
<file path=[Content_Types].xml><?xml version="1.0" encoding="utf-8"?>
<Types xmlns="http://schemas.openxmlformats.org/package/2006/content-types">
  <Default Extension="emf" ContentType="image/x-emf"/>
  <Default Extension="jpeg" ContentType="image/jpeg"/>
  <Default Extension="mov" ContentType="video/quicktime"/>
  <Default Extension="mp4" ContentType="video/mp4"/>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2"/>
  </p:notesMasterIdLst>
  <p:sldIdLst>
    <p:sldId id="290" r:id="rId2"/>
    <p:sldId id="291" r:id="rId3"/>
    <p:sldId id="292" r:id="rId4"/>
    <p:sldId id="293" r:id="rId5"/>
    <p:sldId id="300" r:id="rId6"/>
    <p:sldId id="299" r:id="rId7"/>
    <p:sldId id="301" r:id="rId8"/>
    <p:sldId id="294" r:id="rId9"/>
    <p:sldId id="297" r:id="rId10"/>
    <p:sldId id="298" r:id="rId11"/>
    <p:sldId id="296" r:id="rId12"/>
    <p:sldId id="302" r:id="rId13"/>
    <p:sldId id="303" r:id="rId14"/>
    <p:sldId id="305" r:id="rId15"/>
    <p:sldId id="306" r:id="rId16"/>
    <p:sldId id="307" r:id="rId17"/>
    <p:sldId id="308" r:id="rId18"/>
    <p:sldId id="309" r:id="rId19"/>
    <p:sldId id="310" r:id="rId20"/>
    <p:sldId id="304" r:id="rId21"/>
    <p:sldId id="259" r:id="rId22"/>
    <p:sldId id="261" r:id="rId23"/>
    <p:sldId id="267" r:id="rId24"/>
    <p:sldId id="268" r:id="rId25"/>
    <p:sldId id="269" r:id="rId26"/>
    <p:sldId id="270" r:id="rId27"/>
    <p:sldId id="271" r:id="rId28"/>
    <p:sldId id="272" r:id="rId29"/>
    <p:sldId id="273" r:id="rId30"/>
    <p:sldId id="262" r:id="rId31"/>
    <p:sldId id="275" r:id="rId32"/>
    <p:sldId id="276" r:id="rId33"/>
    <p:sldId id="277" r:id="rId34"/>
    <p:sldId id="263" r:id="rId35"/>
    <p:sldId id="278" r:id="rId36"/>
    <p:sldId id="280" r:id="rId37"/>
    <p:sldId id="281" r:id="rId38"/>
    <p:sldId id="282" r:id="rId39"/>
    <p:sldId id="283" r:id="rId40"/>
    <p:sldId id="289" r:id="rId41"/>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1pPr>
    <a:lvl2pPr marL="0" marR="0" indent="2286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2pPr>
    <a:lvl3pPr marL="0" marR="0" indent="4572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3pPr>
    <a:lvl4pPr marL="0" marR="0" indent="6858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4pPr>
    <a:lvl5pPr marL="0" marR="0" indent="9144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5pPr>
    <a:lvl6pPr marL="0" marR="0" indent="11430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6pPr>
    <a:lvl7pPr marL="0" marR="0" indent="13716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7pPr>
    <a:lvl8pPr marL="0" marR="0" indent="16002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8pPr>
    <a:lvl9pPr marL="0" marR="0" indent="18288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1D1D"/>
    <a:srgbClr val="262626"/>
    <a:srgbClr val="1F1F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
          <a:latin typeface="Gill Sans"/>
          <a:ea typeface="Gill Sans"/>
          <a:cs typeface="Gill Sans"/>
        </a:font>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Col>
    <a:lastRow>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lastRow>
    <a:firstRow>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Row>
  </a:tblStyle>
  <a:tblStyle styleId="{D51ADE6A-740E-44AE-83CC-AE7238B6C88D}" styleName="">
    <a:tblBg/>
    <a:wholeTbl>
      <a:tcTxStyle b="off"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FF1F3"/>
          </a:solidFill>
        </a:fill>
      </a:tcStyle>
    </a:band2H>
    <a:firstCol>
      <a:tcTxStyle b="off" i="off">
        <a:fontRef idx="minor">
          <a:srgbClr val="FFFFFF"/>
        </a:fontRef>
        <a:srgbClr val="FFFFFF"/>
      </a:tcTxStyle>
      <a:tcStyle>
        <a:tcBdr>
          <a:left>
            <a:ln w="28575"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Col>
    <a:lastRow>
      <a:tcTxStyle b="off"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8575"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lastRow>
    <a:firstRow>
      <a:tcTxStyle b="off"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28575"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8273" autoAdjust="0"/>
  </p:normalViewPr>
  <p:slideViewPr>
    <p:cSldViewPr snapToGrid="0" snapToObjects="1">
      <p:cViewPr varScale="1">
        <p:scale>
          <a:sx n="37" d="100"/>
          <a:sy n="37" d="100"/>
        </p:scale>
        <p:origin x="1672"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tif>
</file>

<file path=ppt/media/image55.png>
</file>

<file path=ppt/media/image6.png>
</file>

<file path=ppt/media/image7.png>
</file>

<file path=ppt/media/image8.png>
</file>

<file path=ppt/media/image9.png>
</file>

<file path=ppt/media/media1.mov>
</file>

<file path=ppt/media/media2.mp4>
</file>

<file path=ppt/media/media3.mp4>
</file>

<file path=ppt/media/media4.mov>
</file>

<file path=ppt/media/media5.mp4>
</file>

<file path=ppt/media/media6.mp4>
</file>

<file path=ppt/media/media7.mp4>
</file>

<file path=ppt/media/media8.mov>
</file>

<file path=ppt/media/media9.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18" name="Shape 218"/>
          <p:cNvSpPr>
            <a:spLocks noGrp="1" noRot="1" noChangeAspect="1"/>
          </p:cNvSpPr>
          <p:nvPr>
            <p:ph type="sldImg"/>
          </p:nvPr>
        </p:nvSpPr>
        <p:spPr>
          <a:xfrm>
            <a:off x="1143000" y="685800"/>
            <a:ext cx="4572000" cy="3429000"/>
          </a:xfrm>
          <a:prstGeom prst="rect">
            <a:avLst/>
          </a:prstGeom>
        </p:spPr>
        <p:txBody>
          <a:bodyPr/>
          <a:lstStyle/>
          <a:p>
            <a:endParaRPr/>
          </a:p>
        </p:txBody>
      </p:sp>
      <p:sp>
        <p:nvSpPr>
          <p:cNvPr id="219" name="Shape 21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584200" latinLnBrk="0">
      <a:defRPr sz="2200">
        <a:latin typeface="Lucida Grande"/>
        <a:ea typeface="Lucida Grande"/>
        <a:cs typeface="Lucida Grande"/>
        <a:sym typeface="Lucida Grande"/>
      </a:defRPr>
    </a:lvl1pPr>
    <a:lvl2pPr indent="228600" defTabSz="584200" latinLnBrk="0">
      <a:defRPr sz="2200">
        <a:latin typeface="Lucida Grande"/>
        <a:ea typeface="Lucida Grande"/>
        <a:cs typeface="Lucida Grande"/>
        <a:sym typeface="Lucida Grande"/>
      </a:defRPr>
    </a:lvl2pPr>
    <a:lvl3pPr indent="457200" defTabSz="584200" latinLnBrk="0">
      <a:defRPr sz="2200">
        <a:latin typeface="Lucida Grande"/>
        <a:ea typeface="Lucida Grande"/>
        <a:cs typeface="Lucida Grande"/>
        <a:sym typeface="Lucida Grande"/>
      </a:defRPr>
    </a:lvl3pPr>
    <a:lvl4pPr indent="685800" defTabSz="584200" latinLnBrk="0">
      <a:defRPr sz="2200">
        <a:latin typeface="Lucida Grande"/>
        <a:ea typeface="Lucida Grande"/>
        <a:cs typeface="Lucida Grande"/>
        <a:sym typeface="Lucida Grande"/>
      </a:defRPr>
    </a:lvl4pPr>
    <a:lvl5pPr indent="914400" defTabSz="584200" latinLnBrk="0">
      <a:defRPr sz="2200">
        <a:latin typeface="Lucida Grande"/>
        <a:ea typeface="Lucida Grande"/>
        <a:cs typeface="Lucida Grande"/>
        <a:sym typeface="Lucida Grande"/>
      </a:defRPr>
    </a:lvl5pPr>
    <a:lvl6pPr indent="1143000" defTabSz="584200" latinLnBrk="0">
      <a:defRPr sz="2200">
        <a:latin typeface="Lucida Grande"/>
        <a:ea typeface="Lucida Grande"/>
        <a:cs typeface="Lucida Grande"/>
        <a:sym typeface="Lucida Grande"/>
      </a:defRPr>
    </a:lvl6pPr>
    <a:lvl7pPr indent="1371600" defTabSz="584200" latinLnBrk="0">
      <a:defRPr sz="2200">
        <a:latin typeface="Lucida Grande"/>
        <a:ea typeface="Lucida Grande"/>
        <a:cs typeface="Lucida Grande"/>
        <a:sym typeface="Lucida Grande"/>
      </a:defRPr>
    </a:lvl7pPr>
    <a:lvl8pPr indent="1600200" defTabSz="584200" latinLnBrk="0">
      <a:defRPr sz="2200">
        <a:latin typeface="Lucida Grande"/>
        <a:ea typeface="Lucida Grande"/>
        <a:cs typeface="Lucida Grande"/>
        <a:sym typeface="Lucida Grande"/>
      </a:defRPr>
    </a:lvl8pPr>
    <a:lvl9pPr indent="1828800" defTabSz="584200" latinLnBrk="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501008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a:spLocks noGrp="1" noRot="1" noChangeAspect="1"/>
          </p:cNvSpPr>
          <p:nvPr>
            <p:ph type="sldImg"/>
          </p:nvPr>
        </p:nvSpPr>
        <p:spPr>
          <a:prstGeom prst="rect">
            <a:avLst/>
          </a:prstGeom>
        </p:spPr>
        <p:txBody>
          <a:bodyPr/>
          <a:lstStyle/>
          <a:p>
            <a:endParaRPr/>
          </a:p>
        </p:txBody>
      </p:sp>
      <p:sp>
        <p:nvSpPr>
          <p:cNvPr id="422" name="Shape 422"/>
          <p:cNvSpPr>
            <a:spLocks noGrp="1"/>
          </p:cNvSpPr>
          <p:nvPr>
            <p:ph type="body" sz="quarter" idx="1"/>
          </p:nvPr>
        </p:nvSpPr>
        <p:spPr>
          <a:prstGeom prst="rect">
            <a:avLst/>
          </a:prstGeom>
        </p:spPr>
        <p:txBody>
          <a:bodyPr/>
          <a:lstStyle/>
          <a:p>
            <a:r>
              <a:rPr dirty="0"/>
              <a:t>So how can we speed up MRIs? We can acquire the raw data in a more efficient way, and collect less data. However, this results in artefacts which makes the images clinically unusable.</a:t>
            </a:r>
          </a:p>
          <a:p>
            <a:endParaRPr dirty="0"/>
          </a:p>
          <a:p>
            <a:r>
              <a:rPr dirty="0"/>
              <a:t>I have a lot of experience in model-based computational methods for removal of these artefacts, including Compressive Sensing, however these result in long reconstruction times, which significantly restricts their broader clinical uptake.</a:t>
            </a:r>
          </a:p>
          <a:p>
            <a:endParaRPr dirty="0"/>
          </a:p>
          <a:p>
            <a:r>
              <a:rPr dirty="0"/>
              <a:t>In the last 5 years Machine Learning has been increasingly used to improve image quality from photographs – including techniques for image de-noising and super-resolution. </a:t>
            </a:r>
          </a:p>
          <a:p>
            <a:endParaRPr dirty="0"/>
          </a:p>
          <a:p>
            <a:r>
              <a:rPr dirty="0"/>
              <a:t>Recently, I have been working on the idea of using ML to speed up the reconstruction of </a:t>
            </a:r>
            <a:r>
              <a:rPr dirty="0" err="1"/>
              <a:t>undersampled</a:t>
            </a:r>
            <a:r>
              <a:rPr dirty="0"/>
              <a:t> MR images.</a:t>
            </a:r>
          </a:p>
          <a:p>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 name="Shape 525"/>
          <p:cNvSpPr>
            <a:spLocks noGrp="1" noRot="1" noChangeAspect="1"/>
          </p:cNvSpPr>
          <p:nvPr>
            <p:ph type="sldImg"/>
          </p:nvPr>
        </p:nvSpPr>
        <p:spPr>
          <a:prstGeom prst="rect">
            <a:avLst/>
          </a:prstGeom>
        </p:spPr>
        <p:txBody>
          <a:bodyPr/>
          <a:lstStyle/>
          <a:p>
            <a:endParaRPr/>
          </a:p>
        </p:txBody>
      </p:sp>
      <p:sp>
        <p:nvSpPr>
          <p:cNvPr id="526" name="Shape 526"/>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rPr dirty="0"/>
              <a:t>There are two main drawbacks of CS, which can limit their clinical uptake: </a:t>
            </a:r>
            <a:r>
              <a:rPr dirty="0" err="1"/>
              <a:t>i</a:t>
            </a:r>
            <a:r>
              <a:rPr dirty="0"/>
              <a:t>) they are very computationally intensive and time consuming, and ii) </a:t>
            </a:r>
            <a:r>
              <a:rPr dirty="0" err="1"/>
              <a:t>optimisation</a:t>
            </a:r>
            <a:r>
              <a:rPr dirty="0"/>
              <a:t> of reconstruction parameters is challenging, which can lead to unnatural looking images.</a:t>
            </a:r>
          </a:p>
          <a:p>
            <a:pPr>
              <a:defRPr>
                <a:latin typeface="Helvetica"/>
                <a:ea typeface="Helvetica"/>
                <a:cs typeface="Helvetica"/>
                <a:sym typeface="Helvetica"/>
              </a:defRPr>
            </a:pPr>
            <a:r>
              <a:rPr dirty="0"/>
              <a:t>A very recently proposed solution is to incorporate machine learning into image reconstruction. </a:t>
            </a:r>
          </a:p>
          <a:p>
            <a:pPr>
              <a:defRPr>
                <a:latin typeface="Helvetica"/>
                <a:ea typeface="Helvetica"/>
                <a:cs typeface="Helvetica"/>
                <a:sym typeface="Helvetica"/>
              </a:defRPr>
            </a:pPr>
            <a:r>
              <a:rPr dirty="0"/>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dirty="0"/>
          </a:p>
          <a:p>
            <a:pPr>
              <a:defRPr>
                <a:latin typeface="Helvetica"/>
                <a:ea typeface="Helvetica"/>
                <a:cs typeface="Helvetica"/>
                <a:sym typeface="Helvetica"/>
              </a:defRPr>
            </a:pPr>
            <a:r>
              <a:rPr dirty="0"/>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rPr dirty="0"/>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rPr dirty="0"/>
              <a:t>The resultant network, can them be presented with a previously unseen aliased data set, and produce an artefact-free image.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6" name="Shape 536"/>
          <p:cNvSpPr>
            <a:spLocks noGrp="1" noRot="1" noChangeAspect="1"/>
          </p:cNvSpPr>
          <p:nvPr>
            <p:ph type="sldImg"/>
          </p:nvPr>
        </p:nvSpPr>
        <p:spPr>
          <a:prstGeom prst="rect">
            <a:avLst/>
          </a:prstGeom>
        </p:spPr>
        <p:txBody>
          <a:bodyPr/>
          <a:lstStyle/>
          <a:p>
            <a:endParaRPr/>
          </a:p>
        </p:txBody>
      </p:sp>
      <p:sp>
        <p:nvSpPr>
          <p:cNvPr id="537" name="Shape 537"/>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rPr dirty="0"/>
              <a:t>There are two main drawbacks of CS, which can limit their clinical uptake: </a:t>
            </a:r>
            <a:r>
              <a:rPr dirty="0" err="1"/>
              <a:t>i</a:t>
            </a:r>
            <a:r>
              <a:rPr dirty="0"/>
              <a:t>) they are very computationally intensive and time consuming, and ii) </a:t>
            </a:r>
            <a:r>
              <a:rPr dirty="0" err="1"/>
              <a:t>optimisation</a:t>
            </a:r>
            <a:r>
              <a:rPr dirty="0"/>
              <a:t> of reconstruction parameters is challenging, which can lead to unnatural looking images.</a:t>
            </a:r>
          </a:p>
          <a:p>
            <a:pPr>
              <a:defRPr>
                <a:latin typeface="Helvetica"/>
                <a:ea typeface="Helvetica"/>
                <a:cs typeface="Helvetica"/>
                <a:sym typeface="Helvetica"/>
              </a:defRPr>
            </a:pPr>
            <a:r>
              <a:rPr dirty="0"/>
              <a:t>A very recently proposed solution is to incorporate machine learning into image reconstruction. </a:t>
            </a:r>
          </a:p>
          <a:p>
            <a:pPr>
              <a:defRPr>
                <a:latin typeface="Helvetica"/>
                <a:ea typeface="Helvetica"/>
                <a:cs typeface="Helvetica"/>
                <a:sym typeface="Helvetica"/>
              </a:defRPr>
            </a:pPr>
            <a:r>
              <a:rPr dirty="0"/>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dirty="0"/>
          </a:p>
          <a:p>
            <a:pPr>
              <a:defRPr>
                <a:latin typeface="Helvetica"/>
                <a:ea typeface="Helvetica"/>
                <a:cs typeface="Helvetica"/>
                <a:sym typeface="Helvetica"/>
              </a:defRPr>
            </a:pPr>
            <a:r>
              <a:rPr dirty="0"/>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rPr dirty="0"/>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rPr dirty="0"/>
              <a:t>The resultant network, can them be presented with a previously unseen aliased data set, and produce an artefact-free image.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 name="Shape 546"/>
          <p:cNvSpPr>
            <a:spLocks noGrp="1" noRot="1" noChangeAspect="1"/>
          </p:cNvSpPr>
          <p:nvPr>
            <p:ph type="sldImg"/>
          </p:nvPr>
        </p:nvSpPr>
        <p:spPr>
          <a:prstGeom prst="rect">
            <a:avLst/>
          </a:prstGeom>
        </p:spPr>
        <p:txBody>
          <a:bodyPr/>
          <a:lstStyle/>
          <a:p>
            <a:endParaRPr/>
          </a:p>
        </p:txBody>
      </p:sp>
      <p:sp>
        <p:nvSpPr>
          <p:cNvPr id="547" name="Shape 547"/>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rPr dirty="0"/>
              <a:t>There are two main drawbacks of CS, which can limit their clinical uptake: </a:t>
            </a:r>
            <a:r>
              <a:rPr dirty="0" err="1"/>
              <a:t>i</a:t>
            </a:r>
            <a:r>
              <a:rPr dirty="0"/>
              <a:t>) they are very computationally intensive and time consuming, and ii) </a:t>
            </a:r>
            <a:r>
              <a:rPr dirty="0" err="1"/>
              <a:t>optimisation</a:t>
            </a:r>
            <a:r>
              <a:rPr dirty="0"/>
              <a:t> of reconstruction parameters is challenging, which can lead to unnatural looking images.</a:t>
            </a:r>
          </a:p>
          <a:p>
            <a:pPr>
              <a:defRPr>
                <a:latin typeface="Helvetica"/>
                <a:ea typeface="Helvetica"/>
                <a:cs typeface="Helvetica"/>
                <a:sym typeface="Helvetica"/>
              </a:defRPr>
            </a:pPr>
            <a:r>
              <a:rPr dirty="0"/>
              <a:t>A very recently proposed solution is to incorporate machine learning into image reconstruction. </a:t>
            </a:r>
          </a:p>
          <a:p>
            <a:pPr>
              <a:defRPr>
                <a:latin typeface="Helvetica"/>
                <a:ea typeface="Helvetica"/>
                <a:cs typeface="Helvetica"/>
                <a:sym typeface="Helvetica"/>
              </a:defRPr>
            </a:pPr>
            <a:r>
              <a:rPr dirty="0"/>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dirty="0"/>
          </a:p>
          <a:p>
            <a:pPr>
              <a:defRPr>
                <a:latin typeface="Helvetica"/>
                <a:ea typeface="Helvetica"/>
                <a:cs typeface="Helvetica"/>
                <a:sym typeface="Helvetica"/>
              </a:defRPr>
            </a:pPr>
            <a:r>
              <a:rPr dirty="0"/>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rPr dirty="0"/>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rPr dirty="0"/>
              <a:t>The resultant network, can them be presented with a previously unseen aliased data set, and produce an artefact-free image.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 name="Shape 552"/>
          <p:cNvSpPr>
            <a:spLocks noGrp="1" noRot="1" noChangeAspect="1"/>
          </p:cNvSpPr>
          <p:nvPr>
            <p:ph type="sldImg"/>
          </p:nvPr>
        </p:nvSpPr>
        <p:spPr>
          <a:prstGeom prst="rect">
            <a:avLst/>
          </a:prstGeom>
        </p:spPr>
        <p:txBody>
          <a:bodyPr/>
          <a:lstStyle/>
          <a:p>
            <a:endParaRPr/>
          </a:p>
        </p:txBody>
      </p:sp>
      <p:sp>
        <p:nvSpPr>
          <p:cNvPr id="553" name="Shape 553"/>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4" name="Shape 694"/>
          <p:cNvSpPr>
            <a:spLocks noGrp="1" noRot="1" noChangeAspect="1"/>
          </p:cNvSpPr>
          <p:nvPr>
            <p:ph type="sldImg"/>
          </p:nvPr>
        </p:nvSpPr>
        <p:spPr>
          <a:prstGeom prst="rect">
            <a:avLst/>
          </a:prstGeom>
        </p:spPr>
        <p:txBody>
          <a:bodyPr/>
          <a:lstStyle/>
          <a:p>
            <a:endParaRPr/>
          </a:p>
        </p:txBody>
      </p:sp>
      <p:sp>
        <p:nvSpPr>
          <p:cNvPr id="695" name="Shape 695"/>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4" name="Shape 704"/>
          <p:cNvSpPr>
            <a:spLocks noGrp="1" noRot="1" noChangeAspect="1"/>
          </p:cNvSpPr>
          <p:nvPr>
            <p:ph type="sldImg"/>
          </p:nvPr>
        </p:nvSpPr>
        <p:spPr>
          <a:prstGeom prst="rect">
            <a:avLst/>
          </a:prstGeom>
        </p:spPr>
        <p:txBody>
          <a:bodyPr/>
          <a:lstStyle/>
          <a:p>
            <a:endParaRPr/>
          </a:p>
        </p:txBody>
      </p:sp>
      <p:sp>
        <p:nvSpPr>
          <p:cNvPr id="705" name="Shape 705"/>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 name="Shape 713"/>
          <p:cNvSpPr>
            <a:spLocks noGrp="1" noRot="1" noChangeAspect="1"/>
          </p:cNvSpPr>
          <p:nvPr>
            <p:ph type="sldImg"/>
          </p:nvPr>
        </p:nvSpPr>
        <p:spPr>
          <a:prstGeom prst="rect">
            <a:avLst/>
          </a:prstGeom>
        </p:spPr>
        <p:txBody>
          <a:bodyPr/>
          <a:lstStyle/>
          <a:p>
            <a:endParaRPr/>
          </a:p>
        </p:txBody>
      </p:sp>
      <p:sp>
        <p:nvSpPr>
          <p:cNvPr id="714" name="Shape 714"/>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 name="Shape 723"/>
          <p:cNvSpPr>
            <a:spLocks noGrp="1" noRot="1" noChangeAspect="1"/>
          </p:cNvSpPr>
          <p:nvPr>
            <p:ph type="sldImg"/>
          </p:nvPr>
        </p:nvSpPr>
        <p:spPr>
          <a:prstGeom prst="rect">
            <a:avLst/>
          </a:prstGeom>
        </p:spPr>
        <p:txBody>
          <a:bodyPr/>
          <a:lstStyle/>
          <a:p>
            <a:endParaRPr/>
          </a:p>
        </p:txBody>
      </p:sp>
      <p:sp>
        <p:nvSpPr>
          <p:cNvPr id="724" name="Shape 724"/>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4" name="Shape 734"/>
          <p:cNvSpPr>
            <a:spLocks noGrp="1" noRot="1" noChangeAspect="1"/>
          </p:cNvSpPr>
          <p:nvPr>
            <p:ph type="sldImg"/>
          </p:nvPr>
        </p:nvSpPr>
        <p:spPr>
          <a:prstGeom prst="rect">
            <a:avLst/>
          </a:prstGeom>
        </p:spPr>
        <p:txBody>
          <a:bodyPr/>
          <a:lstStyle/>
          <a:p>
            <a:endParaRPr/>
          </a:p>
        </p:txBody>
      </p:sp>
      <p:sp>
        <p:nvSpPr>
          <p:cNvPr id="735" name="Shape 735"/>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 name="Shape 546"/>
          <p:cNvSpPr>
            <a:spLocks noGrp="1" noRot="1" noChangeAspect="1"/>
          </p:cNvSpPr>
          <p:nvPr>
            <p:ph type="sldImg"/>
          </p:nvPr>
        </p:nvSpPr>
        <p:spPr>
          <a:prstGeom prst="rect">
            <a:avLst/>
          </a:prstGeom>
        </p:spPr>
        <p:txBody>
          <a:bodyPr/>
          <a:lstStyle/>
          <a:p>
            <a:endParaRPr/>
          </a:p>
        </p:txBody>
      </p:sp>
      <p:sp>
        <p:nvSpPr>
          <p:cNvPr id="547" name="Shape 547"/>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rPr dirty="0"/>
              <a:t>There are two main drawbacks of CS, which can limit their clinical uptake: </a:t>
            </a:r>
            <a:r>
              <a:rPr dirty="0" err="1"/>
              <a:t>i</a:t>
            </a:r>
            <a:r>
              <a:rPr dirty="0"/>
              <a:t>) they are very computationally intensive and time consuming, and ii) </a:t>
            </a:r>
            <a:r>
              <a:rPr dirty="0" err="1"/>
              <a:t>optimisation</a:t>
            </a:r>
            <a:r>
              <a:rPr dirty="0"/>
              <a:t> of reconstruction parameters is challenging, which can lead to unnatural looking images.</a:t>
            </a:r>
          </a:p>
          <a:p>
            <a:pPr>
              <a:defRPr>
                <a:latin typeface="Helvetica"/>
                <a:ea typeface="Helvetica"/>
                <a:cs typeface="Helvetica"/>
                <a:sym typeface="Helvetica"/>
              </a:defRPr>
            </a:pPr>
            <a:r>
              <a:rPr dirty="0"/>
              <a:t>A very recently proposed solution is to incorporate machine learning into image reconstruction. </a:t>
            </a:r>
          </a:p>
          <a:p>
            <a:pPr>
              <a:defRPr>
                <a:latin typeface="Helvetica"/>
                <a:ea typeface="Helvetica"/>
                <a:cs typeface="Helvetica"/>
                <a:sym typeface="Helvetica"/>
              </a:defRPr>
            </a:pPr>
            <a:r>
              <a:rPr dirty="0"/>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dirty="0"/>
          </a:p>
          <a:p>
            <a:pPr>
              <a:defRPr>
                <a:latin typeface="Helvetica"/>
                <a:ea typeface="Helvetica"/>
                <a:cs typeface="Helvetica"/>
                <a:sym typeface="Helvetica"/>
              </a:defRPr>
            </a:pPr>
            <a:r>
              <a:rPr dirty="0"/>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rPr dirty="0"/>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rPr dirty="0"/>
              <a:t>The resultant network, can them be presented with a previously unseen aliased data set, and produce an artefact-free image.</a:t>
            </a:r>
          </a:p>
        </p:txBody>
      </p:sp>
    </p:spTree>
    <p:extLst>
      <p:ext uri="{BB962C8B-B14F-4D97-AF65-F5344CB8AC3E}">
        <p14:creationId xmlns:p14="http://schemas.microsoft.com/office/powerpoint/2010/main" val="22075597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9" name="Shape 739"/>
          <p:cNvSpPr>
            <a:spLocks noGrp="1" noRot="1" noChangeAspect="1"/>
          </p:cNvSpPr>
          <p:nvPr>
            <p:ph type="sldImg"/>
          </p:nvPr>
        </p:nvSpPr>
        <p:spPr>
          <a:prstGeom prst="rect">
            <a:avLst/>
          </a:prstGeom>
        </p:spPr>
        <p:txBody>
          <a:bodyPr/>
          <a:lstStyle/>
          <a:p>
            <a:endParaRPr/>
          </a:p>
        </p:txBody>
      </p:sp>
      <p:sp>
        <p:nvSpPr>
          <p:cNvPr id="740" name="Shape 740"/>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Shape 756"/>
          <p:cNvSpPr>
            <a:spLocks noGrp="1" noRot="1" noChangeAspect="1"/>
          </p:cNvSpPr>
          <p:nvPr>
            <p:ph type="sldImg"/>
          </p:nvPr>
        </p:nvSpPr>
        <p:spPr>
          <a:prstGeom prst="rect">
            <a:avLst/>
          </a:prstGeom>
        </p:spPr>
        <p:txBody>
          <a:bodyPr/>
          <a:lstStyle/>
          <a:p>
            <a:endParaRPr/>
          </a:p>
        </p:txBody>
      </p:sp>
      <p:sp>
        <p:nvSpPr>
          <p:cNvPr id="757" name="Shape 757"/>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 name="Shape 889"/>
          <p:cNvSpPr>
            <a:spLocks noGrp="1" noRot="1" noChangeAspect="1"/>
          </p:cNvSpPr>
          <p:nvPr>
            <p:ph type="sldImg"/>
          </p:nvPr>
        </p:nvSpPr>
        <p:spPr>
          <a:prstGeom prst="rect">
            <a:avLst/>
          </a:prstGeom>
        </p:spPr>
        <p:txBody>
          <a:bodyPr/>
          <a:lstStyle/>
          <a:p>
            <a:endParaRPr/>
          </a:p>
        </p:txBody>
      </p:sp>
      <p:sp>
        <p:nvSpPr>
          <p:cNvPr id="890" name="Shape 890"/>
          <p:cNvSpPr>
            <a:spLocks noGrp="1"/>
          </p:cNvSpPr>
          <p:nvPr>
            <p:ph type="body" sz="quarter" idx="1"/>
          </p:nvPr>
        </p:nvSpPr>
        <p:spPr>
          <a:prstGeom prst="rect">
            <a:avLst/>
          </a:prstGeom>
        </p:spPr>
        <p:txBody>
          <a:bodyPr/>
          <a:lstStyle/>
          <a:p>
            <a:pPr defTabSz="457200">
              <a:lnSpc>
                <a:spcPct val="117999"/>
              </a:lnSpc>
              <a:defRPr>
                <a:latin typeface="Helvetica"/>
                <a:ea typeface="Helvetica"/>
                <a:cs typeface="Helvetica"/>
                <a:sym typeface="Helvetica"/>
              </a:defRPr>
            </a:pPr>
            <a:r>
              <a:t>We treated all data as 3D volumes; 2D + time. 2276 paired 3D data sets from CHD patients were used for training of the network. Synthetic test data was created from standard Cartesian BH data, for 222 volumes. The resultant network successfully reconstructed these image with &lt; 5% error.</a:t>
            </a:r>
          </a:p>
          <a:p>
            <a:pPr defTabSz="457200">
              <a:lnSpc>
                <a:spcPct val="117999"/>
              </a:lnSpc>
              <a:defRPr>
                <a:latin typeface="Helvetica"/>
                <a:ea typeface="Helvetica"/>
                <a:cs typeface="Helvetica"/>
                <a:sym typeface="Helvetica"/>
              </a:defRPr>
            </a:pPr>
            <a:r>
              <a:t>In addition, we tested the resultant network on prospectively acquired radial undersampled real-time volumetric data, from 10 patients, each with ~9 slices. This data was also reconstructed using a reference compressed sensing algorithm, Similarly to the previous compressed sensing study, the resolution of the RT data was comparable to the reference standard BH technique, with significantly shorter acquisition times. Image quality was good for both he CS and de-aliasing recosntrctions, however, the CNN was found to be ~ 50x faster than CS algorithm. This may aid clinical uptake of these fast acquisition techniques.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 name="Shape 552"/>
          <p:cNvSpPr>
            <a:spLocks noGrp="1" noRot="1" noChangeAspect="1"/>
          </p:cNvSpPr>
          <p:nvPr>
            <p:ph type="sldImg"/>
          </p:nvPr>
        </p:nvSpPr>
        <p:spPr>
          <a:prstGeom prst="rect">
            <a:avLst/>
          </a:prstGeom>
        </p:spPr>
        <p:txBody>
          <a:bodyPr/>
          <a:lstStyle/>
          <a:p>
            <a:endParaRPr/>
          </a:p>
        </p:txBody>
      </p:sp>
      <p:sp>
        <p:nvSpPr>
          <p:cNvPr id="553" name="Shape 553"/>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extLst>
      <p:ext uri="{BB962C8B-B14F-4D97-AF65-F5344CB8AC3E}">
        <p14:creationId xmlns:p14="http://schemas.microsoft.com/office/powerpoint/2010/main" val="37912694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4" name="Shape 694"/>
          <p:cNvSpPr>
            <a:spLocks noGrp="1" noRot="1" noChangeAspect="1"/>
          </p:cNvSpPr>
          <p:nvPr>
            <p:ph type="sldImg"/>
          </p:nvPr>
        </p:nvSpPr>
        <p:spPr>
          <a:prstGeom prst="rect">
            <a:avLst/>
          </a:prstGeom>
        </p:spPr>
        <p:txBody>
          <a:bodyPr/>
          <a:lstStyle/>
          <a:p>
            <a:endParaRPr/>
          </a:p>
        </p:txBody>
      </p:sp>
      <p:sp>
        <p:nvSpPr>
          <p:cNvPr id="695" name="Shape 695"/>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extLst>
      <p:ext uri="{BB962C8B-B14F-4D97-AF65-F5344CB8AC3E}">
        <p14:creationId xmlns:p14="http://schemas.microsoft.com/office/powerpoint/2010/main" val="875386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4" name="Shape 704"/>
          <p:cNvSpPr>
            <a:spLocks noGrp="1" noRot="1" noChangeAspect="1"/>
          </p:cNvSpPr>
          <p:nvPr>
            <p:ph type="sldImg"/>
          </p:nvPr>
        </p:nvSpPr>
        <p:spPr>
          <a:prstGeom prst="rect">
            <a:avLst/>
          </a:prstGeom>
        </p:spPr>
        <p:txBody>
          <a:bodyPr/>
          <a:lstStyle/>
          <a:p>
            <a:endParaRPr/>
          </a:p>
        </p:txBody>
      </p:sp>
      <p:sp>
        <p:nvSpPr>
          <p:cNvPr id="705" name="Shape 705"/>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extLst>
      <p:ext uri="{BB962C8B-B14F-4D97-AF65-F5344CB8AC3E}">
        <p14:creationId xmlns:p14="http://schemas.microsoft.com/office/powerpoint/2010/main" val="33586459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 name="Shape 713"/>
          <p:cNvSpPr>
            <a:spLocks noGrp="1" noRot="1" noChangeAspect="1"/>
          </p:cNvSpPr>
          <p:nvPr>
            <p:ph type="sldImg"/>
          </p:nvPr>
        </p:nvSpPr>
        <p:spPr>
          <a:prstGeom prst="rect">
            <a:avLst/>
          </a:prstGeom>
        </p:spPr>
        <p:txBody>
          <a:bodyPr/>
          <a:lstStyle/>
          <a:p>
            <a:endParaRPr/>
          </a:p>
        </p:txBody>
      </p:sp>
      <p:sp>
        <p:nvSpPr>
          <p:cNvPr id="714" name="Shape 714"/>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extLst>
      <p:ext uri="{BB962C8B-B14F-4D97-AF65-F5344CB8AC3E}">
        <p14:creationId xmlns:p14="http://schemas.microsoft.com/office/powerpoint/2010/main" val="31494548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 name="Shape 713"/>
          <p:cNvSpPr>
            <a:spLocks noGrp="1" noRot="1" noChangeAspect="1"/>
          </p:cNvSpPr>
          <p:nvPr>
            <p:ph type="sldImg"/>
          </p:nvPr>
        </p:nvSpPr>
        <p:spPr>
          <a:prstGeom prst="rect">
            <a:avLst/>
          </a:prstGeom>
        </p:spPr>
        <p:txBody>
          <a:bodyPr/>
          <a:lstStyle/>
          <a:p>
            <a:endParaRPr/>
          </a:p>
        </p:txBody>
      </p:sp>
      <p:sp>
        <p:nvSpPr>
          <p:cNvPr id="714" name="Shape 714"/>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extLst>
      <p:ext uri="{BB962C8B-B14F-4D97-AF65-F5344CB8AC3E}">
        <p14:creationId xmlns:p14="http://schemas.microsoft.com/office/powerpoint/2010/main" val="411769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 name="Shape 713"/>
          <p:cNvSpPr>
            <a:spLocks noGrp="1" noRot="1" noChangeAspect="1"/>
          </p:cNvSpPr>
          <p:nvPr>
            <p:ph type="sldImg"/>
          </p:nvPr>
        </p:nvSpPr>
        <p:spPr>
          <a:prstGeom prst="rect">
            <a:avLst/>
          </a:prstGeom>
        </p:spPr>
        <p:txBody>
          <a:bodyPr/>
          <a:lstStyle/>
          <a:p>
            <a:endParaRPr/>
          </a:p>
        </p:txBody>
      </p:sp>
      <p:sp>
        <p:nvSpPr>
          <p:cNvPr id="714" name="Shape 714"/>
          <p:cNvSpPr>
            <a:spLocks noGrp="1"/>
          </p:cNvSpPr>
          <p:nvPr>
            <p:ph type="body" sz="quarter" idx="1"/>
          </p:nvPr>
        </p:nvSpPr>
        <p:spPr>
          <a:prstGeom prst="rect">
            <a:avLst/>
          </a:prstGeom>
        </p:spPr>
        <p:txBody>
          <a:bodyPr/>
          <a:lstStyle/>
          <a:p>
            <a:pPr>
              <a:defRPr>
                <a:latin typeface="Helvetica"/>
                <a:ea typeface="Helvetica"/>
                <a:cs typeface="Helvetica"/>
                <a:sym typeface="Helvetica"/>
              </a:defRPr>
            </a:pPr>
            <a:r>
              <a:t>There are two main drawbacks of CS, which can limit their clinical uptake: i) they are very computationally intensive and time consuming, and ii) optimisation of reconstruction parameters is challenging, which can lead to unnatural looking images.</a:t>
            </a:r>
          </a:p>
          <a:p>
            <a:pPr>
              <a:defRPr>
                <a:latin typeface="Helvetica"/>
                <a:ea typeface="Helvetica"/>
                <a:cs typeface="Helvetica"/>
                <a:sym typeface="Helvetica"/>
              </a:defRPr>
            </a:pPr>
            <a:r>
              <a:t>A very recently proposed solution is to incorporate machine learning into image reconstruction. </a:t>
            </a:r>
          </a:p>
          <a:p>
            <a:pPr>
              <a:defRPr>
                <a:latin typeface="Helvetica"/>
                <a:ea typeface="Helvetica"/>
                <a:cs typeface="Helvetica"/>
                <a:sym typeface="Helvetica"/>
              </a:defRPr>
            </a:pPr>
            <a:r>
              <a:t>Machine learning networks are becoming a state-of-the-art technique for image de-noising. So the idea is, can we perform a simple reconstruction of under sampled images which produces aliased images, and train a network to remove the aliasing, similarly to a de-noising problem. </a:t>
            </a:r>
          </a:p>
          <a:p>
            <a:pPr>
              <a:defRPr>
                <a:latin typeface="Helvetica"/>
                <a:ea typeface="Helvetica"/>
                <a:cs typeface="Helvetica"/>
                <a:sym typeface="Helvetica"/>
              </a:defRPr>
            </a:pPr>
            <a:endParaRPr/>
          </a:p>
          <a:p>
            <a:pPr>
              <a:defRPr>
                <a:latin typeface="Helvetica"/>
                <a:ea typeface="Helvetica"/>
                <a:cs typeface="Helvetica"/>
                <a:sym typeface="Helvetica"/>
              </a:defRPr>
            </a:pPr>
            <a:r>
              <a:t>The convolutional neural network consists of convolution and pooling layers. The network learn the convolutional filters to map between aliased images and ground truth images, using training data. </a:t>
            </a:r>
          </a:p>
          <a:p>
            <a:pPr>
              <a:defRPr>
                <a:latin typeface="Helvetica"/>
                <a:ea typeface="Helvetica"/>
                <a:cs typeface="Helvetica"/>
                <a:sym typeface="Helvetica"/>
              </a:defRPr>
            </a:pPr>
            <a:r>
              <a:t>To do this we take gold-standard Cartesian BH data, and synthetically under sample them. This paired data fed into the network, for training of the parameters.</a:t>
            </a:r>
          </a:p>
          <a:p>
            <a:pPr>
              <a:defRPr>
                <a:latin typeface="Helvetica"/>
                <a:ea typeface="Helvetica"/>
                <a:cs typeface="Helvetica"/>
                <a:sym typeface="Helvetica"/>
              </a:defRPr>
            </a:pPr>
            <a:r>
              <a:t>The resultant network, can them be presented with a previously unseen aliased data set, and produce an artefact-free image.</a:t>
            </a:r>
          </a:p>
        </p:txBody>
      </p:sp>
    </p:spTree>
    <p:extLst>
      <p:ext uri="{BB962C8B-B14F-4D97-AF65-F5344CB8AC3E}">
        <p14:creationId xmlns:p14="http://schemas.microsoft.com/office/powerpoint/2010/main" val="3631656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Shape 296"/>
          <p:cNvSpPr>
            <a:spLocks noGrp="1" noRot="1" noChangeAspect="1"/>
          </p:cNvSpPr>
          <p:nvPr>
            <p:ph type="sldImg"/>
          </p:nvPr>
        </p:nvSpPr>
        <p:spPr>
          <a:prstGeom prst="rect">
            <a:avLst/>
          </a:prstGeom>
        </p:spPr>
        <p:txBody>
          <a:bodyPr/>
          <a:lstStyle/>
          <a:p>
            <a:endParaRPr/>
          </a:p>
        </p:txBody>
      </p:sp>
      <p:sp>
        <p:nvSpPr>
          <p:cNvPr id="297" name="Shape 297"/>
          <p:cNvSpPr>
            <a:spLocks noGrp="1"/>
          </p:cNvSpPr>
          <p:nvPr>
            <p:ph type="body" sz="quarter" idx="1"/>
          </p:nvPr>
        </p:nvSpPr>
        <p:spPr>
          <a:prstGeom prst="rect">
            <a:avLst/>
          </a:prstGeom>
        </p:spPr>
        <p:txBody>
          <a:bodyPr/>
          <a:lstStyle/>
          <a:p>
            <a:pPr>
              <a:defRPr>
                <a:latin typeface="Arial"/>
                <a:ea typeface="Arial"/>
                <a:cs typeface="Arial"/>
                <a:sym typeface="Arial"/>
              </a:defRPr>
            </a:pPr>
            <a:r>
              <a:rPr dirty="0"/>
              <a:t>So how can we achieve real-time imaging?</a:t>
            </a:r>
          </a:p>
          <a:p>
            <a:pPr>
              <a:defRPr>
                <a:latin typeface="Arial"/>
                <a:ea typeface="Arial"/>
                <a:cs typeface="Arial"/>
                <a:sym typeface="Arial"/>
              </a:defRPr>
            </a:pPr>
            <a:r>
              <a:rPr dirty="0"/>
              <a:t>One way of going faster is through faster gradient switching and higher gradient amplitudes. However, we have probably reached the practical limits of gradients due to power consumption and Peripheral nerve stimulation</a:t>
            </a:r>
          </a:p>
          <a:p>
            <a:pPr>
              <a:defRPr>
                <a:latin typeface="Arial"/>
                <a:ea typeface="Arial"/>
                <a:cs typeface="Arial"/>
                <a:sym typeface="Arial"/>
              </a:defRPr>
            </a:pPr>
            <a:endParaRPr dirty="0"/>
          </a:p>
          <a:p>
            <a:pPr>
              <a:defRPr>
                <a:latin typeface="Gill Sans"/>
                <a:ea typeface="Gill Sans"/>
                <a:cs typeface="Gill Sans"/>
                <a:sym typeface="Gill Sans"/>
              </a:defRPr>
            </a:pPr>
            <a:r>
              <a:rPr dirty="0"/>
              <a:t>Additionally, fast and large gradients generate acoustic noise which may be an important consideration in real-time imaging.</a:t>
            </a:r>
          </a:p>
          <a:p>
            <a:pPr>
              <a:defRPr>
                <a:latin typeface="Gill Sans"/>
                <a:ea typeface="Gill Sans"/>
                <a:cs typeface="Gill Sans"/>
                <a:sym typeface="Gill Sans"/>
              </a:defRPr>
            </a:pPr>
            <a:endParaRPr dirty="0"/>
          </a:p>
          <a:p>
            <a:pPr>
              <a:defRPr>
                <a:latin typeface="Gill Sans"/>
                <a:ea typeface="Gill Sans"/>
                <a:cs typeface="Gill Sans"/>
                <a:sym typeface="Gill Sans"/>
              </a:defRPr>
            </a:pPr>
            <a:r>
              <a:rPr dirty="0"/>
              <a:t>These factors mean that few real performance increases of gradients can be expected.</a:t>
            </a:r>
          </a:p>
          <a:p>
            <a:pPr>
              <a:defRPr>
                <a:latin typeface="Arial"/>
                <a:ea typeface="Arial"/>
                <a:cs typeface="Arial"/>
                <a:sym typeface="Arial"/>
              </a:defRPr>
            </a:pPr>
            <a:endParaRPr dirty="0"/>
          </a:p>
          <a:p>
            <a:pPr>
              <a:defRPr>
                <a:latin typeface="Arial"/>
                <a:ea typeface="Arial"/>
                <a:cs typeface="Arial"/>
                <a:sym typeface="Arial"/>
              </a:defRPr>
            </a:pPr>
            <a:endParaRPr dirty="0"/>
          </a:p>
          <a:p>
            <a:pPr>
              <a:defRPr>
                <a:latin typeface="Arial"/>
                <a:ea typeface="Arial"/>
                <a:cs typeface="Arial"/>
                <a:sym typeface="Arial"/>
              </a:defRPr>
            </a:pPr>
            <a:endParaRPr dirty="0"/>
          </a:p>
          <a:p>
            <a:pPr>
              <a:defRPr>
                <a:latin typeface="Arial"/>
                <a:ea typeface="Arial"/>
                <a:cs typeface="Arial"/>
                <a:sym typeface="Arial"/>
              </a:defRPr>
            </a:pPr>
            <a:r>
              <a:rPr dirty="0"/>
              <a:t>(time taken - problem not catheter but other stuff) </a:t>
            </a:r>
          </a:p>
          <a:p>
            <a:pPr>
              <a:defRPr>
                <a:latin typeface="Arial"/>
                <a:ea typeface="Arial"/>
                <a:cs typeface="Arial"/>
                <a:sym typeface="Arial"/>
              </a:defRPr>
            </a:pPr>
            <a:endParaRPr dirty="0"/>
          </a:p>
          <a:p>
            <a:pPr>
              <a:defRPr>
                <a:latin typeface="Arial"/>
                <a:ea typeface="Arial"/>
                <a:cs typeface="Arial"/>
                <a:sym typeface="Arial"/>
              </a:defRPr>
            </a:pPr>
            <a:r>
              <a:rPr dirty="0"/>
              <a:t>At the moment all flow information is acquired during free breathing, meaning that the acquisition times are long to compensate for respiratory motion. Functional information is acquired during a breath-hold, however we know from our catheter that the PA pressures increase significantly during breath-holding. This fundamental change in the physiology during breath-holding means that we want to remove the need for all breath-holds.</a:t>
            </a:r>
          </a:p>
          <a:p>
            <a:pPr>
              <a:defRPr>
                <a:latin typeface="Arial"/>
                <a:ea typeface="Arial"/>
                <a:cs typeface="Arial"/>
                <a:sym typeface="Arial"/>
              </a:defRPr>
            </a:pPr>
            <a:endParaRPr dirty="0"/>
          </a:p>
          <a:p>
            <a:pPr>
              <a:defRPr>
                <a:latin typeface="Arial"/>
                <a:ea typeface="Arial"/>
                <a:cs typeface="Arial"/>
                <a:sym typeface="Arial"/>
              </a:defRPr>
            </a:pPr>
            <a:r>
              <a:rPr dirty="0"/>
              <a:t>So how can we reduce the scan times, but maintaining free breathing acquisitions in these patients? One effective way is to acquire the data using real-time techniques. </a:t>
            </a:r>
          </a:p>
          <a:p>
            <a:pPr>
              <a:defRPr>
                <a:latin typeface="Arial"/>
                <a:ea typeface="Arial"/>
                <a:cs typeface="Arial"/>
                <a:sym typeface="Arial"/>
              </a:defRPr>
            </a:pPr>
            <a:endParaRPr dirty="0"/>
          </a:p>
          <a:p>
            <a:pPr>
              <a:defRPr>
                <a:latin typeface="Arial"/>
                <a:ea typeface="Arial"/>
                <a:cs typeface="Arial"/>
                <a:sym typeface="Arial"/>
              </a:defRPr>
            </a:pPr>
            <a:r>
              <a:rPr dirty="0"/>
              <a:t>In order to achieve real-time imaging, we often use non-Cartesian trajectories, including efficient spiral readouts and radial trajectories. Further speed-ups are achieved using data </a:t>
            </a:r>
            <a:r>
              <a:rPr dirty="0" err="1"/>
              <a:t>undersampling</a:t>
            </a:r>
            <a:r>
              <a:rPr dirty="0"/>
              <a:t>, with Parallel Imaging or Compressed Sensing reconstruction techniques. </a:t>
            </a:r>
            <a:endParaRPr lang="en-GB" dirty="0"/>
          </a:p>
          <a:p>
            <a:pPr>
              <a:defRPr>
                <a:latin typeface="Arial"/>
                <a:ea typeface="Arial"/>
                <a:cs typeface="Arial"/>
                <a:sym typeface="Arial"/>
              </a:defRPr>
            </a:pPr>
            <a:endParaRPr lang="en-GB" dirty="0"/>
          </a:p>
          <a:p>
            <a:pPr>
              <a:defRPr>
                <a:latin typeface="Arial"/>
                <a:ea typeface="Arial"/>
                <a:cs typeface="Arial"/>
                <a:sym typeface="Arial"/>
              </a:defRPr>
            </a:pPr>
            <a:r>
              <a:rPr lang="en-GB" b="0" i="0" dirty="0">
                <a:solidFill>
                  <a:srgbClr val="000000"/>
                </a:solidFill>
                <a:effectLst/>
                <a:latin typeface="Times New Roman" panose="02020603050405020304" pitchFamily="18" charset="0"/>
              </a:rPr>
              <a:t>Parallel imaging is a robust method for accelerating the acquisition of magnetic resonance imaging (MRI) data, and has made possible many new applications of MR imaging. Parallel imaging works by acquiring a reduced amount of </a:t>
            </a:r>
            <a:r>
              <a:rPr lang="en-GB" b="0" i="1" dirty="0">
                <a:solidFill>
                  <a:srgbClr val="000000"/>
                </a:solidFill>
                <a:effectLst/>
                <a:latin typeface="Times New Roman" panose="02020603050405020304" pitchFamily="18" charset="0"/>
              </a:rPr>
              <a:t>k</a:t>
            </a:r>
            <a:r>
              <a:rPr lang="en-GB" b="0" i="0" dirty="0">
                <a:solidFill>
                  <a:srgbClr val="000000"/>
                </a:solidFill>
                <a:effectLst/>
                <a:latin typeface="Times New Roman" panose="02020603050405020304" pitchFamily="18" charset="0"/>
              </a:rPr>
              <a:t>-space data with an array of receiver coils.</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Bullets - 2 Column">
    <p:spTree>
      <p:nvGrpSpPr>
        <p:cNvPr id="1" name=""/>
        <p:cNvGrpSpPr/>
        <p:nvPr/>
      </p:nvGrpSpPr>
      <p:grpSpPr>
        <a:xfrm>
          <a:off x="0" y="0"/>
          <a:ext cx="0" cy="0"/>
          <a:chOff x="0" y="0"/>
          <a:chExt cx="0" cy="0"/>
        </a:xfrm>
      </p:grpSpPr>
      <p:sp>
        <p:nvSpPr>
          <p:cNvPr id="28" name="Title Text"/>
          <p:cNvSpPr txBox="1">
            <a:spLocks noGrp="1"/>
          </p:cNvSpPr>
          <p:nvPr>
            <p:ph type="title"/>
          </p:nvPr>
        </p:nvSpPr>
        <p:spPr>
          <a:prstGeom prst="rect">
            <a:avLst/>
          </a:prstGeom>
        </p:spPr>
        <p:txBody>
          <a:bodyPr/>
          <a:lstStyle/>
          <a:p>
            <a:r>
              <a:t>Title Text</a:t>
            </a:r>
          </a:p>
        </p:txBody>
      </p:sp>
      <p:sp>
        <p:nvSpPr>
          <p:cNvPr id="29"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Master #15">
    <p:spTree>
      <p:nvGrpSpPr>
        <p:cNvPr id="1" name=""/>
        <p:cNvGrpSpPr/>
        <p:nvPr/>
      </p:nvGrpSpPr>
      <p:grpSpPr>
        <a:xfrm>
          <a:off x="0" y="0"/>
          <a:ext cx="0" cy="0"/>
          <a:chOff x="0" y="0"/>
          <a:chExt cx="0" cy="0"/>
        </a:xfrm>
      </p:grpSpPr>
      <p:sp>
        <p:nvSpPr>
          <p:cNvPr id="136" name="Rectangle"/>
          <p:cNvSpPr/>
          <p:nvPr/>
        </p:nvSpPr>
        <p:spPr>
          <a:xfrm>
            <a:off x="-254000" y="368300"/>
            <a:ext cx="13271500" cy="12484100"/>
          </a:xfrm>
          <a:prstGeom prst="rect">
            <a:avLst/>
          </a:prstGeom>
          <a:solidFill>
            <a:srgbClr val="1D1D1D"/>
          </a:solidFill>
          <a:ln w="25400">
            <a:solidFill>
              <a:srgbClr val="1D1D1D"/>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37" name="UCL Centre for Cardiovascular Imaging"/>
          <p:cNvSpPr txBox="1"/>
          <p:nvPr/>
        </p:nvSpPr>
        <p:spPr>
          <a:xfrm>
            <a:off x="139700" y="9626600"/>
            <a:ext cx="2741309" cy="292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1300" b="1">
                <a:solidFill>
                  <a:srgbClr val="1D1D1D"/>
                </a:solidFill>
                <a:latin typeface="Calibri"/>
                <a:ea typeface="Calibri"/>
                <a:cs typeface="Calibri"/>
                <a:sym typeface="Calibri"/>
              </a:defRPr>
            </a:lvl1pPr>
          </a:lstStyle>
          <a:p>
            <a:r>
              <a:t>UCL Centre for Cardiovascular Imaging</a:t>
            </a:r>
          </a:p>
        </p:txBody>
      </p:sp>
      <p:sp>
        <p:nvSpPr>
          <p:cNvPr id="138" name="Rectangle"/>
          <p:cNvSpPr/>
          <p:nvPr/>
        </p:nvSpPr>
        <p:spPr>
          <a:xfrm>
            <a:off x="-12700" y="-177800"/>
            <a:ext cx="13030200" cy="723900"/>
          </a:xfrm>
          <a:prstGeom prst="rect">
            <a:avLst/>
          </a:prstGeom>
          <a:solidFill>
            <a:srgbClr val="C0C0C0"/>
          </a:solidFill>
          <a:ln w="25400">
            <a:solidFill>
              <a:srgbClr val="000000">
                <a:alpha val="0"/>
              </a:srgbClr>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39" name="UCL"/>
          <p:cNvSpPr txBox="1"/>
          <p:nvPr/>
        </p:nvSpPr>
        <p:spPr>
          <a:xfrm>
            <a:off x="11774010" y="0"/>
            <a:ext cx="1155725" cy="749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a:solidFill>
                  <a:srgbClr val="1D1D1D"/>
                </a:solidFill>
                <a:latin typeface="Arial Black"/>
                <a:ea typeface="Arial Black"/>
                <a:cs typeface="Arial Black"/>
                <a:sym typeface="Arial Black"/>
              </a:defRPr>
            </a:lvl1pPr>
          </a:lstStyle>
          <a:p>
            <a:r>
              <a:t>UCL</a:t>
            </a:r>
          </a:p>
        </p:txBody>
      </p:sp>
      <p:pic>
        <p:nvPicPr>
          <p:cNvPr id="140" name="uthl.png" descr="uthl.png"/>
          <p:cNvPicPr>
            <a:picLocks noChangeAspect="1"/>
          </p:cNvPicPr>
          <p:nvPr/>
        </p:nvPicPr>
        <p:blipFill>
          <a:blip r:embed="rId2"/>
          <a:stretch>
            <a:fillRect/>
          </a:stretch>
        </p:blipFill>
        <p:spPr>
          <a:xfrm>
            <a:off x="11518900" y="114300"/>
            <a:ext cx="292100" cy="289138"/>
          </a:xfrm>
          <a:prstGeom prst="rect">
            <a:avLst/>
          </a:prstGeom>
          <a:ln w="12700">
            <a:miter lim="400000"/>
          </a:ln>
        </p:spPr>
      </p:pic>
      <p:sp>
        <p:nvSpPr>
          <p:cNvPr id="141" name="Body Level One…"/>
          <p:cNvSpPr txBox="1">
            <a:spLocks noGrp="1"/>
          </p:cNvSpPr>
          <p:nvPr>
            <p:ph type="body" idx="1"/>
          </p:nvPr>
        </p:nvSpPr>
        <p:spPr>
          <a:xfrm>
            <a:off x="482600" y="901700"/>
            <a:ext cx="11874500" cy="8166100"/>
          </a:xfrm>
          <a:prstGeom prst="rect">
            <a:avLst/>
          </a:prstGeom>
        </p:spPr>
        <p:txBody>
          <a:bodyPr spcCol="593725">
            <a:noAutofit/>
          </a:bodyPr>
          <a:lstStyle>
            <a:lvl1pPr marL="812120" indent="-494620">
              <a:buSzPct val="171000"/>
              <a:buChar char="•"/>
              <a:defRPr>
                <a:solidFill>
                  <a:srgbClr val="FFFFFF"/>
                </a:solidFill>
                <a:latin typeface="Gill Sans"/>
                <a:ea typeface="Gill Sans"/>
                <a:cs typeface="Gill Sans"/>
                <a:sym typeface="Gill Sans"/>
              </a:defRPr>
            </a:lvl1pPr>
            <a:lvl2pPr>
              <a:buSzPct val="171000"/>
              <a:defRPr>
                <a:solidFill>
                  <a:srgbClr val="FFFFFF"/>
                </a:solidFill>
                <a:latin typeface="Gill Sans"/>
                <a:ea typeface="Gill Sans"/>
                <a:cs typeface="Gill Sans"/>
                <a:sym typeface="Gill Sans"/>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42" name="Slide Number"/>
          <p:cNvSpPr txBox="1">
            <a:spLocks noGrp="1"/>
          </p:cNvSpPr>
          <p:nvPr>
            <p:ph type="sldNum" sz="quarter" idx="2"/>
          </p:nvPr>
        </p:nvSpPr>
        <p:spPr>
          <a:prstGeom prst="rect">
            <a:avLst/>
          </a:prstGeom>
        </p:spPr>
        <p:txBody>
          <a:bodyPr>
            <a:spAutoFit/>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Bullets">
    <p:bg>
      <p:bgPr>
        <a:solidFill>
          <a:srgbClr val="000000"/>
        </a:solidFill>
        <a:effectLst/>
      </p:bgPr>
    </p:bg>
    <p:spTree>
      <p:nvGrpSpPr>
        <p:cNvPr id="1" name=""/>
        <p:cNvGrpSpPr/>
        <p:nvPr/>
      </p:nvGrpSpPr>
      <p:grpSpPr>
        <a:xfrm>
          <a:off x="0" y="0"/>
          <a:ext cx="0" cy="0"/>
          <a:chOff x="0" y="0"/>
          <a:chExt cx="0" cy="0"/>
        </a:xfrm>
      </p:grpSpPr>
      <p:sp>
        <p:nvSpPr>
          <p:cNvPr id="149" name="Body Level One…"/>
          <p:cNvSpPr txBox="1">
            <a:spLocks noGrp="1"/>
          </p:cNvSpPr>
          <p:nvPr>
            <p:ph type="body" idx="1"/>
          </p:nvPr>
        </p:nvSpPr>
        <p:spPr>
          <a:xfrm>
            <a:off x="952500" y="1270000"/>
            <a:ext cx="11099800" cy="7213600"/>
          </a:xfrm>
          <a:prstGeom prst="rect">
            <a:avLst/>
          </a:prstGeom>
        </p:spPr>
        <p:txBody>
          <a:bodyPr numCol="1" spcCol="38100" anchor="ctr"/>
          <a:lstStyle>
            <a:lvl1pPr marL="444500" indent="-444500">
              <a:spcBef>
                <a:spcPts val="4200"/>
              </a:spcBef>
              <a:buSzPct val="75000"/>
              <a:buChar char="•"/>
              <a:defRPr sz="3800">
                <a:solidFill>
                  <a:srgbClr val="FFFFFF"/>
                </a:solidFill>
                <a:latin typeface="Helvetica Light"/>
                <a:ea typeface="Helvetica Light"/>
                <a:cs typeface="Helvetica Light"/>
                <a:sym typeface="Helvetica Light"/>
              </a:defRPr>
            </a:lvl1pPr>
            <a:lvl2pPr marL="889000" indent="-444500">
              <a:spcBef>
                <a:spcPts val="4200"/>
              </a:spcBef>
              <a:buSzPct val="75000"/>
              <a:defRPr sz="3800">
                <a:solidFill>
                  <a:srgbClr val="FFFFFF"/>
                </a:solidFill>
                <a:latin typeface="Helvetica Light"/>
                <a:ea typeface="Helvetica Light"/>
                <a:cs typeface="Helvetica Light"/>
                <a:sym typeface="Helvetica Light"/>
              </a:defRPr>
            </a:lvl2pPr>
            <a:lvl3pPr marL="1333500" indent="-444500">
              <a:spcBef>
                <a:spcPts val="4200"/>
              </a:spcBef>
              <a:buSzPct val="75000"/>
              <a:defRPr sz="3800">
                <a:solidFill>
                  <a:srgbClr val="FFFFFF"/>
                </a:solidFill>
                <a:latin typeface="Helvetica Light"/>
                <a:ea typeface="Helvetica Light"/>
                <a:cs typeface="Helvetica Light"/>
                <a:sym typeface="Helvetica Light"/>
              </a:defRPr>
            </a:lvl3pPr>
            <a:lvl4pPr marL="1778000" indent="-444500">
              <a:spcBef>
                <a:spcPts val="4200"/>
              </a:spcBef>
              <a:buSzPct val="75000"/>
              <a:defRPr sz="3800">
                <a:solidFill>
                  <a:srgbClr val="FFFFFF"/>
                </a:solidFill>
                <a:latin typeface="Helvetica Light"/>
                <a:ea typeface="Helvetica Light"/>
                <a:cs typeface="Helvetica Light"/>
                <a:sym typeface="Helvetica Light"/>
              </a:defRPr>
            </a:lvl4pPr>
            <a:lvl5pPr marL="2222500" indent="-444500">
              <a:spcBef>
                <a:spcPts val="4200"/>
              </a:spcBef>
              <a:buSzPct val="75000"/>
              <a:defRPr sz="3800">
                <a:solidFill>
                  <a:srgbClr val="FFFFFF"/>
                </a:solidFill>
                <a:latin typeface="Helvetica Light"/>
                <a:ea typeface="Helvetica Light"/>
                <a:cs typeface="Helvetica Light"/>
                <a:sym typeface="Helvetica Light"/>
              </a:defRPr>
            </a:lvl5pPr>
          </a:lstStyle>
          <a:p>
            <a:r>
              <a:t>Body Level One</a:t>
            </a:r>
          </a:p>
          <a:p>
            <a:pPr lvl="1"/>
            <a:r>
              <a:t>Body Level Two</a:t>
            </a:r>
          </a:p>
          <a:p>
            <a:pPr lvl="2"/>
            <a:r>
              <a:t>Body Level Three</a:t>
            </a:r>
          </a:p>
          <a:p>
            <a:pPr lvl="3"/>
            <a:r>
              <a:t>Body Level Four</a:t>
            </a:r>
          </a:p>
          <a:p>
            <a:pPr lvl="4"/>
            <a:r>
              <a:t>Body Level Five</a:t>
            </a:r>
          </a:p>
        </p:txBody>
      </p:sp>
      <p:sp>
        <p:nvSpPr>
          <p:cNvPr id="150" name="Slide Number"/>
          <p:cNvSpPr txBox="1">
            <a:spLocks noGrp="1"/>
          </p:cNvSpPr>
          <p:nvPr>
            <p:ph type="sldNum" sz="quarter" idx="2"/>
          </p:nvPr>
        </p:nvSpPr>
        <p:spPr>
          <a:xfrm>
            <a:off x="6311798" y="9258300"/>
            <a:ext cx="368504" cy="381000"/>
          </a:xfrm>
          <a:prstGeom prst="rect">
            <a:avLst/>
          </a:prstGeom>
        </p:spPr>
        <p:txBody>
          <a:bodyPr>
            <a:spAutoFit/>
          </a:bodyPr>
          <a:lstStyle>
            <a:lvl1pPr>
              <a:defRPr>
                <a:solidFill>
                  <a:srgbClr val="FFFFFF"/>
                </a:solidFill>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Master #15">
    <p:spTree>
      <p:nvGrpSpPr>
        <p:cNvPr id="1" name=""/>
        <p:cNvGrpSpPr/>
        <p:nvPr/>
      </p:nvGrpSpPr>
      <p:grpSpPr>
        <a:xfrm>
          <a:off x="0" y="0"/>
          <a:ext cx="0" cy="0"/>
          <a:chOff x="0" y="0"/>
          <a:chExt cx="0" cy="0"/>
        </a:xfrm>
      </p:grpSpPr>
      <p:sp>
        <p:nvSpPr>
          <p:cNvPr id="157" name="Rectangle"/>
          <p:cNvSpPr/>
          <p:nvPr/>
        </p:nvSpPr>
        <p:spPr>
          <a:xfrm>
            <a:off x="-254000" y="368300"/>
            <a:ext cx="13385800" cy="12484100"/>
          </a:xfrm>
          <a:prstGeom prst="rect">
            <a:avLst/>
          </a:prstGeom>
          <a:solidFill>
            <a:srgbClr val="1D1D1D"/>
          </a:solidFill>
          <a:ln w="25400">
            <a:solidFill>
              <a:srgbClr val="1D1D1D"/>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sp>
        <p:nvSpPr>
          <p:cNvPr id="158" name="UCL Centre for Cardiovascular Imaging"/>
          <p:cNvSpPr txBox="1"/>
          <p:nvPr/>
        </p:nvSpPr>
        <p:spPr>
          <a:xfrm>
            <a:off x="-91142" y="9626600"/>
            <a:ext cx="3202993" cy="292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1300" b="1">
                <a:solidFill>
                  <a:srgbClr val="1D1D1D"/>
                </a:solidFill>
                <a:latin typeface="Arial"/>
                <a:ea typeface="Arial"/>
                <a:cs typeface="Arial"/>
                <a:sym typeface="Arial"/>
              </a:defRPr>
            </a:lvl1pPr>
          </a:lstStyle>
          <a:p>
            <a:r>
              <a:t>UCL Centre for Cardiovascular Imaging</a:t>
            </a:r>
          </a:p>
        </p:txBody>
      </p:sp>
      <p:sp>
        <p:nvSpPr>
          <p:cNvPr id="159" name="Rectangle"/>
          <p:cNvSpPr/>
          <p:nvPr/>
        </p:nvSpPr>
        <p:spPr>
          <a:xfrm>
            <a:off x="-12700" y="-177800"/>
            <a:ext cx="13030200" cy="723900"/>
          </a:xfrm>
          <a:prstGeom prst="rect">
            <a:avLst/>
          </a:prstGeom>
          <a:solidFill>
            <a:srgbClr val="C0C0C0"/>
          </a:solidFill>
          <a:ln w="25400">
            <a:solidFill>
              <a:srgbClr val="000000">
                <a:alpha val="0"/>
              </a:srgbClr>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sp>
        <p:nvSpPr>
          <p:cNvPr id="160" name="UCL"/>
          <p:cNvSpPr txBox="1"/>
          <p:nvPr/>
        </p:nvSpPr>
        <p:spPr>
          <a:xfrm>
            <a:off x="11774010" y="0"/>
            <a:ext cx="1155725" cy="749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a:solidFill>
                  <a:srgbClr val="1D1D1D"/>
                </a:solidFill>
                <a:latin typeface="Arial Black"/>
                <a:ea typeface="Arial Black"/>
                <a:cs typeface="Arial Black"/>
                <a:sym typeface="Arial Black"/>
              </a:defRPr>
            </a:lvl1pPr>
          </a:lstStyle>
          <a:p>
            <a:r>
              <a:t>UCL</a:t>
            </a:r>
          </a:p>
        </p:txBody>
      </p:sp>
      <p:pic>
        <p:nvPicPr>
          <p:cNvPr id="161" name="uthl.png" descr="uthl.png"/>
          <p:cNvPicPr>
            <a:picLocks noChangeAspect="1"/>
          </p:cNvPicPr>
          <p:nvPr/>
        </p:nvPicPr>
        <p:blipFill>
          <a:blip r:embed="rId2"/>
          <a:stretch>
            <a:fillRect/>
          </a:stretch>
        </p:blipFill>
        <p:spPr>
          <a:xfrm>
            <a:off x="11518900" y="114300"/>
            <a:ext cx="292100" cy="289138"/>
          </a:xfrm>
          <a:prstGeom prst="rect">
            <a:avLst/>
          </a:prstGeom>
          <a:ln w="12700">
            <a:miter lim="400000"/>
          </a:ln>
        </p:spPr>
      </p:pic>
      <p:sp>
        <p:nvSpPr>
          <p:cNvPr id="162" name="Body Level One…"/>
          <p:cNvSpPr txBox="1">
            <a:spLocks noGrp="1"/>
          </p:cNvSpPr>
          <p:nvPr>
            <p:ph type="body" idx="1"/>
          </p:nvPr>
        </p:nvSpPr>
        <p:spPr>
          <a:xfrm>
            <a:off x="482600" y="901700"/>
            <a:ext cx="11874500" cy="8166100"/>
          </a:xfrm>
          <a:prstGeom prst="rect">
            <a:avLst/>
          </a:prstGeom>
        </p:spPr>
        <p:txBody>
          <a:bodyPr spcCol="593725"/>
          <a:lstStyle>
            <a:lvl1pPr marL="812120" indent="-494620">
              <a:buSzPct val="171000"/>
              <a:buChar char="•"/>
              <a:defRPr>
                <a:solidFill>
                  <a:srgbClr val="FFFFFF"/>
                </a:solidFill>
                <a:latin typeface="Arial"/>
                <a:ea typeface="Arial"/>
                <a:cs typeface="Arial"/>
                <a:sym typeface="Arial"/>
              </a:defRPr>
            </a:lvl1pPr>
            <a:lvl2pPr>
              <a:buSzPct val="171000"/>
              <a:defRPr>
                <a:solidFill>
                  <a:srgbClr val="FFFFFF"/>
                </a:solidFill>
                <a:latin typeface="Arial"/>
                <a:ea typeface="Arial"/>
                <a:cs typeface="Arial"/>
                <a:sym typeface="Arial"/>
              </a:defRPr>
            </a:lvl2pPr>
            <a:lvl3pPr>
              <a:defRPr>
                <a:solidFill>
                  <a:srgbClr val="FFFFFF"/>
                </a:solidFill>
                <a:latin typeface="Arial"/>
                <a:ea typeface="Arial"/>
                <a:cs typeface="Arial"/>
                <a:sym typeface="Arial"/>
              </a:defRPr>
            </a:lvl3pPr>
            <a:lvl4pPr>
              <a:defRPr>
                <a:solidFill>
                  <a:srgbClr val="FFFFFF"/>
                </a:solidFill>
                <a:latin typeface="Arial"/>
                <a:ea typeface="Arial"/>
                <a:cs typeface="Arial"/>
                <a:sym typeface="Arial"/>
              </a:defRPr>
            </a:lvl4pPr>
            <a:lvl5pPr>
              <a:defRPr>
                <a:solidFill>
                  <a:srgbClr val="FFFFFF"/>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63" name="Slide Number"/>
          <p:cNvSpPr txBox="1">
            <a:spLocks noGrp="1"/>
          </p:cNvSpPr>
          <p:nvPr>
            <p:ph type="sldNum" sz="quarter" idx="2"/>
          </p:nvPr>
        </p:nvSpPr>
        <p:spPr>
          <a:xfrm>
            <a:off x="6311763" y="9258300"/>
            <a:ext cx="368574" cy="360822"/>
          </a:xfrm>
          <a:prstGeom prst="rect">
            <a:avLst/>
          </a:prstGeom>
        </p:spPr>
        <p:txBody>
          <a:bodyPr/>
          <a:lstStyle>
            <a:lvl1pPr>
              <a:defRPr>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183" name="Rectangle 3"/>
          <p:cNvSpPr/>
          <p:nvPr/>
        </p:nvSpPr>
        <p:spPr>
          <a:xfrm>
            <a:off x="-1" y="548522"/>
            <a:ext cx="13004803" cy="9309623"/>
          </a:xfrm>
          <a:prstGeom prst="rect">
            <a:avLst/>
          </a:prstGeom>
          <a:solidFill>
            <a:srgbClr val="000000"/>
          </a:solidFill>
          <a:ln w="12700">
            <a:miter lim="400000"/>
          </a:ln>
        </p:spPr>
        <p:txBody>
          <a:bodyPr lIns="65022" tIns="65022" rIns="65022" bIns="65022"/>
          <a:lstStyle/>
          <a:p>
            <a:pPr defTabSz="650240">
              <a:defRPr sz="2400"/>
            </a:pPr>
            <a:endParaRPr/>
          </a:p>
        </p:txBody>
      </p:sp>
      <p:sp>
        <p:nvSpPr>
          <p:cNvPr id="184" name="AutoShape 9"/>
          <p:cNvSpPr/>
          <p:nvPr/>
        </p:nvSpPr>
        <p:spPr>
          <a:xfrm>
            <a:off x="-18063" y="-2"/>
            <a:ext cx="13022262" cy="548525"/>
          </a:xfrm>
          <a:prstGeom prst="rect">
            <a:avLst/>
          </a:prstGeom>
          <a:solidFill>
            <a:srgbClr val="C0C0C0"/>
          </a:solidFill>
          <a:ln w="25400">
            <a:solidFill>
              <a:srgbClr val="000000">
                <a:alpha val="0"/>
              </a:srgbClr>
            </a:solidFill>
            <a:miter lim="0"/>
          </a:ln>
        </p:spPr>
        <p:txBody>
          <a:bodyPr lIns="65022" tIns="65022" rIns="65022" bIns="65022" anchor="ctr"/>
          <a:lstStyle/>
          <a:p>
            <a:pPr defTabSz="650240">
              <a:defRPr sz="5600">
                <a:effectLst>
                  <a:outerShdw blurRad="38100" dist="38100" dir="2700000" rotWithShape="0">
                    <a:srgbClr val="000000"/>
                  </a:outerShdw>
                </a:effectLst>
              </a:defRPr>
            </a:pPr>
            <a:endParaRPr/>
          </a:p>
        </p:txBody>
      </p:sp>
      <p:sp>
        <p:nvSpPr>
          <p:cNvPr id="185" name="Title Text"/>
          <p:cNvSpPr txBox="1">
            <a:spLocks noGrp="1"/>
          </p:cNvSpPr>
          <p:nvPr>
            <p:ph type="title"/>
          </p:nvPr>
        </p:nvSpPr>
        <p:spPr>
          <a:xfrm>
            <a:off x="152400" y="0"/>
            <a:ext cx="6036223" cy="1625602"/>
          </a:xfrm>
          <a:prstGeom prst="rect">
            <a:avLst/>
          </a:prstGeom>
        </p:spPr>
        <p:txBody>
          <a:bodyPr lIns="45708" tIns="45708" rIns="45708" bIns="45708" anchor="t"/>
          <a:lstStyle>
            <a:lvl1pPr defTabSz="1300480">
              <a:defRPr sz="4400">
                <a:solidFill>
                  <a:srgbClr val="FFFFFF"/>
                </a:solidFill>
                <a:latin typeface="Helvetica"/>
                <a:ea typeface="Helvetica"/>
                <a:cs typeface="Helvetica"/>
                <a:sym typeface="Helvetica"/>
              </a:defRPr>
            </a:lvl1pPr>
          </a:lstStyle>
          <a:p>
            <a:r>
              <a:t>Title Text</a:t>
            </a:r>
          </a:p>
        </p:txBody>
      </p:sp>
      <p:sp>
        <p:nvSpPr>
          <p:cNvPr id="186" name="Body Level One…"/>
          <p:cNvSpPr txBox="1">
            <a:spLocks noGrp="1"/>
          </p:cNvSpPr>
          <p:nvPr>
            <p:ph type="body" idx="1"/>
          </p:nvPr>
        </p:nvSpPr>
        <p:spPr>
          <a:xfrm>
            <a:off x="482599" y="901701"/>
            <a:ext cx="11874501" cy="8166103"/>
          </a:xfrm>
          <a:prstGeom prst="rect">
            <a:avLst/>
          </a:prstGeom>
        </p:spPr>
        <p:txBody>
          <a:bodyPr lIns="50790" tIns="50790" rIns="50790" bIns="50790" numCol="1" spcCol="38100"/>
          <a:lstStyle>
            <a:lvl1pPr marL="660807" indent="-473310" defTabSz="1300480">
              <a:spcBef>
                <a:spcPts val="3600"/>
              </a:spcBef>
              <a:buSzPct val="171000"/>
              <a:buFont typeface="Helvetica"/>
              <a:buChar char="•"/>
              <a:defRPr sz="3000">
                <a:solidFill>
                  <a:srgbClr val="FFFFFF"/>
                </a:solidFill>
                <a:latin typeface="Helvetica"/>
                <a:ea typeface="Helvetica"/>
                <a:cs typeface="Helvetica"/>
                <a:sym typeface="Helvetica"/>
              </a:defRPr>
            </a:lvl1pPr>
            <a:lvl2pPr marL="973304" indent="-473310" defTabSz="1300480">
              <a:spcBef>
                <a:spcPts val="3600"/>
              </a:spcBef>
              <a:buSzPct val="171000"/>
              <a:buFont typeface="Helvetica"/>
              <a:defRPr sz="3000">
                <a:solidFill>
                  <a:srgbClr val="FFFFFF"/>
                </a:solidFill>
                <a:latin typeface="Helvetica"/>
                <a:ea typeface="Helvetica"/>
                <a:cs typeface="Helvetica"/>
                <a:sym typeface="Helvetica"/>
              </a:defRPr>
            </a:lvl2pPr>
            <a:lvl3pPr marL="1285798" indent="-473310" defTabSz="1300480">
              <a:spcBef>
                <a:spcPts val="3600"/>
              </a:spcBef>
              <a:buFont typeface="Helvetica"/>
              <a:defRPr sz="3000">
                <a:solidFill>
                  <a:srgbClr val="FFFFFF"/>
                </a:solidFill>
                <a:latin typeface="Helvetica"/>
                <a:ea typeface="Helvetica"/>
                <a:cs typeface="Helvetica"/>
                <a:sym typeface="Helvetica"/>
              </a:defRPr>
            </a:lvl3pPr>
            <a:lvl4pPr marL="1598296" indent="-473310" defTabSz="1300480">
              <a:spcBef>
                <a:spcPts val="3600"/>
              </a:spcBef>
              <a:buFont typeface="Helvetica"/>
              <a:defRPr sz="3000">
                <a:solidFill>
                  <a:srgbClr val="FFFFFF"/>
                </a:solidFill>
                <a:latin typeface="Helvetica"/>
                <a:ea typeface="Helvetica"/>
                <a:cs typeface="Helvetica"/>
                <a:sym typeface="Helvetica"/>
              </a:defRPr>
            </a:lvl4pPr>
            <a:lvl5pPr marL="1910789" indent="-473309" defTabSz="1300480">
              <a:spcBef>
                <a:spcPts val="3600"/>
              </a:spcBef>
              <a:buFont typeface="Helvetica"/>
              <a:defRPr sz="3000">
                <a:solidFill>
                  <a:srgbClr val="FFFFFF"/>
                </a:solidFill>
                <a:latin typeface="Helvetica"/>
                <a:ea typeface="Helvetica"/>
                <a:cs typeface="Helvetica"/>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87" name="UCL"/>
          <p:cNvSpPr txBox="1"/>
          <p:nvPr/>
        </p:nvSpPr>
        <p:spPr>
          <a:xfrm>
            <a:off x="11774010" y="0"/>
            <a:ext cx="1155725" cy="749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a:solidFill>
                  <a:srgbClr val="1D1D1D"/>
                </a:solidFill>
                <a:latin typeface="Arial Black"/>
                <a:ea typeface="Arial Black"/>
                <a:cs typeface="Arial Black"/>
                <a:sym typeface="Arial Black"/>
              </a:defRPr>
            </a:lvl1pPr>
          </a:lstStyle>
          <a:p>
            <a:r>
              <a:t>UCL</a:t>
            </a:r>
          </a:p>
        </p:txBody>
      </p:sp>
      <p:pic>
        <p:nvPicPr>
          <p:cNvPr id="188" name="uthl.png" descr="uthl.png"/>
          <p:cNvPicPr>
            <a:picLocks noChangeAspect="1"/>
          </p:cNvPicPr>
          <p:nvPr/>
        </p:nvPicPr>
        <p:blipFill>
          <a:blip r:embed="rId2"/>
          <a:stretch>
            <a:fillRect/>
          </a:stretch>
        </p:blipFill>
        <p:spPr>
          <a:xfrm>
            <a:off x="11518900" y="114300"/>
            <a:ext cx="292100" cy="289138"/>
          </a:xfrm>
          <a:prstGeom prst="rect">
            <a:avLst/>
          </a:prstGeom>
          <a:ln w="12700">
            <a:miter lim="400000"/>
          </a:ln>
        </p:spPr>
      </p:pic>
      <p:sp>
        <p:nvSpPr>
          <p:cNvPr id="189" name="Slide Number"/>
          <p:cNvSpPr txBox="1">
            <a:spLocks noGrp="1"/>
          </p:cNvSpPr>
          <p:nvPr>
            <p:ph type="sldNum" sz="quarter" idx="2"/>
          </p:nvPr>
        </p:nvSpPr>
        <p:spPr>
          <a:xfrm>
            <a:off x="460127" y="9040141"/>
            <a:ext cx="481776" cy="498347"/>
          </a:xfrm>
          <a:prstGeom prst="rect">
            <a:avLst/>
          </a:prstGeom>
        </p:spPr>
        <p:txBody>
          <a:bodyPr lIns="65022" tIns="65022" rIns="65022" bIns="65022">
            <a:spAutoFit/>
          </a:bodyPr>
          <a:lstStyle>
            <a:lvl1pPr algn="l" defTabSz="650240">
              <a:defRPr sz="2400">
                <a:solidFill>
                  <a:srgbClr val="FFFFFF"/>
                </a:solidFill>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196" name="Rectangle 3"/>
          <p:cNvSpPr/>
          <p:nvPr/>
        </p:nvSpPr>
        <p:spPr>
          <a:xfrm>
            <a:off x="0" y="677933"/>
            <a:ext cx="13004802" cy="9086960"/>
          </a:xfrm>
          <a:prstGeom prst="rect">
            <a:avLst/>
          </a:prstGeom>
          <a:solidFill>
            <a:srgbClr val="000000"/>
          </a:solidFill>
          <a:ln w="12700">
            <a:miter lim="400000"/>
          </a:ln>
        </p:spPr>
        <p:txBody>
          <a:bodyPr lIns="65022" tIns="65022" rIns="65022" bIns="65022"/>
          <a:lstStyle/>
          <a:p>
            <a:pPr defTabSz="650240">
              <a:defRPr sz="2400">
                <a:latin typeface="Gill Sans"/>
                <a:ea typeface="Gill Sans"/>
                <a:cs typeface="Gill Sans"/>
                <a:sym typeface="Gill Sans"/>
              </a:defRPr>
            </a:pPr>
            <a:endParaRPr/>
          </a:p>
        </p:txBody>
      </p:sp>
      <p:sp>
        <p:nvSpPr>
          <p:cNvPr id="197" name="AutoShape 9"/>
          <p:cNvSpPr/>
          <p:nvPr/>
        </p:nvSpPr>
        <p:spPr>
          <a:xfrm>
            <a:off x="-18063" y="-2"/>
            <a:ext cx="13022262" cy="677905"/>
          </a:xfrm>
          <a:prstGeom prst="rect">
            <a:avLst/>
          </a:prstGeom>
          <a:solidFill>
            <a:srgbClr val="C0C0C0"/>
          </a:solidFill>
          <a:ln w="25400">
            <a:solidFill>
              <a:srgbClr val="000000">
                <a:alpha val="0"/>
              </a:srgbClr>
            </a:solidFill>
            <a:miter lim="0"/>
          </a:ln>
        </p:spPr>
        <p:txBody>
          <a:bodyPr lIns="65022" tIns="65022" rIns="65022" bIns="65022" anchor="ctr"/>
          <a:lstStyle/>
          <a:p>
            <a:pPr defTabSz="650240">
              <a:defRPr sz="5600">
                <a:effectLst>
                  <a:outerShdw blurRad="38100" dist="38100" dir="2700000" rotWithShape="0">
                    <a:srgbClr val="000000"/>
                  </a:outerShdw>
                </a:effectLst>
                <a:latin typeface="Gill Sans"/>
                <a:ea typeface="Gill Sans"/>
                <a:cs typeface="Gill Sans"/>
                <a:sym typeface="Gill Sans"/>
              </a:defRPr>
            </a:pPr>
            <a:endParaRPr/>
          </a:p>
        </p:txBody>
      </p:sp>
      <p:grpSp>
        <p:nvGrpSpPr>
          <p:cNvPr id="200" name="Group 2"/>
          <p:cNvGrpSpPr/>
          <p:nvPr/>
        </p:nvGrpSpPr>
        <p:grpSpPr>
          <a:xfrm>
            <a:off x="11500904" y="149260"/>
            <a:ext cx="1503897" cy="346042"/>
            <a:chOff x="0" y="0"/>
            <a:chExt cx="1503895" cy="346040"/>
          </a:xfrm>
        </p:grpSpPr>
        <p:sp>
          <p:nvSpPr>
            <p:cNvPr id="198" name="AutoShape 10"/>
            <p:cNvSpPr/>
            <p:nvPr/>
          </p:nvSpPr>
          <p:spPr>
            <a:xfrm>
              <a:off x="111023" y="346040"/>
              <a:ext cx="139287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defTabSz="830862">
                <a:defRPr sz="3600">
                  <a:latin typeface="Arial Black"/>
                  <a:ea typeface="Arial Black"/>
                  <a:cs typeface="Arial Black"/>
                  <a:sym typeface="Arial Black"/>
                </a:defRPr>
              </a:lvl1pPr>
            </a:lstStyle>
            <a:p>
              <a:r>
                <a:t>UCL</a:t>
              </a:r>
            </a:p>
          </p:txBody>
        </p:sp>
        <p:pic>
          <p:nvPicPr>
            <p:cNvPr id="199" name="Picture 11" descr="Picture 11"/>
            <p:cNvPicPr>
              <a:picLocks/>
            </p:cNvPicPr>
            <p:nvPr/>
          </p:nvPicPr>
          <p:blipFill>
            <a:blip r:embed="rId2"/>
            <a:srcRect l="9059" r="14070"/>
            <a:stretch>
              <a:fillRect/>
            </a:stretch>
          </p:blipFill>
          <p:spPr>
            <a:xfrm>
              <a:off x="0" y="0"/>
              <a:ext cx="291553" cy="333417"/>
            </a:xfrm>
            <a:prstGeom prst="rect">
              <a:avLst/>
            </a:prstGeom>
            <a:ln w="12700" cap="flat">
              <a:noFill/>
              <a:miter lim="400000"/>
            </a:ln>
            <a:effectLst/>
          </p:spPr>
        </p:pic>
      </p:grpSp>
      <p:sp>
        <p:nvSpPr>
          <p:cNvPr id="201" name="Title Text"/>
          <p:cNvSpPr txBox="1">
            <a:spLocks noGrp="1"/>
          </p:cNvSpPr>
          <p:nvPr>
            <p:ph type="title"/>
          </p:nvPr>
        </p:nvSpPr>
        <p:spPr>
          <a:xfrm>
            <a:off x="152400" y="0"/>
            <a:ext cx="6036223" cy="1625602"/>
          </a:xfrm>
          <a:prstGeom prst="rect">
            <a:avLst/>
          </a:prstGeom>
        </p:spPr>
        <p:txBody>
          <a:bodyPr lIns="45708" tIns="45708" rIns="45708" bIns="45708" anchor="t"/>
          <a:lstStyle>
            <a:lvl1pPr defTabSz="1300480">
              <a:defRPr sz="4400">
                <a:solidFill>
                  <a:srgbClr val="FFFFFF"/>
                </a:solidFill>
                <a:latin typeface="Gill Sans"/>
                <a:ea typeface="Gill Sans"/>
                <a:cs typeface="Gill Sans"/>
                <a:sym typeface="Gill Sans"/>
              </a:defRPr>
            </a:lvl1pPr>
          </a:lstStyle>
          <a:p>
            <a:r>
              <a:t>Title Text</a:t>
            </a:r>
          </a:p>
        </p:txBody>
      </p:sp>
      <p:sp>
        <p:nvSpPr>
          <p:cNvPr id="202" name="Body Level One…"/>
          <p:cNvSpPr txBox="1">
            <a:spLocks noGrp="1"/>
          </p:cNvSpPr>
          <p:nvPr>
            <p:ph type="body" idx="1"/>
          </p:nvPr>
        </p:nvSpPr>
        <p:spPr>
          <a:xfrm>
            <a:off x="482599" y="901701"/>
            <a:ext cx="11874501" cy="8166103"/>
          </a:xfrm>
          <a:prstGeom prst="rect">
            <a:avLst/>
          </a:prstGeom>
        </p:spPr>
        <p:txBody>
          <a:bodyPr lIns="50790" tIns="50790" rIns="50790" bIns="50790" numCol="1" spcCol="38100"/>
          <a:lstStyle>
            <a:lvl1pPr marL="660807" indent="-473310" defTabSz="1300480">
              <a:spcBef>
                <a:spcPts val="3600"/>
              </a:spcBef>
              <a:buSzPct val="171000"/>
              <a:buFont typeface="Gill Sans"/>
              <a:buChar char="•"/>
              <a:defRPr sz="3000">
                <a:solidFill>
                  <a:srgbClr val="FFFFFF"/>
                </a:solidFill>
                <a:latin typeface="Gill Sans"/>
                <a:ea typeface="Gill Sans"/>
                <a:cs typeface="Gill Sans"/>
                <a:sym typeface="Gill Sans"/>
              </a:defRPr>
            </a:lvl1pPr>
            <a:lvl2pPr marL="973304" indent="-473310" defTabSz="1300480">
              <a:spcBef>
                <a:spcPts val="3600"/>
              </a:spcBef>
              <a:buSzPct val="171000"/>
              <a:buFont typeface="Gill Sans"/>
              <a:defRPr sz="3000">
                <a:solidFill>
                  <a:srgbClr val="FFFFFF"/>
                </a:solidFill>
                <a:latin typeface="Gill Sans"/>
                <a:ea typeface="Gill Sans"/>
                <a:cs typeface="Gill Sans"/>
                <a:sym typeface="Gill Sans"/>
              </a:defRPr>
            </a:lvl2pPr>
            <a:lvl3pPr marL="1285798" indent="-473310" defTabSz="1300480">
              <a:spcBef>
                <a:spcPts val="3600"/>
              </a:spcBef>
              <a:buFont typeface="Gill Sans"/>
              <a:defRPr sz="3000">
                <a:solidFill>
                  <a:srgbClr val="FFFFFF"/>
                </a:solidFill>
              </a:defRPr>
            </a:lvl3pPr>
            <a:lvl4pPr marL="1598296" indent="-473310" defTabSz="1300480">
              <a:spcBef>
                <a:spcPts val="3600"/>
              </a:spcBef>
              <a:buFont typeface="Gill Sans"/>
              <a:defRPr sz="3000">
                <a:solidFill>
                  <a:srgbClr val="FFFFFF"/>
                </a:solidFill>
              </a:defRPr>
            </a:lvl4pPr>
            <a:lvl5pPr marL="1910789" indent="-473309" defTabSz="1300480">
              <a:spcBef>
                <a:spcPts val="3600"/>
              </a:spcBef>
              <a:buFont typeface="Gill Sans"/>
              <a:defRPr sz="30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203" name="Slide Number"/>
          <p:cNvSpPr txBox="1">
            <a:spLocks noGrp="1"/>
          </p:cNvSpPr>
          <p:nvPr>
            <p:ph type="sldNum" sz="quarter" idx="2"/>
          </p:nvPr>
        </p:nvSpPr>
        <p:spPr>
          <a:xfrm>
            <a:off x="460127" y="9040141"/>
            <a:ext cx="447546" cy="485647"/>
          </a:xfrm>
          <a:prstGeom prst="rect">
            <a:avLst/>
          </a:prstGeom>
        </p:spPr>
        <p:txBody>
          <a:bodyPr lIns="65022" tIns="65022" rIns="65022" bIns="65022">
            <a:spAutoFit/>
          </a:bodyPr>
          <a:lstStyle>
            <a:lvl1pPr algn="l" defTabSz="650240">
              <a:defRPr sz="2400">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uclslide copy 7">
    <p:spTree>
      <p:nvGrpSpPr>
        <p:cNvPr id="1" name=""/>
        <p:cNvGrpSpPr/>
        <p:nvPr/>
      </p:nvGrpSpPr>
      <p:grpSpPr>
        <a:xfrm>
          <a:off x="0" y="0"/>
          <a:ext cx="0" cy="0"/>
          <a:chOff x="0" y="0"/>
          <a:chExt cx="0" cy="0"/>
        </a:xfrm>
      </p:grpSpPr>
      <p:pic>
        <p:nvPicPr>
          <p:cNvPr id="37" name="Untitled-3.png" descr="Untitled-3.png"/>
          <p:cNvPicPr>
            <a:picLocks/>
          </p:cNvPicPr>
          <p:nvPr/>
        </p:nvPicPr>
        <p:blipFill>
          <a:blip r:embed="rId2"/>
          <a:stretch>
            <a:fillRect/>
          </a:stretch>
        </p:blipFill>
        <p:spPr>
          <a:xfrm>
            <a:off x="0" y="0"/>
            <a:ext cx="13006833" cy="9757665"/>
          </a:xfrm>
          <a:prstGeom prst="rect">
            <a:avLst/>
          </a:prstGeom>
          <a:ln w="12700">
            <a:miter lim="400000"/>
          </a:ln>
        </p:spPr>
      </p:pic>
      <p:sp>
        <p:nvSpPr>
          <p:cNvPr id="38" name="Title Text"/>
          <p:cNvSpPr txBox="1">
            <a:spLocks noGrp="1"/>
          </p:cNvSpPr>
          <p:nvPr>
            <p:ph type="title"/>
          </p:nvPr>
        </p:nvSpPr>
        <p:spPr>
          <a:xfrm>
            <a:off x="635000" y="0"/>
            <a:ext cx="11709400" cy="1231900"/>
          </a:xfrm>
          <a:prstGeom prst="rect">
            <a:avLst/>
          </a:prstGeom>
        </p:spPr>
        <p:txBody>
          <a:bodyPr/>
          <a:lstStyle>
            <a:lvl1pPr marL="56896" marR="57798" defTabSz="1168400">
              <a:defRPr>
                <a:uFill>
                  <a:solidFill>
                    <a:srgbClr val="000000"/>
                  </a:solidFill>
                </a:uFill>
              </a:defRPr>
            </a:lvl1pPr>
          </a:lstStyle>
          <a:p>
            <a:r>
              <a:t>Title Text</a:t>
            </a:r>
          </a:p>
        </p:txBody>
      </p:sp>
      <p:sp>
        <p:nvSpPr>
          <p:cNvPr id="39" name="Body Level One…"/>
          <p:cNvSpPr txBox="1">
            <a:spLocks noGrp="1"/>
          </p:cNvSpPr>
          <p:nvPr>
            <p:ph type="body" idx="1"/>
          </p:nvPr>
        </p:nvSpPr>
        <p:spPr>
          <a:xfrm>
            <a:off x="647700" y="1802383"/>
            <a:ext cx="11709400" cy="7951217"/>
          </a:xfrm>
          <a:prstGeom prst="rect">
            <a:avLst/>
          </a:prstGeom>
        </p:spPr>
        <p:txBody>
          <a:bodyPr numCol="1" spcCol="38100"/>
          <a:lstStyle>
            <a:lvl1pPr marL="425450" marR="57798" indent="-381000" defTabSz="1168400">
              <a:spcBef>
                <a:spcPts val="1200"/>
              </a:spcBef>
              <a:buClr>
                <a:srgbClr val="FFFFFF"/>
              </a:buClr>
              <a:buSzPct val="100000"/>
              <a:buFont typeface="Lucida Grande"/>
              <a:buChar char="•"/>
              <a:defRPr sz="4200">
                <a:solidFill>
                  <a:srgbClr val="FFFFFF"/>
                </a:solidFill>
                <a:uFill>
                  <a:solidFill>
                    <a:srgbClr val="FFFFFF"/>
                  </a:solidFill>
                </a:uFill>
              </a:defRPr>
            </a:lvl1pPr>
            <a:lvl2pPr marL="819150" marR="57798" indent="-317500" defTabSz="1168400">
              <a:spcBef>
                <a:spcPts val="1000"/>
              </a:spcBef>
              <a:buClr>
                <a:srgbClr val="FFFFFF"/>
              </a:buClr>
              <a:buFont typeface="Lucida Grande"/>
              <a:buChar char="–"/>
              <a:defRPr sz="3800">
                <a:solidFill>
                  <a:srgbClr val="FFFFFF"/>
                </a:solidFill>
                <a:uFill>
                  <a:solidFill>
                    <a:srgbClr val="FFFFFF"/>
                  </a:solidFill>
                </a:uFill>
              </a:defRPr>
            </a:lvl2pPr>
            <a:lvl3pPr marL="1263650" marR="57798" indent="-254000" defTabSz="1168400">
              <a:spcBef>
                <a:spcPts val="800"/>
              </a:spcBef>
              <a:buClr>
                <a:srgbClr val="FFFFFF"/>
              </a:buClr>
              <a:buSzPct val="100000"/>
              <a:buFont typeface="Lucida Grande"/>
              <a:defRPr>
                <a:solidFill>
                  <a:srgbClr val="FFFFFF"/>
                </a:solidFill>
                <a:uFill>
                  <a:solidFill>
                    <a:srgbClr val="FFFFFF"/>
                  </a:solidFill>
                </a:uFill>
                <a:latin typeface="+mn-lt"/>
                <a:ea typeface="+mn-ea"/>
                <a:cs typeface="+mn-cs"/>
                <a:sym typeface="Tahoma"/>
              </a:defRPr>
            </a:lvl3pPr>
            <a:lvl4pPr marL="1771650" marR="57798" indent="-254000" defTabSz="1168400">
              <a:spcBef>
                <a:spcPts val="600"/>
              </a:spcBef>
              <a:buClr>
                <a:srgbClr val="FFFFFF"/>
              </a:buClr>
              <a:buSzPct val="100000"/>
              <a:buFont typeface="Lucida Grande"/>
              <a:buChar char="–"/>
              <a:defRPr sz="2800">
                <a:solidFill>
                  <a:srgbClr val="FFFFFF"/>
                </a:solidFill>
                <a:uFill>
                  <a:solidFill>
                    <a:srgbClr val="FFFFFF"/>
                  </a:solidFill>
                </a:uFill>
                <a:latin typeface="+mn-lt"/>
                <a:ea typeface="+mn-ea"/>
                <a:cs typeface="+mn-cs"/>
                <a:sym typeface="Tahoma"/>
              </a:defRPr>
            </a:lvl4pPr>
            <a:lvl5pPr marL="2279650" marR="57798" indent="-254000" defTabSz="1168400">
              <a:spcBef>
                <a:spcPts val="600"/>
              </a:spcBef>
              <a:buClr>
                <a:srgbClr val="FFFFFF"/>
              </a:buClr>
              <a:buSzPct val="100000"/>
              <a:buFont typeface="Lucida Grande"/>
              <a:buChar char="»"/>
              <a:defRPr sz="2800">
                <a:solidFill>
                  <a:srgbClr val="FFFFFF"/>
                </a:solidFill>
                <a:uFill>
                  <a:solidFill>
                    <a:srgbClr val="FFFFFF"/>
                  </a:solidFill>
                </a:uFill>
                <a:latin typeface="+mn-lt"/>
                <a:ea typeface="+mn-ea"/>
                <a:cs typeface="+mn-cs"/>
                <a:sym typeface="Tahoma"/>
              </a:defRPr>
            </a:lvl5p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xfrm>
            <a:off x="6346365" y="9271000"/>
            <a:ext cx="312069" cy="298984"/>
          </a:xfrm>
          <a:prstGeom prst="rect">
            <a:avLst/>
          </a:prstGeom>
        </p:spPr>
        <p:txBody>
          <a:bodyPr/>
          <a:lstStyle>
            <a:lvl1pPr>
              <a:defRPr sz="1400">
                <a:uFill>
                  <a:solidFill>
                    <a:srgbClr val="000000"/>
                  </a:solidFill>
                </a:u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Master #15">
    <p:spTree>
      <p:nvGrpSpPr>
        <p:cNvPr id="1" name=""/>
        <p:cNvGrpSpPr/>
        <p:nvPr/>
      </p:nvGrpSpPr>
      <p:grpSpPr>
        <a:xfrm>
          <a:off x="0" y="0"/>
          <a:ext cx="0" cy="0"/>
          <a:chOff x="0" y="0"/>
          <a:chExt cx="0" cy="0"/>
        </a:xfrm>
      </p:grpSpPr>
      <p:sp>
        <p:nvSpPr>
          <p:cNvPr id="47" name="Rectangle"/>
          <p:cNvSpPr/>
          <p:nvPr/>
        </p:nvSpPr>
        <p:spPr>
          <a:xfrm>
            <a:off x="-254000" y="368300"/>
            <a:ext cx="13271500" cy="12484100"/>
          </a:xfrm>
          <a:prstGeom prst="rect">
            <a:avLst/>
          </a:prstGeom>
          <a:solidFill>
            <a:srgbClr val="1D1D1D"/>
          </a:solidFill>
          <a:ln w="25400">
            <a:solidFill>
              <a:srgbClr val="1D1D1D"/>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 name="UCL Centre for Cardiovascular Imaging"/>
          <p:cNvSpPr txBox="1"/>
          <p:nvPr/>
        </p:nvSpPr>
        <p:spPr>
          <a:xfrm>
            <a:off x="139700" y="9626600"/>
            <a:ext cx="2741309" cy="292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1300" b="1">
                <a:solidFill>
                  <a:srgbClr val="1D1D1D"/>
                </a:solidFill>
                <a:latin typeface="Calibri"/>
                <a:ea typeface="Calibri"/>
                <a:cs typeface="Calibri"/>
                <a:sym typeface="Calibri"/>
              </a:defRPr>
            </a:lvl1pPr>
          </a:lstStyle>
          <a:p>
            <a:r>
              <a:t>UCL Centre for Cardiovascular Imaging</a:t>
            </a:r>
          </a:p>
        </p:txBody>
      </p:sp>
      <p:sp>
        <p:nvSpPr>
          <p:cNvPr id="49" name="Rectangle"/>
          <p:cNvSpPr/>
          <p:nvPr/>
        </p:nvSpPr>
        <p:spPr>
          <a:xfrm>
            <a:off x="-12700" y="-177800"/>
            <a:ext cx="13030200" cy="723900"/>
          </a:xfrm>
          <a:prstGeom prst="rect">
            <a:avLst/>
          </a:prstGeom>
          <a:solidFill>
            <a:srgbClr val="C0C0C0"/>
          </a:solidFill>
          <a:ln w="25400">
            <a:solidFill>
              <a:srgbClr val="000000">
                <a:alpha val="0"/>
              </a:srgbClr>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 name="UCL"/>
          <p:cNvSpPr txBox="1"/>
          <p:nvPr/>
        </p:nvSpPr>
        <p:spPr>
          <a:xfrm>
            <a:off x="11774010" y="0"/>
            <a:ext cx="1155725" cy="749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a:solidFill>
                  <a:srgbClr val="1D1D1D"/>
                </a:solidFill>
                <a:latin typeface="Arial Black"/>
                <a:ea typeface="Arial Black"/>
                <a:cs typeface="Arial Black"/>
                <a:sym typeface="Arial Black"/>
              </a:defRPr>
            </a:lvl1pPr>
          </a:lstStyle>
          <a:p>
            <a:r>
              <a:t>UCL</a:t>
            </a:r>
          </a:p>
        </p:txBody>
      </p:sp>
      <p:pic>
        <p:nvPicPr>
          <p:cNvPr id="51" name="uthl.png" descr="uthl.png"/>
          <p:cNvPicPr>
            <a:picLocks noChangeAspect="1"/>
          </p:cNvPicPr>
          <p:nvPr/>
        </p:nvPicPr>
        <p:blipFill>
          <a:blip r:embed="rId2"/>
          <a:stretch>
            <a:fillRect/>
          </a:stretch>
        </p:blipFill>
        <p:spPr>
          <a:xfrm>
            <a:off x="11518900" y="114300"/>
            <a:ext cx="292100" cy="289138"/>
          </a:xfrm>
          <a:prstGeom prst="rect">
            <a:avLst/>
          </a:prstGeom>
          <a:ln w="12700">
            <a:miter lim="400000"/>
          </a:ln>
        </p:spPr>
      </p:pic>
      <p:sp>
        <p:nvSpPr>
          <p:cNvPr id="52" name="Body Level One…"/>
          <p:cNvSpPr txBox="1">
            <a:spLocks noGrp="1"/>
          </p:cNvSpPr>
          <p:nvPr>
            <p:ph type="body" idx="1"/>
          </p:nvPr>
        </p:nvSpPr>
        <p:spPr>
          <a:xfrm>
            <a:off x="482600" y="901700"/>
            <a:ext cx="11874500" cy="8166100"/>
          </a:xfrm>
          <a:prstGeom prst="rect">
            <a:avLst/>
          </a:prstGeom>
        </p:spPr>
        <p:txBody>
          <a:bodyPr spcCol="593725"/>
          <a:lstStyle>
            <a:lvl1pPr marL="812120" indent="-494620">
              <a:buSzPct val="171000"/>
              <a:buChar char="•"/>
              <a:defRPr>
                <a:solidFill>
                  <a:srgbClr val="FFFFFF"/>
                </a:solidFill>
                <a:latin typeface="Gill Sans"/>
                <a:ea typeface="Gill Sans"/>
                <a:cs typeface="Gill Sans"/>
                <a:sym typeface="Gill Sans"/>
              </a:defRPr>
            </a:lvl1pPr>
            <a:lvl2pPr>
              <a:buSzPct val="171000"/>
              <a:defRPr>
                <a:solidFill>
                  <a:srgbClr val="FFFFFF"/>
                </a:solidFill>
                <a:latin typeface="Gill Sans"/>
                <a:ea typeface="Gill Sans"/>
                <a:cs typeface="Gill Sans"/>
                <a:sym typeface="Gill Sans"/>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Master #15">
    <p:spTree>
      <p:nvGrpSpPr>
        <p:cNvPr id="1" name=""/>
        <p:cNvGrpSpPr/>
        <p:nvPr/>
      </p:nvGrpSpPr>
      <p:grpSpPr>
        <a:xfrm>
          <a:off x="0" y="0"/>
          <a:ext cx="0" cy="0"/>
          <a:chOff x="0" y="0"/>
          <a:chExt cx="0" cy="0"/>
        </a:xfrm>
      </p:grpSpPr>
      <p:sp>
        <p:nvSpPr>
          <p:cNvPr id="60" name="Rectangle"/>
          <p:cNvSpPr/>
          <p:nvPr/>
        </p:nvSpPr>
        <p:spPr>
          <a:xfrm>
            <a:off x="-254000" y="368300"/>
            <a:ext cx="13271500" cy="12484100"/>
          </a:xfrm>
          <a:prstGeom prst="rect">
            <a:avLst/>
          </a:prstGeom>
          <a:solidFill>
            <a:srgbClr val="1D1D1D"/>
          </a:solidFill>
          <a:ln w="25400">
            <a:solidFill>
              <a:srgbClr val="1D1D1D"/>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 name="UCL Centre for Cardiovascular Imaging"/>
          <p:cNvSpPr txBox="1"/>
          <p:nvPr/>
        </p:nvSpPr>
        <p:spPr>
          <a:xfrm>
            <a:off x="139700" y="9626600"/>
            <a:ext cx="2741309" cy="292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1300" b="1">
                <a:solidFill>
                  <a:srgbClr val="1D1D1D"/>
                </a:solidFill>
                <a:latin typeface="Calibri"/>
                <a:ea typeface="Calibri"/>
                <a:cs typeface="Calibri"/>
                <a:sym typeface="Calibri"/>
              </a:defRPr>
            </a:lvl1pPr>
          </a:lstStyle>
          <a:p>
            <a:r>
              <a:t>UCL Centre for Cardiovascular Imaging</a:t>
            </a:r>
          </a:p>
        </p:txBody>
      </p:sp>
      <p:sp>
        <p:nvSpPr>
          <p:cNvPr id="62" name="Rectangle"/>
          <p:cNvSpPr/>
          <p:nvPr/>
        </p:nvSpPr>
        <p:spPr>
          <a:xfrm>
            <a:off x="-12700" y="-177800"/>
            <a:ext cx="13030200" cy="558800"/>
          </a:xfrm>
          <a:prstGeom prst="rect">
            <a:avLst/>
          </a:prstGeom>
          <a:solidFill>
            <a:srgbClr val="8CB4E9"/>
          </a:solidFill>
          <a:ln w="25400">
            <a:solidFill>
              <a:srgbClr val="000000">
                <a:alpha val="0"/>
              </a:srgbClr>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 name="UCL"/>
          <p:cNvSpPr txBox="1"/>
          <p:nvPr/>
        </p:nvSpPr>
        <p:spPr>
          <a:xfrm>
            <a:off x="11774010" y="-165100"/>
            <a:ext cx="1155725" cy="749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a:solidFill>
                  <a:srgbClr val="1D1D1D"/>
                </a:solidFill>
                <a:latin typeface="Arial Black"/>
                <a:ea typeface="Arial Black"/>
                <a:cs typeface="Arial Black"/>
                <a:sym typeface="Arial Black"/>
              </a:defRPr>
            </a:lvl1pPr>
          </a:lstStyle>
          <a:p>
            <a:r>
              <a:t>UCL</a:t>
            </a:r>
          </a:p>
        </p:txBody>
      </p:sp>
      <p:sp>
        <p:nvSpPr>
          <p:cNvPr id="64" name="Centre for Cardiovascular Imaging"/>
          <p:cNvSpPr txBox="1"/>
          <p:nvPr/>
        </p:nvSpPr>
        <p:spPr>
          <a:xfrm>
            <a:off x="31461" y="38100"/>
            <a:ext cx="2439003" cy="292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1300" b="1">
                <a:solidFill>
                  <a:srgbClr val="1D1D1D"/>
                </a:solidFill>
                <a:latin typeface="Calibri"/>
                <a:ea typeface="Calibri"/>
                <a:cs typeface="Calibri"/>
                <a:sym typeface="Calibri"/>
              </a:defRPr>
            </a:lvl1pPr>
          </a:lstStyle>
          <a:p>
            <a:r>
              <a:t>Centre for Cardiovascular Imaging</a:t>
            </a:r>
          </a:p>
        </p:txBody>
      </p:sp>
      <p:pic>
        <p:nvPicPr>
          <p:cNvPr id="65" name="test2.png" descr="test2.png"/>
          <p:cNvPicPr>
            <a:picLocks noChangeAspect="1"/>
          </p:cNvPicPr>
          <p:nvPr/>
        </p:nvPicPr>
        <p:blipFill>
          <a:blip r:embed="rId2"/>
          <a:stretch>
            <a:fillRect/>
          </a:stretch>
        </p:blipFill>
        <p:spPr>
          <a:xfrm>
            <a:off x="11599953" y="25400"/>
            <a:ext cx="241301" cy="238853"/>
          </a:xfrm>
          <a:prstGeom prst="rect">
            <a:avLst/>
          </a:prstGeom>
          <a:ln w="12700">
            <a:miter lim="400000"/>
          </a:ln>
        </p:spPr>
      </p:pic>
      <p:sp>
        <p:nvSpPr>
          <p:cNvPr id="66" name="Body Level One…"/>
          <p:cNvSpPr txBox="1">
            <a:spLocks noGrp="1"/>
          </p:cNvSpPr>
          <p:nvPr>
            <p:ph type="body" idx="1"/>
          </p:nvPr>
        </p:nvSpPr>
        <p:spPr>
          <a:xfrm>
            <a:off x="482600" y="901700"/>
            <a:ext cx="11874500" cy="8166100"/>
          </a:xfrm>
          <a:prstGeom prst="rect">
            <a:avLst/>
          </a:prstGeom>
        </p:spPr>
        <p:txBody>
          <a:bodyPr spcCol="593725"/>
          <a:lstStyle>
            <a:lvl1pPr marL="812120" indent="-494620">
              <a:buSzPct val="171000"/>
              <a:buChar char="•"/>
              <a:defRPr>
                <a:solidFill>
                  <a:srgbClr val="FFFFFF"/>
                </a:solidFill>
                <a:latin typeface="Gill Sans"/>
                <a:ea typeface="Gill Sans"/>
                <a:cs typeface="Gill Sans"/>
                <a:sym typeface="Gill Sans"/>
              </a:defRPr>
            </a:lvl1pPr>
            <a:lvl2pPr>
              <a:buSzPct val="171000"/>
              <a:defRPr>
                <a:solidFill>
                  <a:srgbClr val="FFFFFF"/>
                </a:solidFill>
                <a:latin typeface="Gill Sans"/>
                <a:ea typeface="Gill Sans"/>
                <a:cs typeface="Gill Sans"/>
                <a:sym typeface="Gill Sans"/>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6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Master #15 copy">
    <p:spTree>
      <p:nvGrpSpPr>
        <p:cNvPr id="1" name=""/>
        <p:cNvGrpSpPr/>
        <p:nvPr/>
      </p:nvGrpSpPr>
      <p:grpSpPr>
        <a:xfrm>
          <a:off x="0" y="0"/>
          <a:ext cx="0" cy="0"/>
          <a:chOff x="0" y="0"/>
          <a:chExt cx="0" cy="0"/>
        </a:xfrm>
      </p:grpSpPr>
      <p:sp>
        <p:nvSpPr>
          <p:cNvPr id="74" name="Rectangle"/>
          <p:cNvSpPr/>
          <p:nvPr/>
        </p:nvSpPr>
        <p:spPr>
          <a:xfrm>
            <a:off x="-254000" y="368300"/>
            <a:ext cx="13271500" cy="12484100"/>
          </a:xfrm>
          <a:prstGeom prst="rect">
            <a:avLst/>
          </a:prstGeom>
          <a:solidFill>
            <a:srgbClr val="1D1D1D"/>
          </a:solidFill>
          <a:ln w="25400">
            <a:solidFill>
              <a:srgbClr val="1D1D1D"/>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 name="UCL Centre for Cardiovascular Imaging"/>
          <p:cNvSpPr txBox="1"/>
          <p:nvPr/>
        </p:nvSpPr>
        <p:spPr>
          <a:xfrm>
            <a:off x="139700" y="9626600"/>
            <a:ext cx="2741309" cy="292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1300" b="1">
                <a:solidFill>
                  <a:srgbClr val="1D1D1D"/>
                </a:solidFill>
                <a:latin typeface="Calibri"/>
                <a:ea typeface="Calibri"/>
                <a:cs typeface="Calibri"/>
                <a:sym typeface="Calibri"/>
              </a:defRPr>
            </a:lvl1pPr>
          </a:lstStyle>
          <a:p>
            <a:r>
              <a:t>UCL Centre for Cardiovascular Imaging</a:t>
            </a:r>
          </a:p>
        </p:txBody>
      </p:sp>
      <p:sp>
        <p:nvSpPr>
          <p:cNvPr id="76" name="Rectangle"/>
          <p:cNvSpPr/>
          <p:nvPr/>
        </p:nvSpPr>
        <p:spPr>
          <a:xfrm>
            <a:off x="-12700" y="-177800"/>
            <a:ext cx="13030200" cy="723900"/>
          </a:xfrm>
          <a:prstGeom prst="rect">
            <a:avLst/>
          </a:prstGeom>
          <a:solidFill>
            <a:srgbClr val="C0C0C0"/>
          </a:solidFill>
          <a:ln w="25400">
            <a:solidFill>
              <a:srgbClr val="000000">
                <a:alpha val="0"/>
              </a:srgbClr>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7" name="UCL"/>
          <p:cNvSpPr txBox="1"/>
          <p:nvPr/>
        </p:nvSpPr>
        <p:spPr>
          <a:xfrm>
            <a:off x="11774010" y="0"/>
            <a:ext cx="1155725" cy="749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a:solidFill>
                  <a:srgbClr val="1D1D1D"/>
                </a:solidFill>
                <a:latin typeface="Arial Black"/>
                <a:ea typeface="Arial Black"/>
                <a:cs typeface="Arial Black"/>
                <a:sym typeface="Arial Black"/>
              </a:defRPr>
            </a:lvl1pPr>
          </a:lstStyle>
          <a:p>
            <a:r>
              <a:t>UCL</a:t>
            </a:r>
          </a:p>
        </p:txBody>
      </p:sp>
      <p:pic>
        <p:nvPicPr>
          <p:cNvPr id="78" name="uthl.png" descr="uthl.png"/>
          <p:cNvPicPr>
            <a:picLocks noChangeAspect="1"/>
          </p:cNvPicPr>
          <p:nvPr/>
        </p:nvPicPr>
        <p:blipFill>
          <a:blip r:embed="rId2"/>
          <a:stretch>
            <a:fillRect/>
          </a:stretch>
        </p:blipFill>
        <p:spPr>
          <a:xfrm>
            <a:off x="11518900" y="114300"/>
            <a:ext cx="292100" cy="289138"/>
          </a:xfrm>
          <a:prstGeom prst="rect">
            <a:avLst/>
          </a:prstGeom>
          <a:ln w="12700">
            <a:miter lim="400000"/>
          </a:ln>
        </p:spPr>
      </p:pic>
      <p:sp>
        <p:nvSpPr>
          <p:cNvPr id="79" name="Body Level One…"/>
          <p:cNvSpPr txBox="1">
            <a:spLocks noGrp="1"/>
          </p:cNvSpPr>
          <p:nvPr>
            <p:ph type="body" idx="1"/>
          </p:nvPr>
        </p:nvSpPr>
        <p:spPr>
          <a:xfrm>
            <a:off x="482600" y="901700"/>
            <a:ext cx="11874500" cy="8166100"/>
          </a:xfrm>
          <a:prstGeom prst="rect">
            <a:avLst/>
          </a:prstGeom>
        </p:spPr>
        <p:txBody>
          <a:bodyPr spcCol="593725"/>
          <a:lstStyle>
            <a:lvl1pPr marL="812120" indent="-494620">
              <a:buSzPct val="171000"/>
              <a:buChar char="•"/>
              <a:defRPr>
                <a:solidFill>
                  <a:srgbClr val="FFFFFF"/>
                </a:solidFill>
                <a:latin typeface="Gill Sans"/>
                <a:ea typeface="Gill Sans"/>
                <a:cs typeface="Gill Sans"/>
                <a:sym typeface="Gill Sans"/>
              </a:defRPr>
            </a:lvl1pPr>
            <a:lvl2pPr>
              <a:buSzPct val="171000"/>
              <a:defRPr>
                <a:solidFill>
                  <a:srgbClr val="FFFFFF"/>
                </a:solidFill>
                <a:latin typeface="Gill Sans"/>
                <a:ea typeface="Gill Sans"/>
                <a:cs typeface="Gill Sans"/>
                <a:sym typeface="Gill Sans"/>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Master #15 copy 1">
    <p:spTree>
      <p:nvGrpSpPr>
        <p:cNvPr id="1" name=""/>
        <p:cNvGrpSpPr/>
        <p:nvPr/>
      </p:nvGrpSpPr>
      <p:grpSpPr>
        <a:xfrm>
          <a:off x="0" y="0"/>
          <a:ext cx="0" cy="0"/>
          <a:chOff x="0" y="0"/>
          <a:chExt cx="0" cy="0"/>
        </a:xfrm>
      </p:grpSpPr>
      <p:sp>
        <p:nvSpPr>
          <p:cNvPr id="87" name="Rectangle"/>
          <p:cNvSpPr/>
          <p:nvPr/>
        </p:nvSpPr>
        <p:spPr>
          <a:xfrm>
            <a:off x="-254000" y="368300"/>
            <a:ext cx="13271500" cy="12484100"/>
          </a:xfrm>
          <a:prstGeom prst="rect">
            <a:avLst/>
          </a:prstGeom>
          <a:solidFill>
            <a:srgbClr val="1D1D1D"/>
          </a:solidFill>
          <a:ln w="25400">
            <a:solidFill>
              <a:srgbClr val="1D1D1D"/>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8" name="Rectangle"/>
          <p:cNvSpPr/>
          <p:nvPr/>
        </p:nvSpPr>
        <p:spPr>
          <a:xfrm>
            <a:off x="-12700" y="-177800"/>
            <a:ext cx="13030200" cy="723900"/>
          </a:xfrm>
          <a:prstGeom prst="rect">
            <a:avLst/>
          </a:prstGeom>
          <a:solidFill>
            <a:srgbClr val="C0C0C0"/>
          </a:solidFill>
          <a:ln w="25400">
            <a:solidFill>
              <a:srgbClr val="000000">
                <a:alpha val="0"/>
              </a:srgbClr>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9" name="UCL"/>
          <p:cNvSpPr txBox="1"/>
          <p:nvPr/>
        </p:nvSpPr>
        <p:spPr>
          <a:xfrm>
            <a:off x="11774010" y="0"/>
            <a:ext cx="1155725" cy="749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a:solidFill>
                  <a:srgbClr val="1D1D1D"/>
                </a:solidFill>
                <a:latin typeface="Arial Black"/>
                <a:ea typeface="Arial Black"/>
                <a:cs typeface="Arial Black"/>
                <a:sym typeface="Arial Black"/>
              </a:defRPr>
            </a:lvl1pPr>
          </a:lstStyle>
          <a:p>
            <a:r>
              <a:t>UCL</a:t>
            </a:r>
          </a:p>
        </p:txBody>
      </p:sp>
      <p:pic>
        <p:nvPicPr>
          <p:cNvPr id="90" name="uthl.png" descr="uthl.png"/>
          <p:cNvPicPr>
            <a:picLocks noChangeAspect="1"/>
          </p:cNvPicPr>
          <p:nvPr/>
        </p:nvPicPr>
        <p:blipFill>
          <a:blip r:embed="rId2"/>
          <a:stretch>
            <a:fillRect/>
          </a:stretch>
        </p:blipFill>
        <p:spPr>
          <a:xfrm>
            <a:off x="11518900" y="114300"/>
            <a:ext cx="292100" cy="289138"/>
          </a:xfrm>
          <a:prstGeom prst="rect">
            <a:avLst/>
          </a:prstGeom>
          <a:ln w="12700">
            <a:miter lim="400000"/>
          </a:ln>
        </p:spPr>
      </p:pic>
      <p:sp>
        <p:nvSpPr>
          <p:cNvPr id="91" name="Body Level One…"/>
          <p:cNvSpPr txBox="1">
            <a:spLocks noGrp="1"/>
          </p:cNvSpPr>
          <p:nvPr>
            <p:ph type="body" idx="1"/>
          </p:nvPr>
        </p:nvSpPr>
        <p:spPr>
          <a:xfrm>
            <a:off x="482600" y="901700"/>
            <a:ext cx="11874500" cy="8166100"/>
          </a:xfrm>
          <a:prstGeom prst="rect">
            <a:avLst/>
          </a:prstGeom>
        </p:spPr>
        <p:txBody>
          <a:bodyPr spcCol="593725"/>
          <a:lstStyle>
            <a:lvl1pPr marL="812120" indent="-494620">
              <a:buSzPct val="171000"/>
              <a:buChar char="•"/>
              <a:defRPr>
                <a:solidFill>
                  <a:srgbClr val="FFFFFF"/>
                </a:solidFill>
                <a:latin typeface="Gill Sans"/>
                <a:ea typeface="Gill Sans"/>
                <a:cs typeface="Gill Sans"/>
                <a:sym typeface="Gill Sans"/>
              </a:defRPr>
            </a:lvl1pPr>
            <a:lvl2pPr>
              <a:buSzPct val="171000"/>
              <a:defRPr>
                <a:solidFill>
                  <a:srgbClr val="FFFFFF"/>
                </a:solidFill>
                <a:latin typeface="Gill Sans"/>
                <a:ea typeface="Gill Sans"/>
                <a:cs typeface="Gill Sans"/>
                <a:sym typeface="Gill Sans"/>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9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Master #15 copy 2">
    <p:spTree>
      <p:nvGrpSpPr>
        <p:cNvPr id="1" name=""/>
        <p:cNvGrpSpPr/>
        <p:nvPr/>
      </p:nvGrpSpPr>
      <p:grpSpPr>
        <a:xfrm>
          <a:off x="0" y="0"/>
          <a:ext cx="0" cy="0"/>
          <a:chOff x="0" y="0"/>
          <a:chExt cx="0" cy="0"/>
        </a:xfrm>
      </p:grpSpPr>
      <p:sp>
        <p:nvSpPr>
          <p:cNvPr id="99" name="Rectangle"/>
          <p:cNvSpPr/>
          <p:nvPr/>
        </p:nvSpPr>
        <p:spPr>
          <a:xfrm>
            <a:off x="-254000" y="368300"/>
            <a:ext cx="13271500" cy="12484100"/>
          </a:xfrm>
          <a:prstGeom prst="rect">
            <a:avLst/>
          </a:prstGeom>
          <a:solidFill>
            <a:srgbClr val="1D1D1D"/>
          </a:solidFill>
          <a:ln w="25400">
            <a:solidFill>
              <a:srgbClr val="1D1D1D"/>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00" name="Rectangle"/>
          <p:cNvSpPr/>
          <p:nvPr/>
        </p:nvSpPr>
        <p:spPr>
          <a:xfrm>
            <a:off x="-12700" y="-177800"/>
            <a:ext cx="13030200" cy="723900"/>
          </a:xfrm>
          <a:prstGeom prst="rect">
            <a:avLst/>
          </a:prstGeom>
          <a:solidFill>
            <a:srgbClr val="C0C0C0"/>
          </a:solidFill>
          <a:ln w="25400">
            <a:solidFill>
              <a:srgbClr val="000000">
                <a:alpha val="0"/>
              </a:srgbClr>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01" name="UCL"/>
          <p:cNvSpPr txBox="1"/>
          <p:nvPr/>
        </p:nvSpPr>
        <p:spPr>
          <a:xfrm>
            <a:off x="11774010" y="0"/>
            <a:ext cx="1155725" cy="749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a:solidFill>
                  <a:srgbClr val="1D1D1D"/>
                </a:solidFill>
                <a:latin typeface="Arial Black"/>
                <a:ea typeface="Arial Black"/>
                <a:cs typeface="Arial Black"/>
                <a:sym typeface="Arial Black"/>
              </a:defRPr>
            </a:lvl1pPr>
          </a:lstStyle>
          <a:p>
            <a:r>
              <a:t>UCL</a:t>
            </a:r>
          </a:p>
        </p:txBody>
      </p:sp>
      <p:pic>
        <p:nvPicPr>
          <p:cNvPr id="102" name="uthl.png" descr="uthl.png"/>
          <p:cNvPicPr>
            <a:picLocks noChangeAspect="1"/>
          </p:cNvPicPr>
          <p:nvPr/>
        </p:nvPicPr>
        <p:blipFill>
          <a:blip r:embed="rId2"/>
          <a:stretch>
            <a:fillRect/>
          </a:stretch>
        </p:blipFill>
        <p:spPr>
          <a:xfrm>
            <a:off x="11518900" y="114300"/>
            <a:ext cx="292100" cy="289138"/>
          </a:xfrm>
          <a:prstGeom prst="rect">
            <a:avLst/>
          </a:prstGeom>
          <a:ln w="12700">
            <a:miter lim="400000"/>
          </a:ln>
        </p:spPr>
      </p:pic>
      <p:sp>
        <p:nvSpPr>
          <p:cNvPr id="103" name="Body Level One…"/>
          <p:cNvSpPr txBox="1">
            <a:spLocks noGrp="1"/>
          </p:cNvSpPr>
          <p:nvPr>
            <p:ph type="body" idx="1"/>
          </p:nvPr>
        </p:nvSpPr>
        <p:spPr>
          <a:xfrm>
            <a:off x="482600" y="901700"/>
            <a:ext cx="11874500" cy="8166100"/>
          </a:xfrm>
          <a:prstGeom prst="rect">
            <a:avLst/>
          </a:prstGeom>
        </p:spPr>
        <p:txBody>
          <a:bodyPr spcCol="593725"/>
          <a:lstStyle>
            <a:lvl1pPr marL="812120" indent="-494620">
              <a:buSzPct val="171000"/>
              <a:buChar char="•"/>
              <a:defRPr>
                <a:solidFill>
                  <a:srgbClr val="FFFFFF"/>
                </a:solidFill>
                <a:latin typeface="Gill Sans"/>
                <a:ea typeface="Gill Sans"/>
                <a:cs typeface="Gill Sans"/>
                <a:sym typeface="Gill Sans"/>
              </a:defRPr>
            </a:lvl1pPr>
            <a:lvl2pPr>
              <a:buSzPct val="171000"/>
              <a:defRPr>
                <a:solidFill>
                  <a:srgbClr val="FFFFFF"/>
                </a:solidFill>
                <a:latin typeface="Gill Sans"/>
                <a:ea typeface="Gill Sans"/>
                <a:cs typeface="Gill Sans"/>
                <a:sym typeface="Gill Sans"/>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0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Master #15 copy 3">
    <p:spTree>
      <p:nvGrpSpPr>
        <p:cNvPr id="1" name=""/>
        <p:cNvGrpSpPr/>
        <p:nvPr/>
      </p:nvGrpSpPr>
      <p:grpSpPr>
        <a:xfrm>
          <a:off x="0" y="0"/>
          <a:ext cx="0" cy="0"/>
          <a:chOff x="0" y="0"/>
          <a:chExt cx="0" cy="0"/>
        </a:xfrm>
      </p:grpSpPr>
      <p:sp>
        <p:nvSpPr>
          <p:cNvPr id="111" name="Rectangle"/>
          <p:cNvSpPr/>
          <p:nvPr/>
        </p:nvSpPr>
        <p:spPr>
          <a:xfrm>
            <a:off x="-254000" y="368300"/>
            <a:ext cx="13271500" cy="12484100"/>
          </a:xfrm>
          <a:prstGeom prst="rect">
            <a:avLst/>
          </a:prstGeom>
          <a:solidFill>
            <a:srgbClr val="1D1D1D"/>
          </a:solidFill>
          <a:ln w="25400">
            <a:solidFill>
              <a:srgbClr val="1D1D1D"/>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2" name="Rectangle"/>
          <p:cNvSpPr/>
          <p:nvPr/>
        </p:nvSpPr>
        <p:spPr>
          <a:xfrm>
            <a:off x="-12700" y="-177800"/>
            <a:ext cx="13030200" cy="723900"/>
          </a:xfrm>
          <a:prstGeom prst="rect">
            <a:avLst/>
          </a:prstGeom>
          <a:solidFill>
            <a:srgbClr val="C0C0C0"/>
          </a:solidFill>
          <a:ln w="25400">
            <a:solidFill>
              <a:srgbClr val="000000">
                <a:alpha val="0"/>
              </a:srgbClr>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3" name="UCL"/>
          <p:cNvSpPr txBox="1"/>
          <p:nvPr/>
        </p:nvSpPr>
        <p:spPr>
          <a:xfrm>
            <a:off x="11774010" y="0"/>
            <a:ext cx="1155725" cy="749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a:solidFill>
                  <a:srgbClr val="1D1D1D"/>
                </a:solidFill>
                <a:latin typeface="Arial Black"/>
                <a:ea typeface="Arial Black"/>
                <a:cs typeface="Arial Black"/>
                <a:sym typeface="Arial Black"/>
              </a:defRPr>
            </a:lvl1pPr>
          </a:lstStyle>
          <a:p>
            <a:r>
              <a:t>UCL</a:t>
            </a:r>
          </a:p>
        </p:txBody>
      </p:sp>
      <p:pic>
        <p:nvPicPr>
          <p:cNvPr id="114" name="uthl.png" descr="uthl.png"/>
          <p:cNvPicPr>
            <a:picLocks noChangeAspect="1"/>
          </p:cNvPicPr>
          <p:nvPr/>
        </p:nvPicPr>
        <p:blipFill>
          <a:blip r:embed="rId2"/>
          <a:stretch>
            <a:fillRect/>
          </a:stretch>
        </p:blipFill>
        <p:spPr>
          <a:xfrm>
            <a:off x="11518900" y="114300"/>
            <a:ext cx="292100" cy="289138"/>
          </a:xfrm>
          <a:prstGeom prst="rect">
            <a:avLst/>
          </a:prstGeom>
          <a:ln w="12700">
            <a:miter lim="400000"/>
          </a:ln>
        </p:spPr>
      </p:pic>
      <p:sp>
        <p:nvSpPr>
          <p:cNvPr id="115" name="Body Level One…"/>
          <p:cNvSpPr txBox="1">
            <a:spLocks noGrp="1"/>
          </p:cNvSpPr>
          <p:nvPr>
            <p:ph type="body" idx="1"/>
          </p:nvPr>
        </p:nvSpPr>
        <p:spPr>
          <a:xfrm>
            <a:off x="482600" y="901700"/>
            <a:ext cx="11874500" cy="8166100"/>
          </a:xfrm>
          <a:prstGeom prst="rect">
            <a:avLst/>
          </a:prstGeom>
        </p:spPr>
        <p:txBody>
          <a:bodyPr spcCol="593725"/>
          <a:lstStyle>
            <a:lvl1pPr marL="812120" indent="-494620">
              <a:buSzPct val="171000"/>
              <a:buChar char="•"/>
              <a:defRPr>
                <a:solidFill>
                  <a:srgbClr val="FFFFFF"/>
                </a:solidFill>
                <a:latin typeface="Gill Sans"/>
                <a:ea typeface="Gill Sans"/>
                <a:cs typeface="Gill Sans"/>
                <a:sym typeface="Gill Sans"/>
              </a:defRPr>
            </a:lvl1pPr>
            <a:lvl2pPr>
              <a:buSzPct val="171000"/>
              <a:defRPr>
                <a:solidFill>
                  <a:srgbClr val="FFFFFF"/>
                </a:solidFill>
                <a:latin typeface="Gill Sans"/>
                <a:ea typeface="Gill Sans"/>
                <a:cs typeface="Gill Sans"/>
                <a:sym typeface="Gill Sans"/>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Master #15">
    <p:spTree>
      <p:nvGrpSpPr>
        <p:cNvPr id="1" name=""/>
        <p:cNvGrpSpPr/>
        <p:nvPr/>
      </p:nvGrpSpPr>
      <p:grpSpPr>
        <a:xfrm>
          <a:off x="0" y="0"/>
          <a:ext cx="0" cy="0"/>
          <a:chOff x="0" y="0"/>
          <a:chExt cx="0" cy="0"/>
        </a:xfrm>
      </p:grpSpPr>
      <p:sp>
        <p:nvSpPr>
          <p:cNvPr id="123" name="Rectangle"/>
          <p:cNvSpPr/>
          <p:nvPr/>
        </p:nvSpPr>
        <p:spPr>
          <a:xfrm>
            <a:off x="-254000" y="368300"/>
            <a:ext cx="13385800" cy="12484100"/>
          </a:xfrm>
          <a:prstGeom prst="rect">
            <a:avLst/>
          </a:prstGeom>
          <a:solidFill>
            <a:srgbClr val="1D1D1D"/>
          </a:solidFill>
          <a:ln w="25400">
            <a:solidFill>
              <a:srgbClr val="1D1D1D"/>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4" name="UCL Centre for Cardiovascular Imaging"/>
          <p:cNvSpPr txBox="1"/>
          <p:nvPr/>
        </p:nvSpPr>
        <p:spPr>
          <a:xfrm>
            <a:off x="139700" y="9626600"/>
            <a:ext cx="2741309" cy="292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1300" b="1">
                <a:solidFill>
                  <a:srgbClr val="1D1D1D"/>
                </a:solidFill>
                <a:latin typeface="Calibri"/>
                <a:ea typeface="Calibri"/>
                <a:cs typeface="Calibri"/>
                <a:sym typeface="Calibri"/>
              </a:defRPr>
            </a:lvl1pPr>
          </a:lstStyle>
          <a:p>
            <a:r>
              <a:t>UCL Centre for Cardiovascular Imaging</a:t>
            </a:r>
          </a:p>
        </p:txBody>
      </p:sp>
      <p:sp>
        <p:nvSpPr>
          <p:cNvPr id="125" name="Rectangle"/>
          <p:cNvSpPr/>
          <p:nvPr/>
        </p:nvSpPr>
        <p:spPr>
          <a:xfrm>
            <a:off x="-12700" y="-177800"/>
            <a:ext cx="13030200" cy="723900"/>
          </a:xfrm>
          <a:prstGeom prst="rect">
            <a:avLst/>
          </a:prstGeom>
          <a:solidFill>
            <a:srgbClr val="C0C0C0"/>
          </a:solidFill>
          <a:ln w="25400">
            <a:solidFill>
              <a:srgbClr val="000000">
                <a:alpha val="0"/>
              </a:srgbClr>
            </a:solidFill>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6" name="UCL"/>
          <p:cNvSpPr txBox="1"/>
          <p:nvPr/>
        </p:nvSpPr>
        <p:spPr>
          <a:xfrm>
            <a:off x="11774010" y="0"/>
            <a:ext cx="1155725" cy="749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a:solidFill>
                  <a:srgbClr val="1D1D1D"/>
                </a:solidFill>
                <a:latin typeface="Arial Black"/>
                <a:ea typeface="Arial Black"/>
                <a:cs typeface="Arial Black"/>
                <a:sym typeface="Arial Black"/>
              </a:defRPr>
            </a:lvl1pPr>
          </a:lstStyle>
          <a:p>
            <a:r>
              <a:t>UCL</a:t>
            </a:r>
          </a:p>
        </p:txBody>
      </p:sp>
      <p:pic>
        <p:nvPicPr>
          <p:cNvPr id="127" name="uthl.png" descr="uthl.png"/>
          <p:cNvPicPr>
            <a:picLocks noChangeAspect="1"/>
          </p:cNvPicPr>
          <p:nvPr/>
        </p:nvPicPr>
        <p:blipFill>
          <a:blip r:embed="rId2"/>
          <a:stretch>
            <a:fillRect/>
          </a:stretch>
        </p:blipFill>
        <p:spPr>
          <a:xfrm>
            <a:off x="11518900" y="114300"/>
            <a:ext cx="292100" cy="289138"/>
          </a:xfrm>
          <a:prstGeom prst="rect">
            <a:avLst/>
          </a:prstGeom>
          <a:ln w="12700">
            <a:miter lim="400000"/>
          </a:ln>
        </p:spPr>
      </p:pic>
      <p:sp>
        <p:nvSpPr>
          <p:cNvPr id="128" name="Body Level One…"/>
          <p:cNvSpPr txBox="1">
            <a:spLocks noGrp="1"/>
          </p:cNvSpPr>
          <p:nvPr>
            <p:ph type="body" idx="1"/>
          </p:nvPr>
        </p:nvSpPr>
        <p:spPr>
          <a:xfrm>
            <a:off x="482600" y="901700"/>
            <a:ext cx="11874500" cy="8166100"/>
          </a:xfrm>
          <a:prstGeom prst="rect">
            <a:avLst/>
          </a:prstGeom>
        </p:spPr>
        <p:txBody>
          <a:bodyPr spcCol="593725"/>
          <a:lstStyle>
            <a:lvl1pPr marL="812120" indent="-494620">
              <a:buSzPct val="171000"/>
              <a:buChar char="•"/>
              <a:defRPr>
                <a:solidFill>
                  <a:srgbClr val="FFFFFF"/>
                </a:solidFill>
                <a:latin typeface="Gill Sans"/>
                <a:ea typeface="Gill Sans"/>
                <a:cs typeface="Gill Sans"/>
                <a:sym typeface="Gill Sans"/>
              </a:defRPr>
            </a:lvl1pPr>
            <a:lvl2pPr>
              <a:buSzPct val="171000"/>
              <a:defRPr>
                <a:solidFill>
                  <a:srgbClr val="FFFFFF"/>
                </a:solidFill>
                <a:latin typeface="Gill Sans"/>
                <a:ea typeface="Gill Sans"/>
                <a:cs typeface="Gill Sans"/>
                <a:sym typeface="Gill Sans"/>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2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520700" y="1231900"/>
            <a:ext cx="13525500" cy="8534400"/>
          </a:xfrm>
          <a:prstGeom prst="rect">
            <a:avLst/>
          </a:prstGeom>
          <a:solidFill>
            <a:srgbClr val="1D1D1D"/>
          </a:solidFill>
          <a:ln w="254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 name="UCL"/>
          <p:cNvSpPr txBox="1"/>
          <p:nvPr/>
        </p:nvSpPr>
        <p:spPr>
          <a:xfrm>
            <a:off x="11950700" y="9232900"/>
            <a:ext cx="1025129" cy="5842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200" b="1">
                <a:solidFill>
                  <a:srgbClr val="8AADE4"/>
                </a:solidFill>
                <a:latin typeface="Gill Sans"/>
                <a:ea typeface="Gill Sans"/>
                <a:cs typeface="Gill Sans"/>
                <a:sym typeface="Gill Sans"/>
              </a:defRPr>
            </a:lvl1pPr>
          </a:lstStyle>
          <a:p>
            <a:r>
              <a:t>UCL</a:t>
            </a:r>
          </a:p>
        </p:txBody>
      </p:sp>
      <p:pic>
        <p:nvPicPr>
          <p:cNvPr id="4" name="Screen shot 2010-04-06 at 18.41.37.png" descr="Screen shot 2010-04-06 at 18.41.37.png"/>
          <p:cNvPicPr>
            <a:picLocks noChangeAspect="1"/>
          </p:cNvPicPr>
          <p:nvPr/>
        </p:nvPicPr>
        <p:blipFill>
          <a:blip r:embed="rId16"/>
          <a:stretch>
            <a:fillRect/>
          </a:stretch>
        </p:blipFill>
        <p:spPr>
          <a:xfrm>
            <a:off x="11808471" y="9398000"/>
            <a:ext cx="165101" cy="177387"/>
          </a:xfrm>
          <a:prstGeom prst="rect">
            <a:avLst/>
          </a:prstGeom>
          <a:ln w="12700">
            <a:miter lim="400000"/>
          </a:ln>
        </p:spPr>
      </p:pic>
      <p:sp>
        <p:nvSpPr>
          <p:cNvPr id="5" name="Rectangle"/>
          <p:cNvSpPr/>
          <p:nvPr/>
        </p:nvSpPr>
        <p:spPr>
          <a:xfrm>
            <a:off x="-88900" y="9664700"/>
            <a:ext cx="13106400" cy="139700"/>
          </a:xfrm>
          <a:prstGeom prst="rect">
            <a:avLst/>
          </a:prstGeom>
          <a:solidFill>
            <a:srgbClr val="8AADE4"/>
          </a:solidFill>
          <a:ln w="254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 name="Rectangle"/>
          <p:cNvSpPr/>
          <p:nvPr/>
        </p:nvSpPr>
        <p:spPr>
          <a:xfrm>
            <a:off x="-127000" y="-419100"/>
            <a:ext cx="13131800" cy="1587500"/>
          </a:xfrm>
          <a:prstGeom prst="rect">
            <a:avLst/>
          </a:prstGeom>
          <a:solidFill>
            <a:srgbClr val="C7C9CB"/>
          </a:solidFill>
          <a:ln w="254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 name="Title Text"/>
          <p:cNvSpPr txBox="1">
            <a:spLocks noGrp="1"/>
          </p:cNvSpPr>
          <p:nvPr>
            <p:ph type="title"/>
          </p:nvPr>
        </p:nvSpPr>
        <p:spPr>
          <a:xfrm>
            <a:off x="355600" y="38100"/>
            <a:ext cx="12280900" cy="1104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sp>
        <p:nvSpPr>
          <p:cNvPr id="8" name="Body Level One…"/>
          <p:cNvSpPr txBox="1">
            <a:spLocks noGrp="1"/>
          </p:cNvSpPr>
          <p:nvPr>
            <p:ph type="body" idx="1"/>
          </p:nvPr>
        </p:nvSpPr>
        <p:spPr>
          <a:xfrm>
            <a:off x="355600" y="1752600"/>
            <a:ext cx="12280900" cy="7454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numCol="2" spcCol="614045">
            <a:normAutofit/>
          </a:bodyPr>
          <a:lstStyle>
            <a:lvl3pPr>
              <a:defRPr>
                <a:latin typeface="Gill Sans"/>
                <a:ea typeface="Gill Sans"/>
                <a:cs typeface="Gill Sans"/>
                <a:sym typeface="Gill Sans"/>
              </a:defRPr>
            </a:lvl3pPr>
            <a:lvl4pPr>
              <a:defRPr>
                <a:latin typeface="Gill Sans"/>
                <a:ea typeface="Gill Sans"/>
                <a:cs typeface="Gill Sans"/>
                <a:sym typeface="Gill Sans"/>
              </a:defRPr>
            </a:lvl4pPr>
            <a:lvl5pPr>
              <a:defRPr>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9" name="Slide Number"/>
          <p:cNvSpPr txBox="1">
            <a:spLocks noGrp="1"/>
          </p:cNvSpPr>
          <p:nvPr>
            <p:ph type="sldNum" sz="quarter" idx="2"/>
          </p:nvPr>
        </p:nvSpPr>
        <p:spPr>
          <a:xfrm>
            <a:off x="6324600" y="9258300"/>
            <a:ext cx="342900" cy="368300"/>
          </a:xfrm>
          <a:prstGeom prst="rect">
            <a:avLst/>
          </a:prstGeom>
          <a:ln w="12700">
            <a:miter lim="400000"/>
          </a:ln>
        </p:spPr>
        <p:txBody>
          <a:bodyPr wrap="none" lIns="50800" tIns="50800" rIns="50800" bIns="50800">
            <a:normAutofit/>
          </a:bodyPr>
          <a:lstStyle>
            <a:lvl1pPr algn="ctr" defTabSz="584200">
              <a:defRPr sz="1800">
                <a:latin typeface="Gill Sans"/>
                <a:ea typeface="Gill Sans"/>
                <a:cs typeface="Gill Sans"/>
                <a:sym typeface="Gill Sans"/>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3" r:id="rId13"/>
    <p:sldLayoutId id="2147483664" r:id="rId14"/>
  </p:sldLayoutIdLst>
  <p:transition spd="med"/>
  <p:txStyles>
    <p:titleStyle>
      <a:lvl1pPr marL="0" marR="0" indent="0" algn="l" defTabSz="584200" rtl="0" latinLnBrk="0">
        <a:lnSpc>
          <a:spcPct val="100000"/>
        </a:lnSpc>
        <a:spcBef>
          <a:spcPts val="0"/>
        </a:spcBef>
        <a:spcAft>
          <a:spcPts val="0"/>
        </a:spcAft>
        <a:buClrTx/>
        <a:buSzTx/>
        <a:buFontTx/>
        <a:buNone/>
        <a:tabLst/>
        <a:defRPr sz="6000" b="0" i="0" u="none" strike="noStrike" cap="none" spc="0" baseline="0">
          <a:solidFill>
            <a:srgbClr val="000000"/>
          </a:solidFill>
          <a:uFillTx/>
          <a:latin typeface="+mn-lt"/>
          <a:ea typeface="+mn-ea"/>
          <a:cs typeface="+mn-cs"/>
          <a:sym typeface="Tahoma"/>
        </a:defRPr>
      </a:lvl1pPr>
      <a:lvl2pPr marL="0" marR="0" indent="228600" algn="l" defTabSz="584200" rtl="0" latinLnBrk="0">
        <a:lnSpc>
          <a:spcPct val="100000"/>
        </a:lnSpc>
        <a:spcBef>
          <a:spcPts val="0"/>
        </a:spcBef>
        <a:spcAft>
          <a:spcPts val="0"/>
        </a:spcAft>
        <a:buClrTx/>
        <a:buSzTx/>
        <a:buFontTx/>
        <a:buNone/>
        <a:tabLst/>
        <a:defRPr sz="6000" b="0" i="0" u="none" strike="noStrike" cap="none" spc="0" baseline="0">
          <a:solidFill>
            <a:srgbClr val="000000"/>
          </a:solidFill>
          <a:uFillTx/>
          <a:latin typeface="+mn-lt"/>
          <a:ea typeface="+mn-ea"/>
          <a:cs typeface="+mn-cs"/>
          <a:sym typeface="Tahoma"/>
        </a:defRPr>
      </a:lvl2pPr>
      <a:lvl3pPr marL="0" marR="0" indent="457200" algn="l" defTabSz="584200" rtl="0" latinLnBrk="0">
        <a:lnSpc>
          <a:spcPct val="100000"/>
        </a:lnSpc>
        <a:spcBef>
          <a:spcPts val="0"/>
        </a:spcBef>
        <a:spcAft>
          <a:spcPts val="0"/>
        </a:spcAft>
        <a:buClrTx/>
        <a:buSzTx/>
        <a:buFontTx/>
        <a:buNone/>
        <a:tabLst/>
        <a:defRPr sz="6000" b="0" i="0" u="none" strike="noStrike" cap="none" spc="0" baseline="0">
          <a:solidFill>
            <a:srgbClr val="000000"/>
          </a:solidFill>
          <a:uFillTx/>
          <a:latin typeface="+mn-lt"/>
          <a:ea typeface="+mn-ea"/>
          <a:cs typeface="+mn-cs"/>
          <a:sym typeface="Tahoma"/>
        </a:defRPr>
      </a:lvl3pPr>
      <a:lvl4pPr marL="0" marR="0" indent="685800" algn="l" defTabSz="584200" rtl="0" latinLnBrk="0">
        <a:lnSpc>
          <a:spcPct val="100000"/>
        </a:lnSpc>
        <a:spcBef>
          <a:spcPts val="0"/>
        </a:spcBef>
        <a:spcAft>
          <a:spcPts val="0"/>
        </a:spcAft>
        <a:buClrTx/>
        <a:buSzTx/>
        <a:buFontTx/>
        <a:buNone/>
        <a:tabLst/>
        <a:defRPr sz="6000" b="0" i="0" u="none" strike="noStrike" cap="none" spc="0" baseline="0">
          <a:solidFill>
            <a:srgbClr val="000000"/>
          </a:solidFill>
          <a:uFillTx/>
          <a:latin typeface="+mn-lt"/>
          <a:ea typeface="+mn-ea"/>
          <a:cs typeface="+mn-cs"/>
          <a:sym typeface="Tahoma"/>
        </a:defRPr>
      </a:lvl4pPr>
      <a:lvl5pPr marL="0" marR="0" indent="914400" algn="l" defTabSz="584200" rtl="0" latinLnBrk="0">
        <a:lnSpc>
          <a:spcPct val="100000"/>
        </a:lnSpc>
        <a:spcBef>
          <a:spcPts val="0"/>
        </a:spcBef>
        <a:spcAft>
          <a:spcPts val="0"/>
        </a:spcAft>
        <a:buClrTx/>
        <a:buSzTx/>
        <a:buFontTx/>
        <a:buNone/>
        <a:tabLst/>
        <a:defRPr sz="6000" b="0" i="0" u="none" strike="noStrike" cap="none" spc="0" baseline="0">
          <a:solidFill>
            <a:srgbClr val="000000"/>
          </a:solidFill>
          <a:uFillTx/>
          <a:latin typeface="+mn-lt"/>
          <a:ea typeface="+mn-ea"/>
          <a:cs typeface="+mn-cs"/>
          <a:sym typeface="Tahoma"/>
        </a:defRPr>
      </a:lvl5pPr>
      <a:lvl6pPr marL="0" marR="0" indent="1143000" algn="l" defTabSz="584200" rtl="0" latinLnBrk="0">
        <a:lnSpc>
          <a:spcPct val="100000"/>
        </a:lnSpc>
        <a:spcBef>
          <a:spcPts val="0"/>
        </a:spcBef>
        <a:spcAft>
          <a:spcPts val="0"/>
        </a:spcAft>
        <a:buClrTx/>
        <a:buSzTx/>
        <a:buFontTx/>
        <a:buNone/>
        <a:tabLst/>
        <a:defRPr sz="6000" b="0" i="0" u="none" strike="noStrike" cap="none" spc="0" baseline="0">
          <a:solidFill>
            <a:srgbClr val="000000"/>
          </a:solidFill>
          <a:uFillTx/>
          <a:latin typeface="+mn-lt"/>
          <a:ea typeface="+mn-ea"/>
          <a:cs typeface="+mn-cs"/>
          <a:sym typeface="Tahoma"/>
        </a:defRPr>
      </a:lvl6pPr>
      <a:lvl7pPr marL="0" marR="0" indent="1371600" algn="l" defTabSz="584200" rtl="0" latinLnBrk="0">
        <a:lnSpc>
          <a:spcPct val="100000"/>
        </a:lnSpc>
        <a:spcBef>
          <a:spcPts val="0"/>
        </a:spcBef>
        <a:spcAft>
          <a:spcPts val="0"/>
        </a:spcAft>
        <a:buClrTx/>
        <a:buSzTx/>
        <a:buFontTx/>
        <a:buNone/>
        <a:tabLst/>
        <a:defRPr sz="6000" b="0" i="0" u="none" strike="noStrike" cap="none" spc="0" baseline="0">
          <a:solidFill>
            <a:srgbClr val="000000"/>
          </a:solidFill>
          <a:uFillTx/>
          <a:latin typeface="+mn-lt"/>
          <a:ea typeface="+mn-ea"/>
          <a:cs typeface="+mn-cs"/>
          <a:sym typeface="Tahoma"/>
        </a:defRPr>
      </a:lvl7pPr>
      <a:lvl8pPr marL="0" marR="0" indent="1600200" algn="l" defTabSz="584200" rtl="0" latinLnBrk="0">
        <a:lnSpc>
          <a:spcPct val="100000"/>
        </a:lnSpc>
        <a:spcBef>
          <a:spcPts val="0"/>
        </a:spcBef>
        <a:spcAft>
          <a:spcPts val="0"/>
        </a:spcAft>
        <a:buClrTx/>
        <a:buSzTx/>
        <a:buFontTx/>
        <a:buNone/>
        <a:tabLst/>
        <a:defRPr sz="6000" b="0" i="0" u="none" strike="noStrike" cap="none" spc="0" baseline="0">
          <a:solidFill>
            <a:srgbClr val="000000"/>
          </a:solidFill>
          <a:uFillTx/>
          <a:latin typeface="+mn-lt"/>
          <a:ea typeface="+mn-ea"/>
          <a:cs typeface="+mn-cs"/>
          <a:sym typeface="Tahoma"/>
        </a:defRPr>
      </a:lvl8pPr>
      <a:lvl9pPr marL="0" marR="0" indent="1828800" algn="l" defTabSz="584200" rtl="0" latinLnBrk="0">
        <a:lnSpc>
          <a:spcPct val="100000"/>
        </a:lnSpc>
        <a:spcBef>
          <a:spcPts val="0"/>
        </a:spcBef>
        <a:spcAft>
          <a:spcPts val="0"/>
        </a:spcAft>
        <a:buClrTx/>
        <a:buSzTx/>
        <a:buFontTx/>
        <a:buNone/>
        <a:tabLst/>
        <a:defRPr sz="6000" b="0" i="0" u="none" strike="noStrike" cap="none" spc="0" baseline="0">
          <a:solidFill>
            <a:srgbClr val="000000"/>
          </a:solidFill>
          <a:uFillTx/>
          <a:latin typeface="+mn-lt"/>
          <a:ea typeface="+mn-ea"/>
          <a:cs typeface="+mn-cs"/>
          <a:sym typeface="Tahoma"/>
        </a:defRPr>
      </a:lvl9pPr>
    </p:titleStyle>
    <p:bodyStyle>
      <a:lvl1pPr marL="0" marR="0" indent="0" algn="l" defTabSz="584200" rtl="0" latinLnBrk="0">
        <a:lnSpc>
          <a:spcPct val="100000"/>
        </a:lnSpc>
        <a:spcBef>
          <a:spcPts val="3800"/>
        </a:spcBef>
        <a:spcAft>
          <a:spcPts val="0"/>
        </a:spcAft>
        <a:buClrTx/>
        <a:buSzTx/>
        <a:buFontTx/>
        <a:buNone/>
        <a:tabLst/>
        <a:defRPr sz="3200" b="0" i="0" u="none" strike="noStrike" cap="none" spc="0" baseline="0">
          <a:solidFill>
            <a:srgbClr val="000000"/>
          </a:solidFill>
          <a:uFillTx/>
          <a:latin typeface="+mn-lt"/>
          <a:ea typeface="+mn-ea"/>
          <a:cs typeface="+mn-cs"/>
          <a:sym typeface="Tahoma"/>
        </a:defRPr>
      </a:lvl1pPr>
      <a:lvl2pPr marL="1256620" marR="0" indent="-494620" algn="l" defTabSz="584200" rtl="0" latinLnBrk="0">
        <a:lnSpc>
          <a:spcPct val="100000"/>
        </a:lnSpc>
        <a:spcBef>
          <a:spcPts val="3800"/>
        </a:spcBef>
        <a:spcAft>
          <a:spcPts val="0"/>
        </a:spcAft>
        <a:buClrTx/>
        <a:buSzPct val="100000"/>
        <a:buFontTx/>
        <a:buChar char="•"/>
        <a:tabLst/>
        <a:defRPr sz="3200" b="0" i="0" u="none" strike="noStrike" cap="none" spc="0" baseline="0">
          <a:solidFill>
            <a:srgbClr val="000000"/>
          </a:solidFill>
          <a:uFillTx/>
          <a:latin typeface="+mn-lt"/>
          <a:ea typeface="+mn-ea"/>
          <a:cs typeface="+mn-cs"/>
          <a:sym typeface="Tahoma"/>
        </a:defRPr>
      </a:lvl2pPr>
      <a:lvl3pPr marL="1701120" marR="0" indent="-494620" algn="l" defTabSz="584200" rtl="0" latinLnBrk="0">
        <a:lnSpc>
          <a:spcPct val="100000"/>
        </a:lnSpc>
        <a:spcBef>
          <a:spcPts val="3800"/>
        </a:spcBef>
        <a:spcAft>
          <a:spcPts val="0"/>
        </a:spcAft>
        <a:buClrTx/>
        <a:buSzPct val="171000"/>
        <a:buFontTx/>
        <a:buChar char="•"/>
        <a:tabLst/>
        <a:defRPr sz="3200" b="0" i="0" u="none" strike="noStrike" cap="none" spc="0" baseline="0">
          <a:solidFill>
            <a:srgbClr val="000000"/>
          </a:solidFill>
          <a:uFillTx/>
          <a:latin typeface="+mn-lt"/>
          <a:ea typeface="+mn-ea"/>
          <a:cs typeface="+mn-cs"/>
          <a:sym typeface="Tahoma"/>
        </a:defRPr>
      </a:lvl3pPr>
      <a:lvl4pPr marL="2145620" marR="0" indent="-494620" algn="l" defTabSz="584200" rtl="0" latinLnBrk="0">
        <a:lnSpc>
          <a:spcPct val="100000"/>
        </a:lnSpc>
        <a:spcBef>
          <a:spcPts val="3800"/>
        </a:spcBef>
        <a:spcAft>
          <a:spcPts val="0"/>
        </a:spcAft>
        <a:buClrTx/>
        <a:buSzPct val="171000"/>
        <a:buFontTx/>
        <a:buChar char="•"/>
        <a:tabLst/>
        <a:defRPr sz="3200" b="0" i="0" u="none" strike="noStrike" cap="none" spc="0" baseline="0">
          <a:solidFill>
            <a:srgbClr val="000000"/>
          </a:solidFill>
          <a:uFillTx/>
          <a:latin typeface="+mn-lt"/>
          <a:ea typeface="+mn-ea"/>
          <a:cs typeface="+mn-cs"/>
          <a:sym typeface="Tahoma"/>
        </a:defRPr>
      </a:lvl4pPr>
      <a:lvl5pPr marL="2590120" marR="0" indent="-494620" algn="l" defTabSz="584200" rtl="0" latinLnBrk="0">
        <a:lnSpc>
          <a:spcPct val="100000"/>
        </a:lnSpc>
        <a:spcBef>
          <a:spcPts val="3800"/>
        </a:spcBef>
        <a:spcAft>
          <a:spcPts val="0"/>
        </a:spcAft>
        <a:buClrTx/>
        <a:buSzPct val="171000"/>
        <a:buFontTx/>
        <a:buChar char="•"/>
        <a:tabLst/>
        <a:defRPr sz="3200" b="0" i="0" u="none" strike="noStrike" cap="none" spc="0" baseline="0">
          <a:solidFill>
            <a:srgbClr val="000000"/>
          </a:solidFill>
          <a:uFillTx/>
          <a:latin typeface="+mn-lt"/>
          <a:ea typeface="+mn-ea"/>
          <a:cs typeface="+mn-cs"/>
          <a:sym typeface="Tahoma"/>
        </a:defRPr>
      </a:lvl5pPr>
      <a:lvl6pPr marL="2945720" marR="0" indent="-494620" algn="l" defTabSz="584200" rtl="0" latinLnBrk="0">
        <a:lnSpc>
          <a:spcPct val="100000"/>
        </a:lnSpc>
        <a:spcBef>
          <a:spcPts val="3800"/>
        </a:spcBef>
        <a:spcAft>
          <a:spcPts val="0"/>
        </a:spcAft>
        <a:buClrTx/>
        <a:buSzPct val="171000"/>
        <a:buFontTx/>
        <a:buChar char="•"/>
        <a:tabLst/>
        <a:defRPr sz="3200" b="0" i="0" u="none" strike="noStrike" cap="none" spc="0" baseline="0">
          <a:solidFill>
            <a:srgbClr val="000000"/>
          </a:solidFill>
          <a:uFillTx/>
          <a:latin typeface="+mn-lt"/>
          <a:ea typeface="+mn-ea"/>
          <a:cs typeface="+mn-cs"/>
          <a:sym typeface="Tahoma"/>
        </a:defRPr>
      </a:lvl6pPr>
      <a:lvl7pPr marL="3301320" marR="0" indent="-494620" algn="l" defTabSz="584200" rtl="0" latinLnBrk="0">
        <a:lnSpc>
          <a:spcPct val="100000"/>
        </a:lnSpc>
        <a:spcBef>
          <a:spcPts val="3800"/>
        </a:spcBef>
        <a:spcAft>
          <a:spcPts val="0"/>
        </a:spcAft>
        <a:buClrTx/>
        <a:buSzPct val="171000"/>
        <a:buFontTx/>
        <a:buChar char="•"/>
        <a:tabLst/>
        <a:defRPr sz="3200" b="0" i="0" u="none" strike="noStrike" cap="none" spc="0" baseline="0">
          <a:solidFill>
            <a:srgbClr val="000000"/>
          </a:solidFill>
          <a:uFillTx/>
          <a:latin typeface="+mn-lt"/>
          <a:ea typeface="+mn-ea"/>
          <a:cs typeface="+mn-cs"/>
          <a:sym typeface="Tahoma"/>
        </a:defRPr>
      </a:lvl7pPr>
      <a:lvl8pPr marL="3656920" marR="0" indent="-494620" algn="l" defTabSz="584200" rtl="0" latinLnBrk="0">
        <a:lnSpc>
          <a:spcPct val="100000"/>
        </a:lnSpc>
        <a:spcBef>
          <a:spcPts val="3800"/>
        </a:spcBef>
        <a:spcAft>
          <a:spcPts val="0"/>
        </a:spcAft>
        <a:buClrTx/>
        <a:buSzPct val="171000"/>
        <a:buFontTx/>
        <a:buChar char="•"/>
        <a:tabLst/>
        <a:defRPr sz="3200" b="0" i="0" u="none" strike="noStrike" cap="none" spc="0" baseline="0">
          <a:solidFill>
            <a:srgbClr val="000000"/>
          </a:solidFill>
          <a:uFillTx/>
          <a:latin typeface="+mn-lt"/>
          <a:ea typeface="+mn-ea"/>
          <a:cs typeface="+mn-cs"/>
          <a:sym typeface="Tahoma"/>
        </a:defRPr>
      </a:lvl8pPr>
      <a:lvl9pPr marL="4012520" marR="0" indent="-494620" algn="l" defTabSz="584200" rtl="0" latinLnBrk="0">
        <a:lnSpc>
          <a:spcPct val="100000"/>
        </a:lnSpc>
        <a:spcBef>
          <a:spcPts val="3800"/>
        </a:spcBef>
        <a:spcAft>
          <a:spcPts val="0"/>
        </a:spcAft>
        <a:buClrTx/>
        <a:buSzPct val="171000"/>
        <a:buFontTx/>
        <a:buChar char="•"/>
        <a:tabLst/>
        <a:defRPr sz="3200" b="0" i="0" u="none" strike="noStrike" cap="none" spc="0" baseline="0">
          <a:solidFill>
            <a:srgbClr val="000000"/>
          </a:solidFill>
          <a:uFillTx/>
          <a:latin typeface="+mn-lt"/>
          <a:ea typeface="+mn-ea"/>
          <a:cs typeface="+mn-cs"/>
          <a:sym typeface="Tahoma"/>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Gill Sans"/>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Gill Sans"/>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Gill Sans"/>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Gill Sans"/>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Gill Sans"/>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Gill Sans"/>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Gill Sans"/>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Gill Sans"/>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Gill San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27.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8" Type="http://schemas.openxmlformats.org/officeDocument/2006/relationships/image" Target="../media/image38.png"/><Relationship Id="rId3" Type="http://schemas.microsoft.com/office/2007/relationships/media" Target="../media/media4.mov"/><Relationship Id="rId7" Type="http://schemas.openxmlformats.org/officeDocument/2006/relationships/image" Target="../media/image37.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notesSlide" Target="../notesSlides/notesSlide9.xml"/><Relationship Id="rId5" Type="http://schemas.openxmlformats.org/officeDocument/2006/relationships/slideLayout" Target="../slideLayouts/slideLayout12.xml"/><Relationship Id="rId4" Type="http://schemas.openxmlformats.org/officeDocument/2006/relationships/video" Target="../media/media4.mov"/><Relationship Id="rId9" Type="http://schemas.openxmlformats.org/officeDocument/2006/relationships/image" Target="../media/image39.png"/></Relationships>
</file>

<file path=ppt/slides/_rels/slide2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7.jpeg"/><Relationship Id="rId7" Type="http://schemas.openxmlformats.org/officeDocument/2006/relationships/image" Target="../media/image19.jpe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18.jpeg"/><Relationship Id="rId5" Type="http://schemas.openxmlformats.org/officeDocument/2006/relationships/image" Target="../media/image41.png"/><Relationship Id="rId4" Type="http://schemas.openxmlformats.org/officeDocument/2006/relationships/image" Target="../media/image40.png"/></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43.png"/></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45.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notesSlide" Target="../notesSlides/notesSlide13.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13.xml"/><Relationship Id="rId6" Type="http://schemas.openxmlformats.org/officeDocument/2006/relationships/image" Target="../media/image27.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image" Target="../media/image48.png"/><Relationship Id="rId3" Type="http://schemas.microsoft.com/office/2007/relationships/media" Target="../media/media6.mp4"/><Relationship Id="rId7" Type="http://schemas.openxmlformats.org/officeDocument/2006/relationships/slideLayout" Target="../slideLayouts/slideLayout9.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video" Target="../media/media7.mp4"/><Relationship Id="rId11" Type="http://schemas.openxmlformats.org/officeDocument/2006/relationships/image" Target="../media/image51.png"/><Relationship Id="rId5" Type="http://schemas.microsoft.com/office/2007/relationships/media" Target="../media/media7.mp4"/><Relationship Id="rId10" Type="http://schemas.openxmlformats.org/officeDocument/2006/relationships/image" Target="../media/image50.png"/><Relationship Id="rId4" Type="http://schemas.openxmlformats.org/officeDocument/2006/relationships/video" Target="../media/media6.mp4"/><Relationship Id="rId9" Type="http://schemas.openxmlformats.org/officeDocument/2006/relationships/image" Target="../media/image4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8.mov"/><Relationship Id="rId1" Type="http://schemas.microsoft.com/office/2007/relationships/media" Target="../media/media8.mov"/><Relationship Id="rId5" Type="http://schemas.openxmlformats.org/officeDocument/2006/relationships/image" Target="../media/image53.png"/><Relationship Id="rId4" Type="http://schemas.openxmlformats.org/officeDocument/2006/relationships/image" Target="../media/image52.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4.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54.tif"/><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9.mov"/><Relationship Id="rId1" Type="http://schemas.microsoft.com/office/2007/relationships/media" Target="../media/media9.mov"/><Relationship Id="rId5" Type="http://schemas.openxmlformats.org/officeDocument/2006/relationships/image" Target="../media/image55.png"/><Relationship Id="rId4" Type="http://schemas.openxmlformats.org/officeDocument/2006/relationships/notesSlide" Target="../notesSlides/notesSlide2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8.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71FB363-052E-4F6B-BA8F-54F817F3D65C}"/>
              </a:ext>
            </a:extLst>
          </p:cNvPr>
          <p:cNvSpPr txBox="1"/>
          <p:nvPr/>
        </p:nvSpPr>
        <p:spPr>
          <a:xfrm>
            <a:off x="815975" y="980791"/>
            <a:ext cx="11372850" cy="21800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hangingPunct="1"/>
            <a:r>
              <a:rPr lang="en-GB" sz="3600" dirty="0">
                <a:solidFill>
                  <a:schemeClr val="bg1"/>
                </a:solidFill>
              </a:rPr>
              <a:t>Real-time Cardiovascular MR with </a:t>
            </a:r>
            <a:r>
              <a:rPr lang="en-GB" sz="3600" dirty="0" err="1">
                <a:solidFill>
                  <a:schemeClr val="bg1"/>
                </a:solidFill>
              </a:rPr>
              <a:t>Spatio</a:t>
            </a:r>
            <a:r>
              <a:rPr lang="en-GB" sz="3600" dirty="0">
                <a:solidFill>
                  <a:schemeClr val="bg1"/>
                </a:solidFill>
              </a:rPr>
              <a:t>-temporal artifact suppression using deep learning – proof of concept in congenital heart disease</a:t>
            </a:r>
          </a:p>
          <a:p>
            <a:pPr marL="457200" indent="-457200" hangingPunct="1">
              <a:buFont typeface="Arial" panose="020B0604020202020204" pitchFamily="34" charset="0"/>
              <a:buChar char="•"/>
            </a:pPr>
            <a:endParaRPr lang="en-GB" sz="2700" dirty="0">
              <a:solidFill>
                <a:schemeClr val="bg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4C37C810-8C41-4B3A-B61F-08FD1ABBE462}"/>
              </a:ext>
            </a:extLst>
          </p:cNvPr>
          <p:cNvSpPr txBox="1"/>
          <p:nvPr/>
        </p:nvSpPr>
        <p:spPr>
          <a:xfrm>
            <a:off x="815975" y="3455189"/>
            <a:ext cx="11372850" cy="16260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hangingPunct="1"/>
            <a:r>
              <a:rPr lang="en-GB" sz="3600" dirty="0">
                <a:solidFill>
                  <a:schemeClr val="bg1"/>
                </a:solidFill>
              </a:rPr>
              <a:t>Authors: Andreas Hauptmann, Simon </a:t>
            </a:r>
            <a:r>
              <a:rPr lang="en-GB" sz="3600" dirty="0" err="1">
                <a:solidFill>
                  <a:schemeClr val="bg1"/>
                </a:solidFill>
              </a:rPr>
              <a:t>Arridge</a:t>
            </a:r>
            <a:r>
              <a:rPr lang="en-GB" sz="3600" dirty="0">
                <a:solidFill>
                  <a:schemeClr val="bg1"/>
                </a:solidFill>
              </a:rPr>
              <a:t>, Felix </a:t>
            </a:r>
            <a:r>
              <a:rPr lang="en-GB" sz="3600" dirty="0" err="1">
                <a:solidFill>
                  <a:schemeClr val="bg1"/>
                </a:solidFill>
              </a:rPr>
              <a:t>Lucka</a:t>
            </a:r>
            <a:r>
              <a:rPr lang="en-GB" sz="3600" dirty="0">
                <a:solidFill>
                  <a:schemeClr val="bg1"/>
                </a:solidFill>
              </a:rPr>
              <a:t>, Vivek </a:t>
            </a:r>
            <a:r>
              <a:rPr lang="en-GB" sz="3600" dirty="0" err="1">
                <a:solidFill>
                  <a:schemeClr val="bg1"/>
                </a:solidFill>
              </a:rPr>
              <a:t>Muthurangu</a:t>
            </a:r>
            <a:r>
              <a:rPr lang="en-GB" sz="3600" dirty="0">
                <a:solidFill>
                  <a:schemeClr val="bg1"/>
                </a:solidFill>
              </a:rPr>
              <a:t>, Jennifer A. Steeden</a:t>
            </a:r>
          </a:p>
          <a:p>
            <a:pPr marL="457200" indent="-457200" hangingPunct="1">
              <a:buFont typeface="Arial" panose="020B0604020202020204" pitchFamily="34" charset="0"/>
              <a:buChar char="•"/>
            </a:pPr>
            <a:endParaRPr lang="en-GB" sz="2700" dirty="0">
              <a:solidFill>
                <a:schemeClr val="bg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A4DB96A9-5D74-44BF-8CDB-7D833ABA3F31}"/>
              </a:ext>
            </a:extLst>
          </p:cNvPr>
          <p:cNvSpPr txBox="1"/>
          <p:nvPr/>
        </p:nvSpPr>
        <p:spPr>
          <a:xfrm>
            <a:off x="576489" y="6056682"/>
            <a:ext cx="11372850" cy="10720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hangingPunct="1"/>
            <a:r>
              <a:rPr lang="en-GB" sz="3600" dirty="0">
                <a:solidFill>
                  <a:schemeClr val="bg1"/>
                </a:solidFill>
              </a:rPr>
              <a:t>Presentation by David Scobie</a:t>
            </a:r>
          </a:p>
          <a:p>
            <a:pPr marL="457200" indent="-457200" hangingPunct="1">
              <a:buFont typeface="Arial" panose="020B0604020202020204" pitchFamily="34" charset="0"/>
              <a:buChar char="•"/>
            </a:pPr>
            <a:endParaRPr lang="en-GB" sz="27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68872174"/>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 name="Machine Learning: Network"/>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Machine Learning: Network</a:t>
            </a:r>
          </a:p>
        </p:txBody>
      </p:sp>
      <p:pic>
        <p:nvPicPr>
          <p:cNvPr id="550" name="Figure3.png" descr="Figure3.png"/>
          <p:cNvPicPr>
            <a:picLocks noChangeAspect="1"/>
          </p:cNvPicPr>
          <p:nvPr/>
        </p:nvPicPr>
        <p:blipFill>
          <a:blip r:embed="rId3"/>
          <a:stretch>
            <a:fillRect/>
          </a:stretch>
        </p:blipFill>
        <p:spPr>
          <a:xfrm>
            <a:off x="514281" y="3009900"/>
            <a:ext cx="11837769" cy="6040267"/>
          </a:xfrm>
          <a:prstGeom prst="rect">
            <a:avLst/>
          </a:prstGeom>
          <a:ln w="12700">
            <a:miter lim="400000"/>
          </a:ln>
        </p:spPr>
      </p:pic>
      <p:sp>
        <p:nvSpPr>
          <p:cNvPr id="551" name="Modified residual U-Net architecture…"/>
          <p:cNvSpPr txBox="1"/>
          <p:nvPr/>
        </p:nvSpPr>
        <p:spPr>
          <a:xfrm>
            <a:off x="4281133" y="964229"/>
            <a:ext cx="4304063" cy="8511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dirty="0"/>
              <a:t>CNN network map</a:t>
            </a:r>
            <a:endParaRPr dirty="0"/>
          </a:p>
        </p:txBody>
      </p:sp>
      <p:sp>
        <p:nvSpPr>
          <p:cNvPr id="5" name="Modified residual U-Net architecture…">
            <a:extLst>
              <a:ext uri="{FF2B5EF4-FFF2-40B4-BE49-F238E27FC236}">
                <a16:creationId xmlns:a16="http://schemas.microsoft.com/office/drawing/2014/main" id="{603DD4DA-F133-406E-8A05-5BD09560CFFD}"/>
              </a:ext>
            </a:extLst>
          </p:cNvPr>
          <p:cNvSpPr txBox="1"/>
          <p:nvPr/>
        </p:nvSpPr>
        <p:spPr>
          <a:xfrm>
            <a:off x="7221040" y="9050167"/>
            <a:ext cx="1364156" cy="5072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sz="2000" dirty="0"/>
              <a:t>Figure 3</a:t>
            </a:r>
            <a:endParaRPr sz="2000" dirty="0"/>
          </a:p>
        </p:txBody>
      </p:sp>
    </p:spTree>
    <p:extLst>
      <p:ext uri="{BB962C8B-B14F-4D97-AF65-F5344CB8AC3E}">
        <p14:creationId xmlns:p14="http://schemas.microsoft.com/office/powerpoint/2010/main" val="156336687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5" name="Grid onto undersampled radial trajectory"/>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defRPr sz="3000">
                <a:solidFill>
                  <a:srgbClr val="EE220C"/>
                </a:solidFill>
                <a:latin typeface="Helvetica Neue"/>
                <a:ea typeface="Helvetica Neue"/>
                <a:cs typeface="Helvetica Neue"/>
                <a:sym typeface="Helvetica Neue"/>
              </a:defRPr>
            </a:lvl1pPr>
          </a:lstStyle>
          <a:p>
            <a:r>
              <a:t>Grid onto undersampled radial trajectory</a:t>
            </a:r>
          </a:p>
        </p:txBody>
      </p:sp>
      <p:sp>
        <p:nvSpPr>
          <p:cNvPr id="556" name="Inverse Fourier transform into image-space           ."/>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defTabSz="584200">
              <a:defRPr sz="3000">
                <a:solidFill>
                  <a:srgbClr val="EE220C"/>
                </a:solidFill>
                <a:latin typeface="Helvetica Neue"/>
                <a:ea typeface="Helvetica Neue"/>
                <a:cs typeface="Helvetica Neue"/>
                <a:sym typeface="Helvetica Neue"/>
              </a:defRPr>
            </a:pPr>
            <a:r>
              <a:t>                 Inverse Fourier transform into image-space           </a:t>
            </a:r>
            <a:r>
              <a:rPr>
                <a:solidFill>
                  <a:srgbClr val="FFFFFF"/>
                </a:solidFill>
              </a:rPr>
              <a:t>.</a:t>
            </a:r>
            <a:r>
              <a:t>    </a:t>
            </a:r>
          </a:p>
        </p:txBody>
      </p:sp>
      <p:sp>
        <p:nvSpPr>
          <p:cNvPr id="557" name="Crop to 128 matrix"/>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defRPr sz="3000">
                <a:solidFill>
                  <a:srgbClr val="EE220C"/>
                </a:solidFill>
                <a:latin typeface="Helvetica Neue"/>
                <a:ea typeface="Helvetica Neue"/>
                <a:cs typeface="Helvetica Neue"/>
                <a:sym typeface="Helvetica Neue"/>
              </a:defRPr>
            </a:lvl1pPr>
          </a:lstStyle>
          <a:p>
            <a:r>
              <a:t>Crop to 128 matrix</a:t>
            </a:r>
          </a:p>
        </p:txBody>
      </p:sp>
      <p:sp>
        <p:nvSpPr>
          <p:cNvPr id="558" name="Temporal interpolation"/>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584200">
              <a:defRPr sz="3000">
                <a:solidFill>
                  <a:srgbClr val="EE220C"/>
                </a:solidFill>
                <a:latin typeface="Helvetica Neue"/>
                <a:ea typeface="Helvetica Neue"/>
                <a:cs typeface="Helvetica Neue"/>
                <a:sym typeface="Helvetica Neue"/>
              </a:defRPr>
            </a:lvl1pPr>
          </a:lstStyle>
          <a:p>
            <a:r>
              <a:t> Temporal interpolation </a:t>
            </a:r>
          </a:p>
        </p:txBody>
      </p:sp>
      <p:sp>
        <p:nvSpPr>
          <p:cNvPr id="559" name="Normalise signal intensities"/>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defRPr sz="3000">
                <a:solidFill>
                  <a:srgbClr val="EE220C"/>
                </a:solidFill>
                <a:latin typeface="Helvetica Neue"/>
                <a:ea typeface="Helvetica Neue"/>
                <a:cs typeface="Helvetica Neue"/>
                <a:sym typeface="Helvetica Neue"/>
              </a:defRPr>
            </a:lvl1pPr>
          </a:lstStyle>
          <a:p>
            <a:r>
              <a:t>Normalise signal intensities</a:t>
            </a:r>
          </a:p>
        </p:txBody>
      </p:sp>
      <p:sp>
        <p:nvSpPr>
          <p:cNvPr id="560" name="Retrospectively cardiac-gated bSSFP cine"/>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defRPr sz="3000">
                <a:solidFill>
                  <a:srgbClr val="EE220C"/>
                </a:solidFill>
                <a:latin typeface="Helvetica Neue"/>
                <a:ea typeface="Helvetica Neue"/>
                <a:cs typeface="Helvetica Neue"/>
                <a:sym typeface="Helvetica Neue"/>
              </a:defRPr>
            </a:lvl1pPr>
          </a:lstStyle>
          <a:p>
            <a:r>
              <a:t>Retrospectively cardiac-gated bSSFP cine</a:t>
            </a:r>
          </a:p>
        </p:txBody>
      </p:sp>
      <p:grpSp>
        <p:nvGrpSpPr>
          <p:cNvPr id="572" name="Group"/>
          <p:cNvGrpSpPr/>
          <p:nvPr/>
        </p:nvGrpSpPr>
        <p:grpSpPr>
          <a:xfrm>
            <a:off x="4053192" y="772400"/>
            <a:ext cx="4389135" cy="3555202"/>
            <a:chOff x="0" y="0"/>
            <a:chExt cx="4389134" cy="3555201"/>
          </a:xfrm>
        </p:grpSpPr>
        <p:pic>
          <p:nvPicPr>
            <p:cNvPr id="561" name="Image" descr="Image"/>
            <p:cNvPicPr>
              <a:picLocks noChangeAspect="1"/>
            </p:cNvPicPr>
            <p:nvPr/>
          </p:nvPicPr>
          <p:blipFill>
            <a:blip r:embed="rId3"/>
            <a:stretch>
              <a:fillRect/>
            </a:stretch>
          </p:blipFill>
          <p:spPr>
            <a:xfrm>
              <a:off x="1198608" y="0"/>
              <a:ext cx="1930603" cy="2288121"/>
            </a:xfrm>
            <a:prstGeom prst="rect">
              <a:avLst/>
            </a:prstGeom>
            <a:ln w="9525" cap="flat">
              <a:solidFill>
                <a:srgbClr val="D6D5D5"/>
              </a:solidFill>
              <a:prstDash val="solid"/>
              <a:miter lim="400000"/>
            </a:ln>
            <a:effectLst/>
          </p:spPr>
        </p:pic>
        <p:pic>
          <p:nvPicPr>
            <p:cNvPr id="562" name="Image" descr="Image"/>
            <p:cNvPicPr>
              <a:picLocks noChangeAspect="1"/>
            </p:cNvPicPr>
            <p:nvPr/>
          </p:nvPicPr>
          <p:blipFill>
            <a:blip r:embed="rId3"/>
            <a:stretch>
              <a:fillRect/>
            </a:stretch>
          </p:blipFill>
          <p:spPr>
            <a:xfrm>
              <a:off x="868408" y="508000"/>
              <a:ext cx="1930603" cy="2288121"/>
            </a:xfrm>
            <a:prstGeom prst="rect">
              <a:avLst/>
            </a:prstGeom>
            <a:ln w="9525" cap="flat">
              <a:solidFill>
                <a:srgbClr val="D6D5D5"/>
              </a:solidFill>
              <a:prstDash val="solid"/>
              <a:miter lim="400000"/>
            </a:ln>
            <a:effectLst/>
          </p:spPr>
        </p:pic>
        <p:pic>
          <p:nvPicPr>
            <p:cNvPr id="563" name="Image" descr="Image"/>
            <p:cNvPicPr>
              <a:picLocks noChangeAspect="1"/>
            </p:cNvPicPr>
            <p:nvPr/>
          </p:nvPicPr>
          <p:blipFill>
            <a:blip r:embed="rId3"/>
            <a:stretch>
              <a:fillRect/>
            </a:stretch>
          </p:blipFill>
          <p:spPr>
            <a:xfrm>
              <a:off x="741408" y="622300"/>
              <a:ext cx="1930603" cy="2288121"/>
            </a:xfrm>
            <a:prstGeom prst="rect">
              <a:avLst/>
            </a:prstGeom>
            <a:ln w="9525" cap="flat">
              <a:solidFill>
                <a:srgbClr val="D6D5D5"/>
              </a:solidFill>
              <a:prstDash val="solid"/>
              <a:miter lim="400000"/>
            </a:ln>
            <a:effectLst/>
          </p:spPr>
        </p:pic>
        <p:pic>
          <p:nvPicPr>
            <p:cNvPr id="564" name="Image" descr="Image"/>
            <p:cNvPicPr>
              <a:picLocks noChangeAspect="1"/>
            </p:cNvPicPr>
            <p:nvPr/>
          </p:nvPicPr>
          <p:blipFill>
            <a:blip r:embed="rId3"/>
            <a:stretch>
              <a:fillRect/>
            </a:stretch>
          </p:blipFill>
          <p:spPr>
            <a:xfrm>
              <a:off x="627108" y="762000"/>
              <a:ext cx="1930603" cy="2288121"/>
            </a:xfrm>
            <a:prstGeom prst="rect">
              <a:avLst/>
            </a:prstGeom>
            <a:ln w="9525" cap="flat">
              <a:solidFill>
                <a:srgbClr val="D6D5D5"/>
              </a:solidFill>
              <a:prstDash val="solid"/>
              <a:miter lim="400000"/>
            </a:ln>
            <a:effectLst/>
          </p:spPr>
        </p:pic>
        <p:sp>
          <p:nvSpPr>
            <p:cNvPr id="565" name="Line"/>
            <p:cNvSpPr/>
            <p:nvPr/>
          </p:nvSpPr>
          <p:spPr>
            <a:xfrm flipV="1">
              <a:off x="2809238" y="2288120"/>
              <a:ext cx="561273" cy="754474"/>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66" name="…"/>
            <p:cNvSpPr txBox="1"/>
            <p:nvPr/>
          </p:nvSpPr>
          <p:spPr>
            <a:xfrm rot="18388022">
              <a:off x="2645399" y="2185809"/>
              <a:ext cx="419101" cy="457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567" name="40 frames"/>
            <p:cNvSpPr txBox="1"/>
            <p:nvPr/>
          </p:nvSpPr>
          <p:spPr>
            <a:xfrm>
              <a:off x="3032621" y="2538561"/>
              <a:ext cx="1356514"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40 frames</a:t>
              </a:r>
            </a:p>
          </p:txBody>
        </p:sp>
        <p:sp>
          <p:nvSpPr>
            <p:cNvPr id="568" name="Line"/>
            <p:cNvSpPr/>
            <p:nvPr/>
          </p:nvSpPr>
          <p:spPr>
            <a:xfrm>
              <a:off x="637336" y="3144166"/>
              <a:ext cx="1910147"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69" name="~240 pixels"/>
            <p:cNvSpPr txBox="1"/>
            <p:nvPr/>
          </p:nvSpPr>
          <p:spPr>
            <a:xfrm rot="16200000">
              <a:off x="-556591" y="1680118"/>
              <a:ext cx="1549859"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~240 pixels</a:t>
              </a:r>
            </a:p>
          </p:txBody>
        </p:sp>
        <p:sp>
          <p:nvSpPr>
            <p:cNvPr id="570" name="Line"/>
            <p:cNvSpPr/>
            <p:nvPr/>
          </p:nvSpPr>
          <p:spPr>
            <a:xfrm flipV="1">
              <a:off x="497636" y="774700"/>
              <a:ext cx="1" cy="2247515"/>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71" name="~204 pixels"/>
            <p:cNvSpPr txBox="1"/>
            <p:nvPr/>
          </p:nvSpPr>
          <p:spPr>
            <a:xfrm>
              <a:off x="784588" y="3118524"/>
              <a:ext cx="1549858"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~204 pixels</a:t>
              </a:r>
            </a:p>
          </p:txBody>
        </p:sp>
      </p:grpSp>
      <p:grpSp>
        <p:nvGrpSpPr>
          <p:cNvPr id="592" name="Group"/>
          <p:cNvGrpSpPr/>
          <p:nvPr/>
        </p:nvGrpSpPr>
        <p:grpSpPr>
          <a:xfrm>
            <a:off x="3945918" y="785100"/>
            <a:ext cx="5560090" cy="4602101"/>
            <a:chOff x="218338" y="0"/>
            <a:chExt cx="5560088" cy="4602099"/>
          </a:xfrm>
        </p:grpSpPr>
        <p:grpSp>
          <p:nvGrpSpPr>
            <p:cNvPr id="575" name="Group"/>
            <p:cNvGrpSpPr/>
            <p:nvPr/>
          </p:nvGrpSpPr>
          <p:grpSpPr>
            <a:xfrm>
              <a:off x="1143974" y="0"/>
              <a:ext cx="2286001" cy="2288121"/>
              <a:chOff x="0" y="0"/>
              <a:chExt cx="2286000" cy="2288120"/>
            </a:xfrm>
          </p:grpSpPr>
          <p:sp>
            <p:nvSpPr>
              <p:cNvPr id="573" name="Square"/>
              <p:cNvSpPr/>
              <p:nvPr/>
            </p:nvSpPr>
            <p:spPr>
              <a:xfrm>
                <a:off x="0" y="0"/>
                <a:ext cx="2286000" cy="2285614"/>
              </a:xfrm>
              <a:prstGeom prst="rect">
                <a:avLst/>
              </a:prstGeom>
              <a:solidFill>
                <a:srgbClr val="000000"/>
              </a:solidFill>
              <a:ln w="9525" cap="flat">
                <a:solidFill>
                  <a:srgbClr val="D6D5D5"/>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pic>
            <p:nvPicPr>
              <p:cNvPr id="574" name="Image" descr="Image"/>
              <p:cNvPicPr>
                <a:picLocks noChangeAspect="1"/>
              </p:cNvPicPr>
              <p:nvPr/>
            </p:nvPicPr>
            <p:blipFill>
              <a:blip r:embed="rId3"/>
              <a:stretch>
                <a:fillRect/>
              </a:stretch>
            </p:blipFill>
            <p:spPr>
              <a:xfrm>
                <a:off x="185737" y="25400"/>
                <a:ext cx="1909172" cy="2262721"/>
              </a:xfrm>
              <a:prstGeom prst="rect">
                <a:avLst/>
              </a:prstGeom>
              <a:ln w="12700" cap="flat">
                <a:noFill/>
                <a:miter lim="400000"/>
              </a:ln>
              <a:effectLst/>
            </p:spPr>
          </p:pic>
        </p:grpSp>
        <p:grpSp>
          <p:nvGrpSpPr>
            <p:cNvPr id="578" name="Group"/>
            <p:cNvGrpSpPr/>
            <p:nvPr/>
          </p:nvGrpSpPr>
          <p:grpSpPr>
            <a:xfrm>
              <a:off x="829716" y="536575"/>
              <a:ext cx="2286001" cy="2288121"/>
              <a:chOff x="0" y="0"/>
              <a:chExt cx="2286000" cy="2288120"/>
            </a:xfrm>
          </p:grpSpPr>
          <p:sp>
            <p:nvSpPr>
              <p:cNvPr id="576" name="Square"/>
              <p:cNvSpPr/>
              <p:nvPr/>
            </p:nvSpPr>
            <p:spPr>
              <a:xfrm>
                <a:off x="0" y="0"/>
                <a:ext cx="2286000" cy="2285614"/>
              </a:xfrm>
              <a:prstGeom prst="rect">
                <a:avLst/>
              </a:prstGeom>
              <a:solidFill>
                <a:srgbClr val="000000"/>
              </a:solidFill>
              <a:ln w="9525" cap="flat">
                <a:solidFill>
                  <a:srgbClr val="D6D5D5"/>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pic>
            <p:nvPicPr>
              <p:cNvPr id="577" name="Image" descr="Image"/>
              <p:cNvPicPr>
                <a:picLocks noChangeAspect="1"/>
              </p:cNvPicPr>
              <p:nvPr/>
            </p:nvPicPr>
            <p:blipFill>
              <a:blip r:embed="rId3"/>
              <a:stretch>
                <a:fillRect/>
              </a:stretch>
            </p:blipFill>
            <p:spPr>
              <a:xfrm>
                <a:off x="185737" y="25400"/>
                <a:ext cx="1909172" cy="2262721"/>
              </a:xfrm>
              <a:prstGeom prst="rect">
                <a:avLst/>
              </a:prstGeom>
              <a:ln w="12700" cap="flat">
                <a:noFill/>
                <a:miter lim="400000"/>
              </a:ln>
              <a:effectLst/>
            </p:spPr>
          </p:pic>
        </p:grpSp>
        <p:grpSp>
          <p:nvGrpSpPr>
            <p:cNvPr id="581" name="Group"/>
            <p:cNvGrpSpPr/>
            <p:nvPr/>
          </p:nvGrpSpPr>
          <p:grpSpPr>
            <a:xfrm>
              <a:off x="722579" y="663575"/>
              <a:ext cx="2286001" cy="2288121"/>
              <a:chOff x="0" y="0"/>
              <a:chExt cx="2286000" cy="2288120"/>
            </a:xfrm>
          </p:grpSpPr>
          <p:sp>
            <p:nvSpPr>
              <p:cNvPr id="579" name="Square"/>
              <p:cNvSpPr/>
              <p:nvPr/>
            </p:nvSpPr>
            <p:spPr>
              <a:xfrm>
                <a:off x="0" y="0"/>
                <a:ext cx="2286000" cy="2285614"/>
              </a:xfrm>
              <a:prstGeom prst="rect">
                <a:avLst/>
              </a:prstGeom>
              <a:solidFill>
                <a:srgbClr val="000000"/>
              </a:solidFill>
              <a:ln w="9525" cap="flat">
                <a:solidFill>
                  <a:srgbClr val="D6D5D5"/>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pic>
            <p:nvPicPr>
              <p:cNvPr id="580" name="Image" descr="Image"/>
              <p:cNvPicPr>
                <a:picLocks noChangeAspect="1"/>
              </p:cNvPicPr>
              <p:nvPr/>
            </p:nvPicPr>
            <p:blipFill>
              <a:blip r:embed="rId3"/>
              <a:stretch>
                <a:fillRect/>
              </a:stretch>
            </p:blipFill>
            <p:spPr>
              <a:xfrm>
                <a:off x="185737" y="25400"/>
                <a:ext cx="1909172" cy="2262721"/>
              </a:xfrm>
              <a:prstGeom prst="rect">
                <a:avLst/>
              </a:prstGeom>
              <a:ln w="12700" cap="flat">
                <a:noFill/>
                <a:miter lim="400000"/>
              </a:ln>
              <a:effectLst/>
            </p:spPr>
          </p:pic>
        </p:grpSp>
        <p:grpSp>
          <p:nvGrpSpPr>
            <p:cNvPr id="584" name="Group"/>
            <p:cNvGrpSpPr/>
            <p:nvPr/>
          </p:nvGrpSpPr>
          <p:grpSpPr>
            <a:xfrm>
              <a:off x="611936" y="769937"/>
              <a:ext cx="2286001" cy="2288122"/>
              <a:chOff x="0" y="0"/>
              <a:chExt cx="2286000" cy="2288120"/>
            </a:xfrm>
          </p:grpSpPr>
          <p:sp>
            <p:nvSpPr>
              <p:cNvPr id="582" name="Square"/>
              <p:cNvSpPr/>
              <p:nvPr/>
            </p:nvSpPr>
            <p:spPr>
              <a:xfrm>
                <a:off x="0" y="0"/>
                <a:ext cx="2286000" cy="2285614"/>
              </a:xfrm>
              <a:prstGeom prst="rect">
                <a:avLst/>
              </a:prstGeom>
              <a:solidFill>
                <a:srgbClr val="000000"/>
              </a:solidFill>
              <a:ln w="9525" cap="flat">
                <a:solidFill>
                  <a:srgbClr val="D6D5D5"/>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pic>
            <p:nvPicPr>
              <p:cNvPr id="583" name="Image" descr="Image"/>
              <p:cNvPicPr>
                <a:picLocks noChangeAspect="1"/>
              </p:cNvPicPr>
              <p:nvPr/>
            </p:nvPicPr>
            <p:blipFill>
              <a:blip r:embed="rId3"/>
              <a:stretch>
                <a:fillRect/>
              </a:stretch>
            </p:blipFill>
            <p:spPr>
              <a:xfrm>
                <a:off x="185737" y="25400"/>
                <a:ext cx="1909172" cy="2262721"/>
              </a:xfrm>
              <a:prstGeom prst="rect">
                <a:avLst/>
              </a:prstGeom>
              <a:ln w="12700" cap="flat">
                <a:noFill/>
                <a:miter lim="400000"/>
              </a:ln>
              <a:effectLst/>
            </p:spPr>
          </p:pic>
        </p:grpSp>
        <p:sp>
          <p:nvSpPr>
            <p:cNvPr id="585" name="Line"/>
            <p:cNvSpPr/>
            <p:nvPr/>
          </p:nvSpPr>
          <p:spPr>
            <a:xfrm flipV="1">
              <a:off x="3190238" y="2283358"/>
              <a:ext cx="561273"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86" name="…"/>
            <p:cNvSpPr/>
            <p:nvPr/>
          </p:nvSpPr>
          <p:spPr>
            <a:xfrm flipV="1">
              <a:off x="3185149" y="2181252"/>
              <a:ext cx="1776171" cy="266496"/>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587" name="No. frames =…"/>
            <p:cNvSpPr/>
            <p:nvPr/>
          </p:nvSpPr>
          <p:spPr>
            <a:xfrm>
              <a:off x="4508427" y="2910420"/>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No. frames =</a:t>
              </a:r>
            </a:p>
            <a:p>
              <a:pPr algn="ctr" defTabSz="584200">
                <a:defRPr sz="2200">
                  <a:solidFill>
                    <a:srgbClr val="0000FF"/>
                  </a:solidFill>
                  <a:latin typeface="Helvetica Neue"/>
                  <a:ea typeface="Helvetica Neue"/>
                  <a:cs typeface="Helvetica Neue"/>
                  <a:sym typeface="Helvetica Neue"/>
                </a:defRPr>
              </a:pPr>
              <a:r>
                <a:t> R-R interval / 36.4 </a:t>
              </a:r>
            </a:p>
            <a:p>
              <a:pPr algn="ctr" defTabSz="584200">
                <a:defRPr sz="2000">
                  <a:solidFill>
                    <a:srgbClr val="0000FF"/>
                  </a:solidFill>
                  <a:latin typeface="Helvetica Neue"/>
                  <a:ea typeface="Helvetica Neue"/>
                  <a:cs typeface="Helvetica Neue"/>
                  <a:sym typeface="Helvetica Neue"/>
                </a:defRPr>
              </a:pPr>
              <a:r>
                <a:t>(rounded down)</a:t>
              </a:r>
            </a:p>
          </p:txBody>
        </p:sp>
        <p:sp>
          <p:nvSpPr>
            <p:cNvPr id="588" name="Line"/>
            <p:cNvSpPr/>
            <p:nvPr/>
          </p:nvSpPr>
          <p:spPr>
            <a:xfrm>
              <a:off x="637336" y="3139404"/>
              <a:ext cx="2280535"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89" name="192 pixels"/>
            <p:cNvSpPr/>
            <p:nvPr/>
          </p:nvSpPr>
          <p:spPr>
            <a:xfrm flipV="1">
              <a:off x="218338" y="623694"/>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sp>
          <p:nvSpPr>
            <p:cNvPr id="590" name="Line"/>
            <p:cNvSpPr/>
            <p:nvPr/>
          </p:nvSpPr>
          <p:spPr>
            <a:xfrm flipV="1">
              <a:off x="497636" y="769937"/>
              <a:ext cx="1" cy="2247515"/>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91" name="192 pixels"/>
            <p:cNvSpPr/>
            <p:nvPr/>
          </p:nvSpPr>
          <p:spPr>
            <a:xfrm>
              <a:off x="1774870" y="333209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grpSp>
      <p:grpSp>
        <p:nvGrpSpPr>
          <p:cNvPr id="604" name="Group"/>
          <p:cNvGrpSpPr/>
          <p:nvPr/>
        </p:nvGrpSpPr>
        <p:grpSpPr>
          <a:xfrm>
            <a:off x="3906632" y="772400"/>
            <a:ext cx="5638661" cy="4625025"/>
            <a:chOff x="218338" y="0"/>
            <a:chExt cx="5638659" cy="4625023"/>
          </a:xfrm>
        </p:grpSpPr>
        <p:pic>
          <p:nvPicPr>
            <p:cNvPr id="593" name="Image" descr="Image"/>
            <p:cNvPicPr>
              <a:picLocks noChangeAspect="1"/>
            </p:cNvPicPr>
            <p:nvPr/>
          </p:nvPicPr>
          <p:blipFill>
            <a:blip r:embed="rId4"/>
            <a:stretch>
              <a:fillRect/>
            </a:stretch>
          </p:blipFill>
          <p:spPr>
            <a:xfrm>
              <a:off x="1367367" y="0"/>
              <a:ext cx="2286001" cy="2286000"/>
            </a:xfrm>
            <a:prstGeom prst="rect">
              <a:avLst/>
            </a:prstGeom>
            <a:ln w="9525" cap="flat">
              <a:solidFill>
                <a:srgbClr val="D6D5D5"/>
              </a:solidFill>
              <a:prstDash val="solid"/>
              <a:miter lim="400000"/>
            </a:ln>
            <a:effectLst/>
          </p:spPr>
        </p:pic>
        <p:pic>
          <p:nvPicPr>
            <p:cNvPr id="594" name="Image" descr="Image"/>
            <p:cNvPicPr>
              <a:picLocks noChangeAspect="1"/>
            </p:cNvPicPr>
            <p:nvPr/>
          </p:nvPicPr>
          <p:blipFill>
            <a:blip r:embed="rId4"/>
            <a:stretch>
              <a:fillRect/>
            </a:stretch>
          </p:blipFill>
          <p:spPr>
            <a:xfrm>
              <a:off x="884767" y="547154"/>
              <a:ext cx="2286001" cy="2286001"/>
            </a:xfrm>
            <a:prstGeom prst="rect">
              <a:avLst/>
            </a:prstGeom>
            <a:ln w="9525" cap="flat">
              <a:solidFill>
                <a:srgbClr val="D6D5D5"/>
              </a:solidFill>
              <a:prstDash val="solid"/>
              <a:miter lim="400000"/>
            </a:ln>
            <a:effectLst/>
          </p:spPr>
        </p:pic>
        <p:pic>
          <p:nvPicPr>
            <p:cNvPr id="595" name="Image" descr="Image"/>
            <p:cNvPicPr>
              <a:picLocks noChangeAspect="1"/>
            </p:cNvPicPr>
            <p:nvPr/>
          </p:nvPicPr>
          <p:blipFill>
            <a:blip r:embed="rId4"/>
            <a:stretch>
              <a:fillRect/>
            </a:stretch>
          </p:blipFill>
          <p:spPr>
            <a:xfrm>
              <a:off x="747445" y="661454"/>
              <a:ext cx="2286001" cy="2286001"/>
            </a:xfrm>
            <a:prstGeom prst="rect">
              <a:avLst/>
            </a:prstGeom>
            <a:ln w="9525" cap="flat">
              <a:solidFill>
                <a:srgbClr val="D6D5D5"/>
              </a:solidFill>
              <a:prstDash val="solid"/>
              <a:miter lim="400000"/>
            </a:ln>
            <a:effectLst/>
          </p:spPr>
        </p:pic>
        <p:pic>
          <p:nvPicPr>
            <p:cNvPr id="596" name="Image" descr="Image"/>
            <p:cNvPicPr>
              <a:picLocks noChangeAspect="1"/>
            </p:cNvPicPr>
            <p:nvPr/>
          </p:nvPicPr>
          <p:blipFill>
            <a:blip r:embed="rId4"/>
            <a:stretch>
              <a:fillRect/>
            </a:stretch>
          </p:blipFill>
          <p:spPr>
            <a:xfrm>
              <a:off x="627108" y="773753"/>
              <a:ext cx="2286001" cy="2286001"/>
            </a:xfrm>
            <a:prstGeom prst="rect">
              <a:avLst/>
            </a:prstGeom>
            <a:ln w="9525" cap="flat">
              <a:solidFill>
                <a:srgbClr val="D6D5D5"/>
              </a:solidFill>
              <a:prstDash val="solid"/>
              <a:miter lim="400000"/>
            </a:ln>
            <a:effectLst/>
          </p:spPr>
        </p:pic>
        <p:sp>
          <p:nvSpPr>
            <p:cNvPr id="597" name="Line"/>
            <p:cNvSpPr/>
            <p:nvPr/>
          </p:nvSpPr>
          <p:spPr>
            <a:xfrm flipV="1">
              <a:off x="3268809" y="2323113"/>
              <a:ext cx="561272"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98" name="…"/>
            <p:cNvSpPr/>
            <p:nvPr/>
          </p:nvSpPr>
          <p:spPr>
            <a:xfrm flipV="1">
              <a:off x="3263720" y="2221007"/>
              <a:ext cx="1776171" cy="266497"/>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599" name="No. frames =…"/>
            <p:cNvSpPr/>
            <p:nvPr/>
          </p:nvSpPr>
          <p:spPr>
            <a:xfrm>
              <a:off x="4586997" y="295017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No. frames =</a:t>
              </a:r>
            </a:p>
            <a:p>
              <a:pPr algn="ctr" defTabSz="584200">
                <a:defRPr sz="2200">
                  <a:solidFill>
                    <a:srgbClr val="0000FF"/>
                  </a:solidFill>
                  <a:latin typeface="Helvetica Neue"/>
                  <a:ea typeface="Helvetica Neue"/>
                  <a:cs typeface="Helvetica Neue"/>
                  <a:sym typeface="Helvetica Neue"/>
                </a:defRPr>
              </a:pPr>
              <a:r>
                <a:t> R-R interval / 36.4 </a:t>
              </a:r>
            </a:p>
          </p:txBody>
        </p:sp>
        <p:sp>
          <p:nvSpPr>
            <p:cNvPr id="600" name="Line"/>
            <p:cNvSpPr/>
            <p:nvPr/>
          </p:nvSpPr>
          <p:spPr>
            <a:xfrm>
              <a:off x="637336" y="3162328"/>
              <a:ext cx="2280535"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01" name="192 pixels"/>
            <p:cNvSpPr/>
            <p:nvPr/>
          </p:nvSpPr>
          <p:spPr>
            <a:xfrm flipV="1">
              <a:off x="218338" y="64661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sp>
          <p:nvSpPr>
            <p:cNvPr id="602" name="Line"/>
            <p:cNvSpPr/>
            <p:nvPr/>
          </p:nvSpPr>
          <p:spPr>
            <a:xfrm flipV="1">
              <a:off x="497636" y="792862"/>
              <a:ext cx="1" cy="2247515"/>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03" name="192 pixels"/>
            <p:cNvSpPr/>
            <p:nvPr/>
          </p:nvSpPr>
          <p:spPr>
            <a:xfrm>
              <a:off x="1774871" y="3355023"/>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grpSp>
      <p:grpSp>
        <p:nvGrpSpPr>
          <p:cNvPr id="616" name="Group"/>
          <p:cNvGrpSpPr/>
          <p:nvPr/>
        </p:nvGrpSpPr>
        <p:grpSpPr>
          <a:xfrm>
            <a:off x="3906633" y="772400"/>
            <a:ext cx="5638660" cy="4651954"/>
            <a:chOff x="218338" y="0"/>
            <a:chExt cx="5638658" cy="4651953"/>
          </a:xfrm>
        </p:grpSpPr>
        <p:pic>
          <p:nvPicPr>
            <p:cNvPr id="605" name="Image" descr="Image"/>
            <p:cNvPicPr>
              <a:picLocks noChangeAspect="1"/>
            </p:cNvPicPr>
            <p:nvPr/>
          </p:nvPicPr>
          <p:blipFill>
            <a:blip r:embed="rId5"/>
            <a:stretch>
              <a:fillRect/>
            </a:stretch>
          </p:blipFill>
          <p:spPr>
            <a:xfrm>
              <a:off x="1330868" y="0"/>
              <a:ext cx="2286001" cy="2286000"/>
            </a:xfrm>
            <a:prstGeom prst="rect">
              <a:avLst/>
            </a:prstGeom>
            <a:ln w="9525" cap="flat">
              <a:solidFill>
                <a:srgbClr val="D6D5D5"/>
              </a:solidFill>
              <a:prstDash val="solid"/>
              <a:miter lim="400000"/>
            </a:ln>
            <a:effectLst/>
          </p:spPr>
        </p:pic>
        <p:pic>
          <p:nvPicPr>
            <p:cNvPr id="606" name="Image" descr="Image"/>
            <p:cNvPicPr>
              <a:picLocks noChangeAspect="1"/>
            </p:cNvPicPr>
            <p:nvPr/>
          </p:nvPicPr>
          <p:blipFill>
            <a:blip r:embed="rId5"/>
            <a:stretch>
              <a:fillRect/>
            </a:stretch>
          </p:blipFill>
          <p:spPr>
            <a:xfrm>
              <a:off x="911869" y="547154"/>
              <a:ext cx="2286001" cy="2286001"/>
            </a:xfrm>
            <a:prstGeom prst="rect">
              <a:avLst/>
            </a:prstGeom>
            <a:ln w="9525" cap="flat">
              <a:solidFill>
                <a:srgbClr val="D6D5D5"/>
              </a:solidFill>
              <a:prstDash val="solid"/>
              <a:miter lim="400000"/>
            </a:ln>
            <a:effectLst/>
          </p:spPr>
        </p:pic>
        <p:pic>
          <p:nvPicPr>
            <p:cNvPr id="607" name="Image" descr="Image"/>
            <p:cNvPicPr>
              <a:picLocks noChangeAspect="1"/>
            </p:cNvPicPr>
            <p:nvPr/>
          </p:nvPicPr>
          <p:blipFill>
            <a:blip r:embed="rId5"/>
            <a:stretch>
              <a:fillRect/>
            </a:stretch>
          </p:blipFill>
          <p:spPr>
            <a:xfrm>
              <a:off x="793762" y="661454"/>
              <a:ext cx="2286001" cy="2286001"/>
            </a:xfrm>
            <a:prstGeom prst="rect">
              <a:avLst/>
            </a:prstGeom>
            <a:ln w="9525" cap="flat">
              <a:solidFill>
                <a:srgbClr val="D6D5D5"/>
              </a:solidFill>
              <a:prstDash val="solid"/>
              <a:miter lim="400000"/>
            </a:ln>
            <a:effectLst/>
          </p:spPr>
        </p:pic>
        <p:pic>
          <p:nvPicPr>
            <p:cNvPr id="608" name="Image" descr="Image"/>
            <p:cNvPicPr>
              <a:picLocks noChangeAspect="1"/>
            </p:cNvPicPr>
            <p:nvPr/>
          </p:nvPicPr>
          <p:blipFill>
            <a:blip r:embed="rId5"/>
            <a:stretch>
              <a:fillRect/>
            </a:stretch>
          </p:blipFill>
          <p:spPr>
            <a:xfrm>
              <a:off x="629531" y="794404"/>
              <a:ext cx="2286001" cy="2286001"/>
            </a:xfrm>
            <a:prstGeom prst="rect">
              <a:avLst/>
            </a:prstGeom>
            <a:ln w="9525" cap="flat">
              <a:solidFill>
                <a:srgbClr val="D6D5D5"/>
              </a:solidFill>
              <a:prstDash val="solid"/>
              <a:miter lim="400000"/>
            </a:ln>
            <a:effectLst/>
          </p:spPr>
        </p:pic>
        <p:sp>
          <p:nvSpPr>
            <p:cNvPr id="609" name="Line"/>
            <p:cNvSpPr/>
            <p:nvPr/>
          </p:nvSpPr>
          <p:spPr>
            <a:xfrm flipV="1">
              <a:off x="3268808" y="2350043"/>
              <a:ext cx="561272"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10" name="…"/>
            <p:cNvSpPr/>
            <p:nvPr/>
          </p:nvSpPr>
          <p:spPr>
            <a:xfrm flipV="1">
              <a:off x="3263719" y="2247937"/>
              <a:ext cx="1776171" cy="266496"/>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611" name="No. frames =…"/>
            <p:cNvSpPr/>
            <p:nvPr/>
          </p:nvSpPr>
          <p:spPr>
            <a:xfrm>
              <a:off x="4586996" y="297710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No. frames =</a:t>
              </a:r>
            </a:p>
            <a:p>
              <a:pPr algn="ctr" defTabSz="584200">
                <a:defRPr sz="2200">
                  <a:solidFill>
                    <a:srgbClr val="0000FF"/>
                  </a:solidFill>
                  <a:latin typeface="Helvetica Neue"/>
                  <a:ea typeface="Helvetica Neue"/>
                  <a:cs typeface="Helvetica Neue"/>
                  <a:sym typeface="Helvetica Neue"/>
                </a:defRPr>
              </a:pPr>
              <a:r>
                <a:t> R-R interval / 36.4 </a:t>
              </a:r>
            </a:p>
          </p:txBody>
        </p:sp>
        <p:sp>
          <p:nvSpPr>
            <p:cNvPr id="612" name="Line"/>
            <p:cNvSpPr/>
            <p:nvPr/>
          </p:nvSpPr>
          <p:spPr>
            <a:xfrm>
              <a:off x="637336" y="3189258"/>
              <a:ext cx="2280535"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13" name="192 pixels"/>
            <p:cNvSpPr/>
            <p:nvPr/>
          </p:nvSpPr>
          <p:spPr>
            <a:xfrm flipV="1">
              <a:off x="218338" y="673548"/>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sp>
          <p:nvSpPr>
            <p:cNvPr id="614" name="Line"/>
            <p:cNvSpPr/>
            <p:nvPr/>
          </p:nvSpPr>
          <p:spPr>
            <a:xfrm flipV="1">
              <a:off x="497636" y="819791"/>
              <a:ext cx="1" cy="2247515"/>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15" name="192 pixels"/>
            <p:cNvSpPr/>
            <p:nvPr/>
          </p:nvSpPr>
          <p:spPr>
            <a:xfrm>
              <a:off x="1774870" y="3381953"/>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grpSp>
      <p:sp>
        <p:nvSpPr>
          <p:cNvPr id="617" name="Machine Learning: Synthetic training data"/>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rPr lang="en-GB" dirty="0"/>
              <a:t>Methods </a:t>
            </a:r>
            <a:endParaRPr dirty="0"/>
          </a:p>
        </p:txBody>
      </p:sp>
      <p:sp>
        <p:nvSpPr>
          <p:cNvPr id="618" name="Spatial and temporal interpolation"/>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584200">
              <a:defRPr sz="3000">
                <a:solidFill>
                  <a:srgbClr val="EE220C"/>
                </a:solidFill>
                <a:latin typeface="Helvetica Neue"/>
                <a:ea typeface="Helvetica Neue"/>
                <a:cs typeface="Helvetica Neue"/>
                <a:sym typeface="Helvetica Neue"/>
              </a:defRPr>
            </a:lvl1pPr>
          </a:lstStyle>
          <a:p>
            <a:r>
              <a:t>Spatial and temporal interpolation</a:t>
            </a:r>
          </a:p>
        </p:txBody>
      </p:sp>
      <p:sp>
        <p:nvSpPr>
          <p:cNvPr id="619" name="Fourier transform into k-space"/>
          <p:cNvSpPr txBox="1"/>
          <p:nvPr/>
        </p:nvSpPr>
        <p:spPr>
          <a:xfrm>
            <a:off x="727174" y="46224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584200">
              <a:defRPr sz="3000">
                <a:solidFill>
                  <a:srgbClr val="EE220C"/>
                </a:solidFill>
                <a:latin typeface="Helvetica Neue"/>
                <a:ea typeface="Helvetica Neue"/>
                <a:cs typeface="Helvetica Neue"/>
                <a:sym typeface="Helvetica Neue"/>
              </a:defRPr>
            </a:lvl1pPr>
          </a:lstStyle>
          <a:p>
            <a:r>
              <a:t>Fourier transform into k-space    </a:t>
            </a:r>
          </a:p>
        </p:txBody>
      </p:sp>
      <p:grpSp>
        <p:nvGrpSpPr>
          <p:cNvPr id="631" name="Group"/>
          <p:cNvGrpSpPr/>
          <p:nvPr/>
        </p:nvGrpSpPr>
        <p:grpSpPr>
          <a:xfrm>
            <a:off x="3906633" y="766386"/>
            <a:ext cx="5638660" cy="4663983"/>
            <a:chOff x="218338" y="0"/>
            <a:chExt cx="5638658" cy="4663981"/>
          </a:xfrm>
        </p:grpSpPr>
        <p:pic>
          <p:nvPicPr>
            <p:cNvPr id="620" name="Image" descr="Image"/>
            <p:cNvPicPr>
              <a:picLocks noChangeAspect="1"/>
            </p:cNvPicPr>
            <p:nvPr/>
          </p:nvPicPr>
          <p:blipFill>
            <a:blip r:embed="rId6"/>
            <a:stretch>
              <a:fillRect/>
            </a:stretch>
          </p:blipFill>
          <p:spPr>
            <a:xfrm>
              <a:off x="1357091" y="0"/>
              <a:ext cx="2286001" cy="2279355"/>
            </a:xfrm>
            <a:prstGeom prst="rect">
              <a:avLst/>
            </a:prstGeom>
            <a:ln w="9525" cap="flat">
              <a:solidFill>
                <a:srgbClr val="D6D5D5"/>
              </a:solidFill>
              <a:prstDash val="solid"/>
              <a:miter lim="400000"/>
            </a:ln>
            <a:effectLst/>
          </p:spPr>
        </p:pic>
        <p:pic>
          <p:nvPicPr>
            <p:cNvPr id="621" name="Image" descr="Image"/>
            <p:cNvPicPr>
              <a:picLocks noChangeAspect="1"/>
            </p:cNvPicPr>
            <p:nvPr/>
          </p:nvPicPr>
          <p:blipFill>
            <a:blip r:embed="rId7"/>
            <a:stretch>
              <a:fillRect/>
            </a:stretch>
          </p:blipFill>
          <p:spPr>
            <a:xfrm>
              <a:off x="917538" y="448408"/>
              <a:ext cx="2279966" cy="2286001"/>
            </a:xfrm>
            <a:prstGeom prst="rect">
              <a:avLst/>
            </a:prstGeom>
            <a:ln w="9525" cap="flat">
              <a:solidFill>
                <a:srgbClr val="D6D5D5"/>
              </a:solidFill>
              <a:prstDash val="solid"/>
              <a:miter lim="400000"/>
            </a:ln>
            <a:effectLst/>
          </p:spPr>
        </p:pic>
        <p:pic>
          <p:nvPicPr>
            <p:cNvPr id="622" name="Image" descr="Image"/>
            <p:cNvPicPr>
              <a:picLocks noChangeAspect="1"/>
            </p:cNvPicPr>
            <p:nvPr/>
          </p:nvPicPr>
          <p:blipFill>
            <a:blip r:embed="rId8"/>
            <a:stretch>
              <a:fillRect/>
            </a:stretch>
          </p:blipFill>
          <p:spPr>
            <a:xfrm>
              <a:off x="784503" y="607981"/>
              <a:ext cx="2286001" cy="2279375"/>
            </a:xfrm>
            <a:prstGeom prst="rect">
              <a:avLst/>
            </a:prstGeom>
            <a:ln w="9525" cap="flat">
              <a:solidFill>
                <a:srgbClr val="D6D5D5"/>
              </a:solidFill>
              <a:prstDash val="solid"/>
              <a:miter lim="400000"/>
            </a:ln>
            <a:effectLst/>
          </p:spPr>
        </p:pic>
        <p:pic>
          <p:nvPicPr>
            <p:cNvPr id="623" name="Image" descr="Image"/>
            <p:cNvPicPr>
              <a:picLocks noChangeAspect="1"/>
            </p:cNvPicPr>
            <p:nvPr/>
          </p:nvPicPr>
          <p:blipFill>
            <a:blip r:embed="rId9"/>
            <a:stretch>
              <a:fillRect/>
            </a:stretch>
          </p:blipFill>
          <p:spPr>
            <a:xfrm>
              <a:off x="611252" y="782722"/>
              <a:ext cx="2291580" cy="2286001"/>
            </a:xfrm>
            <a:prstGeom prst="rect">
              <a:avLst/>
            </a:prstGeom>
            <a:ln w="9525" cap="flat">
              <a:solidFill>
                <a:srgbClr val="D6D5D5"/>
              </a:solidFill>
              <a:prstDash val="solid"/>
              <a:miter lim="400000"/>
            </a:ln>
            <a:effectLst/>
          </p:spPr>
        </p:pic>
        <p:sp>
          <p:nvSpPr>
            <p:cNvPr id="624" name="Line"/>
            <p:cNvSpPr/>
            <p:nvPr/>
          </p:nvSpPr>
          <p:spPr>
            <a:xfrm flipV="1">
              <a:off x="3268808" y="2362071"/>
              <a:ext cx="561272"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25" name="…"/>
            <p:cNvSpPr/>
            <p:nvPr/>
          </p:nvSpPr>
          <p:spPr>
            <a:xfrm flipV="1">
              <a:off x="3263719" y="2259964"/>
              <a:ext cx="1776171" cy="266496"/>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626" name="No. frames =…"/>
            <p:cNvSpPr/>
            <p:nvPr/>
          </p:nvSpPr>
          <p:spPr>
            <a:xfrm>
              <a:off x="4586996" y="2989133"/>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No. frames =</a:t>
              </a:r>
            </a:p>
            <a:p>
              <a:pPr algn="ctr" defTabSz="584200">
                <a:defRPr sz="2200">
                  <a:solidFill>
                    <a:srgbClr val="0000FF"/>
                  </a:solidFill>
                  <a:latin typeface="Helvetica Neue"/>
                  <a:ea typeface="Helvetica Neue"/>
                  <a:cs typeface="Helvetica Neue"/>
                  <a:sym typeface="Helvetica Neue"/>
                </a:defRPr>
              </a:pPr>
              <a:r>
                <a:t> R-R interval / 36.4 </a:t>
              </a:r>
            </a:p>
          </p:txBody>
        </p:sp>
        <p:sp>
          <p:nvSpPr>
            <p:cNvPr id="627" name="Line"/>
            <p:cNvSpPr/>
            <p:nvPr/>
          </p:nvSpPr>
          <p:spPr>
            <a:xfrm>
              <a:off x="637336" y="3201285"/>
              <a:ext cx="2280535"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28" name="192 pixels"/>
            <p:cNvSpPr/>
            <p:nvPr/>
          </p:nvSpPr>
          <p:spPr>
            <a:xfrm flipV="1">
              <a:off x="218338" y="685576"/>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sp>
          <p:nvSpPr>
            <p:cNvPr id="629" name="Line"/>
            <p:cNvSpPr/>
            <p:nvPr/>
          </p:nvSpPr>
          <p:spPr>
            <a:xfrm flipV="1">
              <a:off x="497636" y="831819"/>
              <a:ext cx="1" cy="2247515"/>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30" name="192 pixels"/>
            <p:cNvSpPr/>
            <p:nvPr/>
          </p:nvSpPr>
          <p:spPr>
            <a:xfrm>
              <a:off x="1774870" y="3393981"/>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grpSp>
      <p:grpSp>
        <p:nvGrpSpPr>
          <p:cNvPr id="643" name="Group"/>
          <p:cNvGrpSpPr/>
          <p:nvPr/>
        </p:nvGrpSpPr>
        <p:grpSpPr>
          <a:xfrm>
            <a:off x="4226752" y="1133156"/>
            <a:ext cx="4998421" cy="3935204"/>
            <a:chOff x="218338" y="0"/>
            <a:chExt cx="4998419" cy="3935202"/>
          </a:xfrm>
        </p:grpSpPr>
        <p:sp>
          <p:nvSpPr>
            <p:cNvPr id="632" name="Line"/>
            <p:cNvSpPr/>
            <p:nvPr/>
          </p:nvSpPr>
          <p:spPr>
            <a:xfrm flipV="1">
              <a:off x="2390378" y="1617720"/>
              <a:ext cx="561272" cy="754474"/>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33" name="…"/>
            <p:cNvSpPr/>
            <p:nvPr/>
          </p:nvSpPr>
          <p:spPr>
            <a:xfrm flipV="1">
              <a:off x="2486000" y="1375933"/>
              <a:ext cx="1776171" cy="266496"/>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634" name="No. frames =…"/>
            <p:cNvSpPr/>
            <p:nvPr/>
          </p:nvSpPr>
          <p:spPr>
            <a:xfrm>
              <a:off x="3946757" y="2208722"/>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No. frames =</a:t>
              </a:r>
            </a:p>
            <a:p>
              <a:pPr algn="ctr" defTabSz="584200">
                <a:defRPr sz="2200">
                  <a:solidFill>
                    <a:srgbClr val="0000FF"/>
                  </a:solidFill>
                  <a:latin typeface="Helvetica Neue"/>
                  <a:ea typeface="Helvetica Neue"/>
                  <a:cs typeface="Helvetica Neue"/>
                  <a:sym typeface="Helvetica Neue"/>
                </a:defRPr>
              </a:pPr>
              <a:r>
                <a:t> R-R interval / 36.4 </a:t>
              </a:r>
            </a:p>
          </p:txBody>
        </p:sp>
        <p:sp>
          <p:nvSpPr>
            <p:cNvPr id="635" name="Line"/>
            <p:cNvSpPr/>
            <p:nvPr/>
          </p:nvSpPr>
          <p:spPr>
            <a:xfrm>
              <a:off x="605199" y="2440732"/>
              <a:ext cx="1382218"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36" name="128 pixels"/>
            <p:cNvSpPr/>
            <p:nvPr/>
          </p:nvSpPr>
          <p:spPr>
            <a:xfrm flipV="1">
              <a:off x="218338" y="29697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sp>
          <p:nvSpPr>
            <p:cNvPr id="637" name="Line"/>
            <p:cNvSpPr/>
            <p:nvPr/>
          </p:nvSpPr>
          <p:spPr>
            <a:xfrm flipV="1">
              <a:off x="459536" y="881592"/>
              <a:ext cx="1" cy="1417270"/>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38" name="128 pixels"/>
            <p:cNvSpPr/>
            <p:nvPr/>
          </p:nvSpPr>
          <p:spPr>
            <a:xfrm>
              <a:off x="1264397" y="2665202"/>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pic>
          <p:nvPicPr>
            <p:cNvPr id="639" name="Image" descr="Image"/>
            <p:cNvPicPr>
              <a:picLocks noChangeAspect="1"/>
            </p:cNvPicPr>
            <p:nvPr/>
          </p:nvPicPr>
          <p:blipFill>
            <a:blip r:embed="rId10"/>
            <a:stretch>
              <a:fillRect/>
            </a:stretch>
          </p:blipFill>
          <p:spPr>
            <a:xfrm>
              <a:off x="1439796" y="0"/>
              <a:ext cx="1397001" cy="1392939"/>
            </a:xfrm>
            <a:prstGeom prst="rect">
              <a:avLst/>
            </a:prstGeom>
            <a:ln w="9525" cap="flat">
              <a:solidFill>
                <a:srgbClr val="D6D5D5"/>
              </a:solidFill>
              <a:prstDash val="solid"/>
              <a:miter lim="400000"/>
            </a:ln>
            <a:effectLst/>
          </p:spPr>
        </p:pic>
        <p:pic>
          <p:nvPicPr>
            <p:cNvPr id="640" name="Image" descr="Image"/>
            <p:cNvPicPr>
              <a:picLocks noChangeAspect="1"/>
            </p:cNvPicPr>
            <p:nvPr/>
          </p:nvPicPr>
          <p:blipFill>
            <a:blip r:embed="rId10"/>
            <a:stretch>
              <a:fillRect/>
            </a:stretch>
          </p:blipFill>
          <p:spPr>
            <a:xfrm>
              <a:off x="978425" y="532017"/>
              <a:ext cx="1397001" cy="1392940"/>
            </a:xfrm>
            <a:prstGeom prst="rect">
              <a:avLst/>
            </a:prstGeom>
            <a:ln w="9525" cap="flat">
              <a:solidFill>
                <a:srgbClr val="D6D5D5"/>
              </a:solidFill>
              <a:prstDash val="solid"/>
              <a:miter lim="400000"/>
            </a:ln>
            <a:effectLst/>
          </p:spPr>
        </p:pic>
        <p:pic>
          <p:nvPicPr>
            <p:cNvPr id="641" name="Image" descr="Image"/>
            <p:cNvPicPr>
              <a:picLocks noChangeAspect="1"/>
            </p:cNvPicPr>
            <p:nvPr/>
          </p:nvPicPr>
          <p:blipFill>
            <a:blip r:embed="rId10"/>
            <a:stretch>
              <a:fillRect/>
            </a:stretch>
          </p:blipFill>
          <p:spPr>
            <a:xfrm>
              <a:off x="774633" y="697117"/>
              <a:ext cx="1397001" cy="1392940"/>
            </a:xfrm>
            <a:prstGeom prst="rect">
              <a:avLst/>
            </a:prstGeom>
            <a:ln w="9525" cap="flat">
              <a:solidFill>
                <a:srgbClr val="D6D5D5"/>
              </a:solidFill>
              <a:prstDash val="solid"/>
              <a:miter lim="400000"/>
            </a:ln>
            <a:effectLst/>
          </p:spPr>
        </p:pic>
        <p:pic>
          <p:nvPicPr>
            <p:cNvPr id="642" name="Image" descr="Image"/>
            <p:cNvPicPr>
              <a:picLocks noChangeAspect="1"/>
            </p:cNvPicPr>
            <p:nvPr/>
          </p:nvPicPr>
          <p:blipFill>
            <a:blip r:embed="rId10"/>
            <a:stretch>
              <a:fillRect/>
            </a:stretch>
          </p:blipFill>
          <p:spPr>
            <a:xfrm>
              <a:off x="611053" y="920190"/>
              <a:ext cx="1397001" cy="1392940"/>
            </a:xfrm>
            <a:prstGeom prst="rect">
              <a:avLst/>
            </a:prstGeom>
            <a:ln w="9525" cap="flat">
              <a:solidFill>
                <a:srgbClr val="D6D5D5"/>
              </a:solidFill>
              <a:prstDash val="solid"/>
              <a:miter lim="400000"/>
            </a:ln>
            <a:effectLst/>
          </p:spPr>
        </p:pic>
      </p:grpSp>
      <p:grpSp>
        <p:nvGrpSpPr>
          <p:cNvPr id="655" name="Group"/>
          <p:cNvGrpSpPr/>
          <p:nvPr/>
        </p:nvGrpSpPr>
        <p:grpSpPr>
          <a:xfrm>
            <a:off x="4007935" y="1133156"/>
            <a:ext cx="4009259" cy="2883543"/>
            <a:chOff x="0" y="0"/>
            <a:chExt cx="4009258" cy="2883541"/>
          </a:xfrm>
        </p:grpSpPr>
        <p:sp>
          <p:nvSpPr>
            <p:cNvPr id="644" name="Line"/>
            <p:cNvSpPr/>
            <p:nvPr/>
          </p:nvSpPr>
          <p:spPr>
            <a:xfrm flipV="1">
              <a:off x="2390378" y="1617721"/>
              <a:ext cx="561272"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45" name="…"/>
            <p:cNvSpPr txBox="1"/>
            <p:nvPr/>
          </p:nvSpPr>
          <p:spPr>
            <a:xfrm rot="18388022">
              <a:off x="2276450" y="1413828"/>
              <a:ext cx="419101" cy="457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646" name="20 frames"/>
            <p:cNvSpPr txBox="1"/>
            <p:nvPr/>
          </p:nvSpPr>
          <p:spPr>
            <a:xfrm>
              <a:off x="2652746" y="1906615"/>
              <a:ext cx="1356513"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20 frames</a:t>
              </a:r>
            </a:p>
          </p:txBody>
        </p:sp>
        <p:sp>
          <p:nvSpPr>
            <p:cNvPr id="647" name="Line"/>
            <p:cNvSpPr/>
            <p:nvPr/>
          </p:nvSpPr>
          <p:spPr>
            <a:xfrm>
              <a:off x="605199" y="2440733"/>
              <a:ext cx="1382218"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48" name="128 pixels"/>
            <p:cNvSpPr txBox="1"/>
            <p:nvPr/>
          </p:nvSpPr>
          <p:spPr>
            <a:xfrm rot="16200000">
              <a:off x="-472771" y="1348638"/>
              <a:ext cx="1382219"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sp>
          <p:nvSpPr>
            <p:cNvPr id="649" name="Line"/>
            <p:cNvSpPr/>
            <p:nvPr/>
          </p:nvSpPr>
          <p:spPr>
            <a:xfrm flipV="1">
              <a:off x="459536" y="881592"/>
              <a:ext cx="1" cy="1417270"/>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50" name="128 pixels"/>
            <p:cNvSpPr txBox="1"/>
            <p:nvPr/>
          </p:nvSpPr>
          <p:spPr>
            <a:xfrm>
              <a:off x="573288" y="2446864"/>
              <a:ext cx="1382218"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pic>
          <p:nvPicPr>
            <p:cNvPr id="651" name="Image" descr="Image"/>
            <p:cNvPicPr>
              <a:picLocks noChangeAspect="1"/>
            </p:cNvPicPr>
            <p:nvPr/>
          </p:nvPicPr>
          <p:blipFill>
            <a:blip r:embed="rId10"/>
            <a:stretch>
              <a:fillRect/>
            </a:stretch>
          </p:blipFill>
          <p:spPr>
            <a:xfrm>
              <a:off x="1439796" y="0"/>
              <a:ext cx="1397001" cy="1392939"/>
            </a:xfrm>
            <a:prstGeom prst="rect">
              <a:avLst/>
            </a:prstGeom>
            <a:ln w="9525" cap="flat">
              <a:solidFill>
                <a:srgbClr val="D6D5D5"/>
              </a:solidFill>
              <a:prstDash val="solid"/>
              <a:miter lim="400000"/>
            </a:ln>
            <a:effectLst/>
          </p:spPr>
        </p:pic>
        <p:pic>
          <p:nvPicPr>
            <p:cNvPr id="652" name="Image" descr="Image"/>
            <p:cNvPicPr>
              <a:picLocks noChangeAspect="1"/>
            </p:cNvPicPr>
            <p:nvPr/>
          </p:nvPicPr>
          <p:blipFill>
            <a:blip r:embed="rId10"/>
            <a:stretch>
              <a:fillRect/>
            </a:stretch>
          </p:blipFill>
          <p:spPr>
            <a:xfrm>
              <a:off x="978425" y="532017"/>
              <a:ext cx="1397001" cy="1392940"/>
            </a:xfrm>
            <a:prstGeom prst="rect">
              <a:avLst/>
            </a:prstGeom>
            <a:ln w="9525" cap="flat">
              <a:solidFill>
                <a:srgbClr val="D6D5D5"/>
              </a:solidFill>
              <a:prstDash val="solid"/>
              <a:miter lim="400000"/>
            </a:ln>
            <a:effectLst/>
          </p:spPr>
        </p:pic>
        <p:pic>
          <p:nvPicPr>
            <p:cNvPr id="653" name="Image" descr="Image"/>
            <p:cNvPicPr>
              <a:picLocks noChangeAspect="1"/>
            </p:cNvPicPr>
            <p:nvPr/>
          </p:nvPicPr>
          <p:blipFill>
            <a:blip r:embed="rId10"/>
            <a:stretch>
              <a:fillRect/>
            </a:stretch>
          </p:blipFill>
          <p:spPr>
            <a:xfrm>
              <a:off x="774633" y="697117"/>
              <a:ext cx="1397001" cy="1392940"/>
            </a:xfrm>
            <a:prstGeom prst="rect">
              <a:avLst/>
            </a:prstGeom>
            <a:ln w="9525" cap="flat">
              <a:solidFill>
                <a:srgbClr val="D6D5D5"/>
              </a:solidFill>
              <a:prstDash val="solid"/>
              <a:miter lim="400000"/>
            </a:ln>
            <a:effectLst/>
          </p:spPr>
        </p:pic>
        <p:pic>
          <p:nvPicPr>
            <p:cNvPr id="654" name="Image" descr="Image"/>
            <p:cNvPicPr>
              <a:picLocks noChangeAspect="1"/>
            </p:cNvPicPr>
            <p:nvPr/>
          </p:nvPicPr>
          <p:blipFill>
            <a:blip r:embed="rId10"/>
            <a:stretch>
              <a:fillRect/>
            </a:stretch>
          </p:blipFill>
          <p:spPr>
            <a:xfrm>
              <a:off x="611053" y="920190"/>
              <a:ext cx="1397001" cy="1392940"/>
            </a:xfrm>
            <a:prstGeom prst="rect">
              <a:avLst/>
            </a:prstGeom>
            <a:ln w="9525" cap="flat">
              <a:solidFill>
                <a:srgbClr val="D6D5D5"/>
              </a:solidFill>
              <a:prstDash val="solid"/>
              <a:miter lim="400000"/>
            </a:ln>
            <a:effectLst/>
          </p:spPr>
        </p:pic>
      </p:grpSp>
      <p:grpSp>
        <p:nvGrpSpPr>
          <p:cNvPr id="667" name="Group"/>
          <p:cNvGrpSpPr/>
          <p:nvPr/>
        </p:nvGrpSpPr>
        <p:grpSpPr>
          <a:xfrm>
            <a:off x="4008414" y="1133156"/>
            <a:ext cx="4009259" cy="2883543"/>
            <a:chOff x="0" y="0"/>
            <a:chExt cx="4009258" cy="2883541"/>
          </a:xfrm>
        </p:grpSpPr>
        <p:sp>
          <p:nvSpPr>
            <p:cNvPr id="656" name="Line"/>
            <p:cNvSpPr/>
            <p:nvPr/>
          </p:nvSpPr>
          <p:spPr>
            <a:xfrm flipV="1">
              <a:off x="2390377" y="1617721"/>
              <a:ext cx="561272"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57" name="…"/>
            <p:cNvSpPr txBox="1"/>
            <p:nvPr/>
          </p:nvSpPr>
          <p:spPr>
            <a:xfrm rot="18388022">
              <a:off x="2276450" y="1413828"/>
              <a:ext cx="419101" cy="457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rPr dirty="0"/>
                <a:t>…</a:t>
              </a:r>
            </a:p>
          </p:txBody>
        </p:sp>
        <p:sp>
          <p:nvSpPr>
            <p:cNvPr id="658" name="20 frames"/>
            <p:cNvSpPr txBox="1"/>
            <p:nvPr/>
          </p:nvSpPr>
          <p:spPr>
            <a:xfrm>
              <a:off x="2652745" y="1906615"/>
              <a:ext cx="1356514"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rPr dirty="0"/>
                <a:t>20 frames</a:t>
              </a:r>
            </a:p>
          </p:txBody>
        </p:sp>
        <p:sp>
          <p:nvSpPr>
            <p:cNvPr id="659" name="Line"/>
            <p:cNvSpPr/>
            <p:nvPr/>
          </p:nvSpPr>
          <p:spPr>
            <a:xfrm>
              <a:off x="605199" y="2440733"/>
              <a:ext cx="1382218"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60" name="128 pixels"/>
            <p:cNvSpPr txBox="1"/>
            <p:nvPr/>
          </p:nvSpPr>
          <p:spPr>
            <a:xfrm rot="16200000">
              <a:off x="-472771" y="1348638"/>
              <a:ext cx="1382219"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sp>
          <p:nvSpPr>
            <p:cNvPr id="661" name="Line"/>
            <p:cNvSpPr/>
            <p:nvPr/>
          </p:nvSpPr>
          <p:spPr>
            <a:xfrm flipV="1">
              <a:off x="459536" y="881592"/>
              <a:ext cx="1" cy="1417270"/>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62" name="128 pixels"/>
            <p:cNvSpPr txBox="1"/>
            <p:nvPr/>
          </p:nvSpPr>
          <p:spPr>
            <a:xfrm>
              <a:off x="573287" y="2446864"/>
              <a:ext cx="1382218"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pic>
          <p:nvPicPr>
            <p:cNvPr id="663" name="Image" descr="Image"/>
            <p:cNvPicPr>
              <a:picLocks noChangeAspect="1"/>
            </p:cNvPicPr>
            <p:nvPr/>
          </p:nvPicPr>
          <p:blipFill>
            <a:blip r:embed="rId10"/>
            <a:stretch>
              <a:fillRect/>
            </a:stretch>
          </p:blipFill>
          <p:spPr>
            <a:xfrm>
              <a:off x="1439795" y="0"/>
              <a:ext cx="1397001" cy="1392939"/>
            </a:xfrm>
            <a:prstGeom prst="rect">
              <a:avLst/>
            </a:prstGeom>
            <a:ln w="9525" cap="flat">
              <a:solidFill>
                <a:srgbClr val="D6D5D5"/>
              </a:solidFill>
              <a:prstDash val="solid"/>
              <a:miter lim="400000"/>
            </a:ln>
            <a:effectLst/>
          </p:spPr>
        </p:pic>
        <p:pic>
          <p:nvPicPr>
            <p:cNvPr id="664" name="Image" descr="Image"/>
            <p:cNvPicPr>
              <a:picLocks noChangeAspect="1"/>
            </p:cNvPicPr>
            <p:nvPr/>
          </p:nvPicPr>
          <p:blipFill>
            <a:blip r:embed="rId10"/>
            <a:stretch>
              <a:fillRect/>
            </a:stretch>
          </p:blipFill>
          <p:spPr>
            <a:xfrm>
              <a:off x="978424" y="532017"/>
              <a:ext cx="1397001" cy="1392940"/>
            </a:xfrm>
            <a:prstGeom prst="rect">
              <a:avLst/>
            </a:prstGeom>
            <a:ln w="9525" cap="flat">
              <a:solidFill>
                <a:srgbClr val="D6D5D5"/>
              </a:solidFill>
              <a:prstDash val="solid"/>
              <a:miter lim="400000"/>
            </a:ln>
            <a:effectLst/>
          </p:spPr>
        </p:pic>
        <p:pic>
          <p:nvPicPr>
            <p:cNvPr id="665" name="Image" descr="Image"/>
            <p:cNvPicPr>
              <a:picLocks noChangeAspect="1"/>
            </p:cNvPicPr>
            <p:nvPr/>
          </p:nvPicPr>
          <p:blipFill>
            <a:blip r:embed="rId10"/>
            <a:stretch>
              <a:fillRect/>
            </a:stretch>
          </p:blipFill>
          <p:spPr>
            <a:xfrm>
              <a:off x="774633" y="697117"/>
              <a:ext cx="1397001" cy="1392940"/>
            </a:xfrm>
            <a:prstGeom prst="rect">
              <a:avLst/>
            </a:prstGeom>
            <a:ln w="9525" cap="flat">
              <a:solidFill>
                <a:srgbClr val="D6D5D5"/>
              </a:solidFill>
              <a:prstDash val="solid"/>
              <a:miter lim="400000"/>
            </a:ln>
            <a:effectLst/>
          </p:spPr>
        </p:pic>
        <p:pic>
          <p:nvPicPr>
            <p:cNvPr id="666" name="Image" descr="Image"/>
            <p:cNvPicPr>
              <a:picLocks noChangeAspect="1"/>
            </p:cNvPicPr>
            <p:nvPr/>
          </p:nvPicPr>
          <p:blipFill>
            <a:blip r:embed="rId10"/>
            <a:stretch>
              <a:fillRect/>
            </a:stretch>
          </p:blipFill>
          <p:spPr>
            <a:xfrm>
              <a:off x="611053" y="920190"/>
              <a:ext cx="1397001" cy="1392940"/>
            </a:xfrm>
            <a:prstGeom prst="rect">
              <a:avLst/>
            </a:prstGeom>
            <a:ln w="9525" cap="flat">
              <a:solidFill>
                <a:srgbClr val="D6D5D5"/>
              </a:solidFill>
              <a:prstDash val="solid"/>
              <a:miter lim="400000"/>
            </a:ln>
            <a:effectLst/>
          </p:spPr>
        </p:pic>
      </p:grpSp>
      <p:grpSp>
        <p:nvGrpSpPr>
          <p:cNvPr id="693" name="Group"/>
          <p:cNvGrpSpPr/>
          <p:nvPr/>
        </p:nvGrpSpPr>
        <p:grpSpPr>
          <a:xfrm>
            <a:off x="872582" y="5447182"/>
            <a:ext cx="11522815" cy="4306419"/>
            <a:chOff x="0" y="-1"/>
            <a:chExt cx="11522814" cy="4306418"/>
          </a:xfrm>
        </p:grpSpPr>
        <p:sp>
          <p:nvSpPr>
            <p:cNvPr id="668" name="Callout"/>
            <p:cNvSpPr/>
            <p:nvPr/>
          </p:nvSpPr>
          <p:spPr>
            <a:xfrm rot="16200000">
              <a:off x="1225529" y="2612520"/>
              <a:ext cx="1422401" cy="735014"/>
            </a:xfrm>
            <a:custGeom>
              <a:avLst/>
              <a:gdLst/>
              <a:ahLst/>
              <a:cxnLst>
                <a:cxn ang="0">
                  <a:pos x="wd2" y="hd2"/>
                </a:cxn>
                <a:cxn ang="5400000">
                  <a:pos x="wd2" y="hd2"/>
                </a:cxn>
                <a:cxn ang="10800000">
                  <a:pos x="wd2" y="hd2"/>
                </a:cxn>
                <a:cxn ang="16200000">
                  <a:pos x="wd2" y="hd2"/>
                </a:cxn>
              </a:cxnLst>
              <a:rect l="0" t="0" r="r" b="b"/>
              <a:pathLst>
                <a:path w="21600" h="21600" extrusionOk="0">
                  <a:moveTo>
                    <a:pt x="3279" y="0"/>
                  </a:moveTo>
                  <a:cubicBezTo>
                    <a:pt x="2746" y="0"/>
                    <a:pt x="2314" y="835"/>
                    <a:pt x="2314" y="1866"/>
                  </a:cubicBezTo>
                  <a:lnTo>
                    <a:pt x="2314" y="8456"/>
                  </a:lnTo>
                  <a:lnTo>
                    <a:pt x="0" y="9645"/>
                  </a:lnTo>
                  <a:lnTo>
                    <a:pt x="2314" y="10835"/>
                  </a:lnTo>
                  <a:lnTo>
                    <a:pt x="2314" y="19734"/>
                  </a:lnTo>
                  <a:cubicBezTo>
                    <a:pt x="2314" y="20765"/>
                    <a:pt x="2746" y="21600"/>
                    <a:pt x="3279" y="21600"/>
                  </a:cubicBezTo>
                  <a:lnTo>
                    <a:pt x="20636" y="21600"/>
                  </a:lnTo>
                  <a:cubicBezTo>
                    <a:pt x="21168" y="21600"/>
                    <a:pt x="21600" y="20765"/>
                    <a:pt x="21600" y="19734"/>
                  </a:cubicBezTo>
                  <a:lnTo>
                    <a:pt x="21600" y="1866"/>
                  </a:lnTo>
                  <a:cubicBezTo>
                    <a:pt x="21600" y="835"/>
                    <a:pt x="21168" y="0"/>
                    <a:pt x="20636" y="0"/>
                  </a:cubicBezTo>
                  <a:lnTo>
                    <a:pt x="3279" y="0"/>
                  </a:lnTo>
                  <a:close/>
                </a:path>
              </a:pathLst>
            </a:custGeom>
            <a:noFill/>
            <a:ln w="25400" cap="flat">
              <a:solidFill>
                <a:srgbClr val="0000FF"/>
              </a:solidFill>
              <a:prstDash val="solid"/>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69" name="Square"/>
            <p:cNvSpPr/>
            <p:nvPr/>
          </p:nvSpPr>
          <p:spPr>
            <a:xfrm>
              <a:off x="1384233" y="2135847"/>
              <a:ext cx="1270001" cy="1270001"/>
            </a:xfrm>
            <a:prstGeom prst="rect">
              <a:avLst/>
            </a:prstGeom>
            <a:solidFill>
              <a:srgbClr val="000000"/>
            </a:solidFill>
            <a:ln w="12700" cap="flat">
              <a:noFill/>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graphicFrame>
          <p:nvGraphicFramePr>
            <p:cNvPr id="670" name="Table"/>
            <p:cNvGraphicFramePr/>
            <p:nvPr/>
          </p:nvGraphicFramePr>
          <p:xfrm>
            <a:off x="1542810" y="1762574"/>
            <a:ext cx="7020039" cy="711200"/>
          </p:xfrm>
          <a:graphic>
            <a:graphicData uri="http://schemas.openxmlformats.org/drawingml/2006/table">
              <a:tbl>
                <a:tblPr>
                  <a:tableStyleId>{4C3C2611-4C71-4FC5-86AE-919BDF0F9419}</a:tableStyleId>
                </a:tblPr>
                <a:tblGrid>
                  <a:gridCol w="175501">
                    <a:extLst>
                      <a:ext uri="{9D8B030D-6E8A-4147-A177-3AD203B41FA5}">
                        <a16:colId xmlns:a16="http://schemas.microsoft.com/office/drawing/2014/main" val="20000"/>
                      </a:ext>
                    </a:extLst>
                  </a:gridCol>
                  <a:gridCol w="175501">
                    <a:extLst>
                      <a:ext uri="{9D8B030D-6E8A-4147-A177-3AD203B41FA5}">
                        <a16:colId xmlns:a16="http://schemas.microsoft.com/office/drawing/2014/main" val="20001"/>
                      </a:ext>
                    </a:extLst>
                  </a:gridCol>
                  <a:gridCol w="175501">
                    <a:extLst>
                      <a:ext uri="{9D8B030D-6E8A-4147-A177-3AD203B41FA5}">
                        <a16:colId xmlns:a16="http://schemas.microsoft.com/office/drawing/2014/main" val="20002"/>
                      </a:ext>
                    </a:extLst>
                  </a:gridCol>
                  <a:gridCol w="175501">
                    <a:extLst>
                      <a:ext uri="{9D8B030D-6E8A-4147-A177-3AD203B41FA5}">
                        <a16:colId xmlns:a16="http://schemas.microsoft.com/office/drawing/2014/main" val="20003"/>
                      </a:ext>
                    </a:extLst>
                  </a:gridCol>
                  <a:gridCol w="175501">
                    <a:extLst>
                      <a:ext uri="{9D8B030D-6E8A-4147-A177-3AD203B41FA5}">
                        <a16:colId xmlns:a16="http://schemas.microsoft.com/office/drawing/2014/main" val="20004"/>
                      </a:ext>
                    </a:extLst>
                  </a:gridCol>
                  <a:gridCol w="175501">
                    <a:extLst>
                      <a:ext uri="{9D8B030D-6E8A-4147-A177-3AD203B41FA5}">
                        <a16:colId xmlns:a16="http://schemas.microsoft.com/office/drawing/2014/main" val="20005"/>
                      </a:ext>
                    </a:extLst>
                  </a:gridCol>
                  <a:gridCol w="175501">
                    <a:extLst>
                      <a:ext uri="{9D8B030D-6E8A-4147-A177-3AD203B41FA5}">
                        <a16:colId xmlns:a16="http://schemas.microsoft.com/office/drawing/2014/main" val="20006"/>
                      </a:ext>
                    </a:extLst>
                  </a:gridCol>
                  <a:gridCol w="175501">
                    <a:extLst>
                      <a:ext uri="{9D8B030D-6E8A-4147-A177-3AD203B41FA5}">
                        <a16:colId xmlns:a16="http://schemas.microsoft.com/office/drawing/2014/main" val="20007"/>
                      </a:ext>
                    </a:extLst>
                  </a:gridCol>
                  <a:gridCol w="175501">
                    <a:extLst>
                      <a:ext uri="{9D8B030D-6E8A-4147-A177-3AD203B41FA5}">
                        <a16:colId xmlns:a16="http://schemas.microsoft.com/office/drawing/2014/main" val="20008"/>
                      </a:ext>
                    </a:extLst>
                  </a:gridCol>
                  <a:gridCol w="175501">
                    <a:extLst>
                      <a:ext uri="{9D8B030D-6E8A-4147-A177-3AD203B41FA5}">
                        <a16:colId xmlns:a16="http://schemas.microsoft.com/office/drawing/2014/main" val="20009"/>
                      </a:ext>
                    </a:extLst>
                  </a:gridCol>
                  <a:gridCol w="175501">
                    <a:extLst>
                      <a:ext uri="{9D8B030D-6E8A-4147-A177-3AD203B41FA5}">
                        <a16:colId xmlns:a16="http://schemas.microsoft.com/office/drawing/2014/main" val="20010"/>
                      </a:ext>
                    </a:extLst>
                  </a:gridCol>
                  <a:gridCol w="175501">
                    <a:extLst>
                      <a:ext uri="{9D8B030D-6E8A-4147-A177-3AD203B41FA5}">
                        <a16:colId xmlns:a16="http://schemas.microsoft.com/office/drawing/2014/main" val="20011"/>
                      </a:ext>
                    </a:extLst>
                  </a:gridCol>
                  <a:gridCol w="175501">
                    <a:extLst>
                      <a:ext uri="{9D8B030D-6E8A-4147-A177-3AD203B41FA5}">
                        <a16:colId xmlns:a16="http://schemas.microsoft.com/office/drawing/2014/main" val="20012"/>
                      </a:ext>
                    </a:extLst>
                  </a:gridCol>
                  <a:gridCol w="175501">
                    <a:extLst>
                      <a:ext uri="{9D8B030D-6E8A-4147-A177-3AD203B41FA5}">
                        <a16:colId xmlns:a16="http://schemas.microsoft.com/office/drawing/2014/main" val="20013"/>
                      </a:ext>
                    </a:extLst>
                  </a:gridCol>
                  <a:gridCol w="175501">
                    <a:extLst>
                      <a:ext uri="{9D8B030D-6E8A-4147-A177-3AD203B41FA5}">
                        <a16:colId xmlns:a16="http://schemas.microsoft.com/office/drawing/2014/main" val="20014"/>
                      </a:ext>
                    </a:extLst>
                  </a:gridCol>
                  <a:gridCol w="175501">
                    <a:extLst>
                      <a:ext uri="{9D8B030D-6E8A-4147-A177-3AD203B41FA5}">
                        <a16:colId xmlns:a16="http://schemas.microsoft.com/office/drawing/2014/main" val="20015"/>
                      </a:ext>
                    </a:extLst>
                  </a:gridCol>
                  <a:gridCol w="175501">
                    <a:extLst>
                      <a:ext uri="{9D8B030D-6E8A-4147-A177-3AD203B41FA5}">
                        <a16:colId xmlns:a16="http://schemas.microsoft.com/office/drawing/2014/main" val="20016"/>
                      </a:ext>
                    </a:extLst>
                  </a:gridCol>
                  <a:gridCol w="175501">
                    <a:extLst>
                      <a:ext uri="{9D8B030D-6E8A-4147-A177-3AD203B41FA5}">
                        <a16:colId xmlns:a16="http://schemas.microsoft.com/office/drawing/2014/main" val="20017"/>
                      </a:ext>
                    </a:extLst>
                  </a:gridCol>
                  <a:gridCol w="175501">
                    <a:extLst>
                      <a:ext uri="{9D8B030D-6E8A-4147-A177-3AD203B41FA5}">
                        <a16:colId xmlns:a16="http://schemas.microsoft.com/office/drawing/2014/main" val="20018"/>
                      </a:ext>
                    </a:extLst>
                  </a:gridCol>
                  <a:gridCol w="175501">
                    <a:extLst>
                      <a:ext uri="{9D8B030D-6E8A-4147-A177-3AD203B41FA5}">
                        <a16:colId xmlns:a16="http://schemas.microsoft.com/office/drawing/2014/main" val="20019"/>
                      </a:ext>
                    </a:extLst>
                  </a:gridCol>
                  <a:gridCol w="175501">
                    <a:extLst>
                      <a:ext uri="{9D8B030D-6E8A-4147-A177-3AD203B41FA5}">
                        <a16:colId xmlns:a16="http://schemas.microsoft.com/office/drawing/2014/main" val="20020"/>
                      </a:ext>
                    </a:extLst>
                  </a:gridCol>
                  <a:gridCol w="175501">
                    <a:extLst>
                      <a:ext uri="{9D8B030D-6E8A-4147-A177-3AD203B41FA5}">
                        <a16:colId xmlns:a16="http://schemas.microsoft.com/office/drawing/2014/main" val="20021"/>
                      </a:ext>
                    </a:extLst>
                  </a:gridCol>
                  <a:gridCol w="175501">
                    <a:extLst>
                      <a:ext uri="{9D8B030D-6E8A-4147-A177-3AD203B41FA5}">
                        <a16:colId xmlns:a16="http://schemas.microsoft.com/office/drawing/2014/main" val="20022"/>
                      </a:ext>
                    </a:extLst>
                  </a:gridCol>
                  <a:gridCol w="175501">
                    <a:extLst>
                      <a:ext uri="{9D8B030D-6E8A-4147-A177-3AD203B41FA5}">
                        <a16:colId xmlns:a16="http://schemas.microsoft.com/office/drawing/2014/main" val="20023"/>
                      </a:ext>
                    </a:extLst>
                  </a:gridCol>
                  <a:gridCol w="175501">
                    <a:extLst>
                      <a:ext uri="{9D8B030D-6E8A-4147-A177-3AD203B41FA5}">
                        <a16:colId xmlns:a16="http://schemas.microsoft.com/office/drawing/2014/main" val="20024"/>
                      </a:ext>
                    </a:extLst>
                  </a:gridCol>
                  <a:gridCol w="175501">
                    <a:extLst>
                      <a:ext uri="{9D8B030D-6E8A-4147-A177-3AD203B41FA5}">
                        <a16:colId xmlns:a16="http://schemas.microsoft.com/office/drawing/2014/main" val="20025"/>
                      </a:ext>
                    </a:extLst>
                  </a:gridCol>
                  <a:gridCol w="175501">
                    <a:extLst>
                      <a:ext uri="{9D8B030D-6E8A-4147-A177-3AD203B41FA5}">
                        <a16:colId xmlns:a16="http://schemas.microsoft.com/office/drawing/2014/main" val="20026"/>
                      </a:ext>
                    </a:extLst>
                  </a:gridCol>
                  <a:gridCol w="175501">
                    <a:extLst>
                      <a:ext uri="{9D8B030D-6E8A-4147-A177-3AD203B41FA5}">
                        <a16:colId xmlns:a16="http://schemas.microsoft.com/office/drawing/2014/main" val="20027"/>
                      </a:ext>
                    </a:extLst>
                  </a:gridCol>
                  <a:gridCol w="175501">
                    <a:extLst>
                      <a:ext uri="{9D8B030D-6E8A-4147-A177-3AD203B41FA5}">
                        <a16:colId xmlns:a16="http://schemas.microsoft.com/office/drawing/2014/main" val="20028"/>
                      </a:ext>
                    </a:extLst>
                  </a:gridCol>
                  <a:gridCol w="175501">
                    <a:extLst>
                      <a:ext uri="{9D8B030D-6E8A-4147-A177-3AD203B41FA5}">
                        <a16:colId xmlns:a16="http://schemas.microsoft.com/office/drawing/2014/main" val="20029"/>
                      </a:ext>
                    </a:extLst>
                  </a:gridCol>
                  <a:gridCol w="175501">
                    <a:extLst>
                      <a:ext uri="{9D8B030D-6E8A-4147-A177-3AD203B41FA5}">
                        <a16:colId xmlns:a16="http://schemas.microsoft.com/office/drawing/2014/main" val="20030"/>
                      </a:ext>
                    </a:extLst>
                  </a:gridCol>
                  <a:gridCol w="175501">
                    <a:extLst>
                      <a:ext uri="{9D8B030D-6E8A-4147-A177-3AD203B41FA5}">
                        <a16:colId xmlns:a16="http://schemas.microsoft.com/office/drawing/2014/main" val="20031"/>
                      </a:ext>
                    </a:extLst>
                  </a:gridCol>
                  <a:gridCol w="175501">
                    <a:extLst>
                      <a:ext uri="{9D8B030D-6E8A-4147-A177-3AD203B41FA5}">
                        <a16:colId xmlns:a16="http://schemas.microsoft.com/office/drawing/2014/main" val="20032"/>
                      </a:ext>
                    </a:extLst>
                  </a:gridCol>
                  <a:gridCol w="175501">
                    <a:extLst>
                      <a:ext uri="{9D8B030D-6E8A-4147-A177-3AD203B41FA5}">
                        <a16:colId xmlns:a16="http://schemas.microsoft.com/office/drawing/2014/main" val="20033"/>
                      </a:ext>
                    </a:extLst>
                  </a:gridCol>
                  <a:gridCol w="175501">
                    <a:extLst>
                      <a:ext uri="{9D8B030D-6E8A-4147-A177-3AD203B41FA5}">
                        <a16:colId xmlns:a16="http://schemas.microsoft.com/office/drawing/2014/main" val="20034"/>
                      </a:ext>
                    </a:extLst>
                  </a:gridCol>
                  <a:gridCol w="175501">
                    <a:extLst>
                      <a:ext uri="{9D8B030D-6E8A-4147-A177-3AD203B41FA5}">
                        <a16:colId xmlns:a16="http://schemas.microsoft.com/office/drawing/2014/main" val="20035"/>
                      </a:ext>
                    </a:extLst>
                  </a:gridCol>
                  <a:gridCol w="175501">
                    <a:extLst>
                      <a:ext uri="{9D8B030D-6E8A-4147-A177-3AD203B41FA5}">
                        <a16:colId xmlns:a16="http://schemas.microsoft.com/office/drawing/2014/main" val="20036"/>
                      </a:ext>
                    </a:extLst>
                  </a:gridCol>
                  <a:gridCol w="175501">
                    <a:extLst>
                      <a:ext uri="{9D8B030D-6E8A-4147-A177-3AD203B41FA5}">
                        <a16:colId xmlns:a16="http://schemas.microsoft.com/office/drawing/2014/main" val="20037"/>
                      </a:ext>
                    </a:extLst>
                  </a:gridCol>
                  <a:gridCol w="175501">
                    <a:extLst>
                      <a:ext uri="{9D8B030D-6E8A-4147-A177-3AD203B41FA5}">
                        <a16:colId xmlns:a16="http://schemas.microsoft.com/office/drawing/2014/main" val="20038"/>
                      </a:ext>
                    </a:extLst>
                  </a:gridCol>
                  <a:gridCol w="175501">
                    <a:extLst>
                      <a:ext uri="{9D8B030D-6E8A-4147-A177-3AD203B41FA5}">
                        <a16:colId xmlns:a16="http://schemas.microsoft.com/office/drawing/2014/main" val="20039"/>
                      </a:ext>
                    </a:extLst>
                  </a:gridCol>
                </a:tblGrid>
                <a:tr h="617626">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extLst>
                    <a:ext uri="{0D108BD9-81ED-4DB2-BD59-A6C34878D82A}">
                      <a16:rowId xmlns:a16="http://schemas.microsoft.com/office/drawing/2014/main" val="10000"/>
                    </a:ext>
                  </a:extLst>
                </a:tr>
              </a:tbl>
            </a:graphicData>
          </a:graphic>
        </p:graphicFrame>
        <p:sp>
          <p:nvSpPr>
            <p:cNvPr id="671" name="Line"/>
            <p:cNvSpPr/>
            <p:nvPr/>
          </p:nvSpPr>
          <p:spPr>
            <a:xfrm>
              <a:off x="474945" y="1614010"/>
              <a:ext cx="9252203" cy="1"/>
            </a:xfrm>
            <a:prstGeom prst="line">
              <a:avLst/>
            </a:prstGeom>
            <a:noFill/>
            <a:ln w="50800" cap="flat">
              <a:solidFill>
                <a:srgbClr val="FFFFFF"/>
              </a:solidFill>
              <a:prstDash val="solid"/>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2" name="Triangle"/>
            <p:cNvSpPr/>
            <p:nvPr/>
          </p:nvSpPr>
          <p:spPr>
            <a:xfrm>
              <a:off x="1412292" y="677487"/>
              <a:ext cx="276789" cy="93652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noFill/>
            <a:ln w="50800" cap="flat">
              <a:solidFill>
                <a:srgbClr val="FFFFFF"/>
              </a:solidFill>
              <a:prstDash val="solid"/>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3" name="Triangle"/>
            <p:cNvSpPr/>
            <p:nvPr/>
          </p:nvSpPr>
          <p:spPr>
            <a:xfrm>
              <a:off x="8411118" y="677487"/>
              <a:ext cx="276476" cy="93652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noFill/>
            <a:ln w="50800" cap="flat">
              <a:solidFill>
                <a:srgbClr val="FFFFFF"/>
              </a:solidFill>
              <a:prstDash val="solid"/>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4" name="Rectangle"/>
            <p:cNvSpPr/>
            <p:nvPr/>
          </p:nvSpPr>
          <p:spPr>
            <a:xfrm>
              <a:off x="1436527" y="1584272"/>
              <a:ext cx="225268" cy="165604"/>
            </a:xfrm>
            <a:prstGeom prst="rect">
              <a:avLst/>
            </a:prstGeom>
            <a:solidFill>
              <a:srgbClr val="1D1D1D"/>
            </a:solidFill>
            <a:ln w="12700" cap="flat">
              <a:noFill/>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5" name="Rectangle"/>
            <p:cNvSpPr/>
            <p:nvPr/>
          </p:nvSpPr>
          <p:spPr>
            <a:xfrm>
              <a:off x="8438439" y="1588172"/>
              <a:ext cx="225269" cy="165605"/>
            </a:xfrm>
            <a:prstGeom prst="rect">
              <a:avLst/>
            </a:prstGeom>
            <a:solidFill>
              <a:srgbClr val="1D1D1D"/>
            </a:solidFill>
            <a:ln w="12700" cap="flat">
              <a:noFill/>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6" name="Line"/>
            <p:cNvSpPr/>
            <p:nvPr/>
          </p:nvSpPr>
          <p:spPr>
            <a:xfrm flipV="1">
              <a:off x="1549160" y="518302"/>
              <a:ext cx="1" cy="2810553"/>
            </a:xfrm>
            <a:prstGeom prst="line">
              <a:avLst/>
            </a:prstGeom>
            <a:noFill/>
            <a:ln w="12700" cap="flat">
              <a:solidFill>
                <a:srgbClr val="929292"/>
              </a:solidFill>
              <a:custDash>
                <a:ds d="200000" sp="200000"/>
              </a:custDash>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graphicFrame>
          <p:nvGraphicFramePr>
            <p:cNvPr id="677" name="Table"/>
            <p:cNvGraphicFramePr/>
            <p:nvPr/>
          </p:nvGraphicFramePr>
          <p:xfrm>
            <a:off x="1555510" y="2515706"/>
            <a:ext cx="7150079" cy="711200"/>
          </p:xfrm>
          <a:graphic>
            <a:graphicData uri="http://schemas.openxmlformats.org/drawingml/2006/table">
              <a:tbl>
                <a:tblPr>
                  <a:tableStyleId>{4C3C2611-4C71-4FC5-86AE-919BDF0F9419}</a:tableStyleId>
                </a:tblPr>
                <a:tblGrid>
                  <a:gridCol w="255360">
                    <a:extLst>
                      <a:ext uri="{9D8B030D-6E8A-4147-A177-3AD203B41FA5}">
                        <a16:colId xmlns:a16="http://schemas.microsoft.com/office/drawing/2014/main" val="20000"/>
                      </a:ext>
                    </a:extLst>
                  </a:gridCol>
                  <a:gridCol w="255360">
                    <a:extLst>
                      <a:ext uri="{9D8B030D-6E8A-4147-A177-3AD203B41FA5}">
                        <a16:colId xmlns:a16="http://schemas.microsoft.com/office/drawing/2014/main" val="20001"/>
                      </a:ext>
                    </a:extLst>
                  </a:gridCol>
                  <a:gridCol w="255360">
                    <a:extLst>
                      <a:ext uri="{9D8B030D-6E8A-4147-A177-3AD203B41FA5}">
                        <a16:colId xmlns:a16="http://schemas.microsoft.com/office/drawing/2014/main" val="20002"/>
                      </a:ext>
                    </a:extLst>
                  </a:gridCol>
                  <a:gridCol w="255360">
                    <a:extLst>
                      <a:ext uri="{9D8B030D-6E8A-4147-A177-3AD203B41FA5}">
                        <a16:colId xmlns:a16="http://schemas.microsoft.com/office/drawing/2014/main" val="20003"/>
                      </a:ext>
                    </a:extLst>
                  </a:gridCol>
                  <a:gridCol w="255360">
                    <a:extLst>
                      <a:ext uri="{9D8B030D-6E8A-4147-A177-3AD203B41FA5}">
                        <a16:colId xmlns:a16="http://schemas.microsoft.com/office/drawing/2014/main" val="20004"/>
                      </a:ext>
                    </a:extLst>
                  </a:gridCol>
                  <a:gridCol w="255360">
                    <a:extLst>
                      <a:ext uri="{9D8B030D-6E8A-4147-A177-3AD203B41FA5}">
                        <a16:colId xmlns:a16="http://schemas.microsoft.com/office/drawing/2014/main" val="20005"/>
                      </a:ext>
                    </a:extLst>
                  </a:gridCol>
                  <a:gridCol w="255360">
                    <a:extLst>
                      <a:ext uri="{9D8B030D-6E8A-4147-A177-3AD203B41FA5}">
                        <a16:colId xmlns:a16="http://schemas.microsoft.com/office/drawing/2014/main" val="20006"/>
                      </a:ext>
                    </a:extLst>
                  </a:gridCol>
                  <a:gridCol w="255360">
                    <a:extLst>
                      <a:ext uri="{9D8B030D-6E8A-4147-A177-3AD203B41FA5}">
                        <a16:colId xmlns:a16="http://schemas.microsoft.com/office/drawing/2014/main" val="20007"/>
                      </a:ext>
                    </a:extLst>
                  </a:gridCol>
                  <a:gridCol w="255360">
                    <a:extLst>
                      <a:ext uri="{9D8B030D-6E8A-4147-A177-3AD203B41FA5}">
                        <a16:colId xmlns:a16="http://schemas.microsoft.com/office/drawing/2014/main" val="20008"/>
                      </a:ext>
                    </a:extLst>
                  </a:gridCol>
                  <a:gridCol w="255360">
                    <a:extLst>
                      <a:ext uri="{9D8B030D-6E8A-4147-A177-3AD203B41FA5}">
                        <a16:colId xmlns:a16="http://schemas.microsoft.com/office/drawing/2014/main" val="20009"/>
                      </a:ext>
                    </a:extLst>
                  </a:gridCol>
                  <a:gridCol w="255360">
                    <a:extLst>
                      <a:ext uri="{9D8B030D-6E8A-4147-A177-3AD203B41FA5}">
                        <a16:colId xmlns:a16="http://schemas.microsoft.com/office/drawing/2014/main" val="20010"/>
                      </a:ext>
                    </a:extLst>
                  </a:gridCol>
                  <a:gridCol w="255360">
                    <a:extLst>
                      <a:ext uri="{9D8B030D-6E8A-4147-A177-3AD203B41FA5}">
                        <a16:colId xmlns:a16="http://schemas.microsoft.com/office/drawing/2014/main" val="20011"/>
                      </a:ext>
                    </a:extLst>
                  </a:gridCol>
                  <a:gridCol w="255360">
                    <a:extLst>
                      <a:ext uri="{9D8B030D-6E8A-4147-A177-3AD203B41FA5}">
                        <a16:colId xmlns:a16="http://schemas.microsoft.com/office/drawing/2014/main" val="20012"/>
                      </a:ext>
                    </a:extLst>
                  </a:gridCol>
                  <a:gridCol w="255360">
                    <a:extLst>
                      <a:ext uri="{9D8B030D-6E8A-4147-A177-3AD203B41FA5}">
                        <a16:colId xmlns:a16="http://schemas.microsoft.com/office/drawing/2014/main" val="20013"/>
                      </a:ext>
                    </a:extLst>
                  </a:gridCol>
                  <a:gridCol w="255360">
                    <a:extLst>
                      <a:ext uri="{9D8B030D-6E8A-4147-A177-3AD203B41FA5}">
                        <a16:colId xmlns:a16="http://schemas.microsoft.com/office/drawing/2014/main" val="20014"/>
                      </a:ext>
                    </a:extLst>
                  </a:gridCol>
                  <a:gridCol w="255360">
                    <a:extLst>
                      <a:ext uri="{9D8B030D-6E8A-4147-A177-3AD203B41FA5}">
                        <a16:colId xmlns:a16="http://schemas.microsoft.com/office/drawing/2014/main" val="20015"/>
                      </a:ext>
                    </a:extLst>
                  </a:gridCol>
                  <a:gridCol w="255360">
                    <a:extLst>
                      <a:ext uri="{9D8B030D-6E8A-4147-A177-3AD203B41FA5}">
                        <a16:colId xmlns:a16="http://schemas.microsoft.com/office/drawing/2014/main" val="20016"/>
                      </a:ext>
                    </a:extLst>
                  </a:gridCol>
                  <a:gridCol w="255360">
                    <a:extLst>
                      <a:ext uri="{9D8B030D-6E8A-4147-A177-3AD203B41FA5}">
                        <a16:colId xmlns:a16="http://schemas.microsoft.com/office/drawing/2014/main" val="20017"/>
                      </a:ext>
                    </a:extLst>
                  </a:gridCol>
                  <a:gridCol w="255360">
                    <a:extLst>
                      <a:ext uri="{9D8B030D-6E8A-4147-A177-3AD203B41FA5}">
                        <a16:colId xmlns:a16="http://schemas.microsoft.com/office/drawing/2014/main" val="20018"/>
                      </a:ext>
                    </a:extLst>
                  </a:gridCol>
                  <a:gridCol w="255360">
                    <a:extLst>
                      <a:ext uri="{9D8B030D-6E8A-4147-A177-3AD203B41FA5}">
                        <a16:colId xmlns:a16="http://schemas.microsoft.com/office/drawing/2014/main" val="20019"/>
                      </a:ext>
                    </a:extLst>
                  </a:gridCol>
                  <a:gridCol w="255360">
                    <a:extLst>
                      <a:ext uri="{9D8B030D-6E8A-4147-A177-3AD203B41FA5}">
                        <a16:colId xmlns:a16="http://schemas.microsoft.com/office/drawing/2014/main" val="20020"/>
                      </a:ext>
                    </a:extLst>
                  </a:gridCol>
                  <a:gridCol w="255360">
                    <a:extLst>
                      <a:ext uri="{9D8B030D-6E8A-4147-A177-3AD203B41FA5}">
                        <a16:colId xmlns:a16="http://schemas.microsoft.com/office/drawing/2014/main" val="20021"/>
                      </a:ext>
                    </a:extLst>
                  </a:gridCol>
                  <a:gridCol w="255360">
                    <a:extLst>
                      <a:ext uri="{9D8B030D-6E8A-4147-A177-3AD203B41FA5}">
                        <a16:colId xmlns:a16="http://schemas.microsoft.com/office/drawing/2014/main" val="20022"/>
                      </a:ext>
                    </a:extLst>
                  </a:gridCol>
                  <a:gridCol w="255360">
                    <a:extLst>
                      <a:ext uri="{9D8B030D-6E8A-4147-A177-3AD203B41FA5}">
                        <a16:colId xmlns:a16="http://schemas.microsoft.com/office/drawing/2014/main" val="20023"/>
                      </a:ext>
                    </a:extLst>
                  </a:gridCol>
                  <a:gridCol w="255360">
                    <a:extLst>
                      <a:ext uri="{9D8B030D-6E8A-4147-A177-3AD203B41FA5}">
                        <a16:colId xmlns:a16="http://schemas.microsoft.com/office/drawing/2014/main" val="20024"/>
                      </a:ext>
                    </a:extLst>
                  </a:gridCol>
                  <a:gridCol w="255360">
                    <a:extLst>
                      <a:ext uri="{9D8B030D-6E8A-4147-A177-3AD203B41FA5}">
                        <a16:colId xmlns:a16="http://schemas.microsoft.com/office/drawing/2014/main" val="20025"/>
                      </a:ext>
                    </a:extLst>
                  </a:gridCol>
                  <a:gridCol w="255360">
                    <a:extLst>
                      <a:ext uri="{9D8B030D-6E8A-4147-A177-3AD203B41FA5}">
                        <a16:colId xmlns:a16="http://schemas.microsoft.com/office/drawing/2014/main" val="20026"/>
                      </a:ext>
                    </a:extLst>
                  </a:gridCol>
                  <a:gridCol w="255360">
                    <a:extLst>
                      <a:ext uri="{9D8B030D-6E8A-4147-A177-3AD203B41FA5}">
                        <a16:colId xmlns:a16="http://schemas.microsoft.com/office/drawing/2014/main" val="20027"/>
                      </a:ext>
                    </a:extLst>
                  </a:gridCol>
                </a:tblGrid>
                <a:tr h="617626">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25400">
                        <a:solidFill>
                          <a:srgbClr val="EE220C"/>
                        </a:solidFill>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25400">
                        <a:solidFill>
                          <a:srgbClr val="EE220C"/>
                        </a:solidFill>
                        <a:miter lim="400000"/>
                      </a:lnL>
                      <a:lnR w="25400">
                        <a:solidFill>
                          <a:srgbClr val="EE220C"/>
                        </a:solidFill>
                        <a:miter lim="400000"/>
                      </a:lnR>
                      <a:lnT w="25400">
                        <a:solidFill>
                          <a:srgbClr val="EE220C"/>
                        </a:solidFill>
                        <a:miter lim="400000"/>
                      </a:lnT>
                      <a:lnB w="25400">
                        <a:solidFill>
                          <a:srgbClr val="EE220C"/>
                        </a:solidFill>
                        <a:miter lim="400000"/>
                      </a:lnB>
                      <a:noFill/>
                    </a:tcPr>
                  </a:tc>
                  <a:extLst>
                    <a:ext uri="{0D108BD9-81ED-4DB2-BD59-A6C34878D82A}">
                      <a16:rowId xmlns:a16="http://schemas.microsoft.com/office/drawing/2014/main" val="10000"/>
                    </a:ext>
                  </a:extLst>
                </a:tr>
              </a:tbl>
            </a:graphicData>
          </a:graphic>
        </p:graphicFrame>
        <p:sp>
          <p:nvSpPr>
            <p:cNvPr id="678" name="Line"/>
            <p:cNvSpPr/>
            <p:nvPr/>
          </p:nvSpPr>
          <p:spPr>
            <a:xfrm flipV="1">
              <a:off x="8551282" y="535210"/>
              <a:ext cx="1" cy="2792956"/>
            </a:xfrm>
            <a:prstGeom prst="line">
              <a:avLst/>
            </a:prstGeom>
            <a:noFill/>
            <a:ln w="12700" cap="flat">
              <a:solidFill>
                <a:srgbClr val="929292"/>
              </a:solidFill>
              <a:custDash>
                <a:ds d="200000" sp="200000"/>
              </a:custDash>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9" name="Temporal interpolation to convert retrospectively cardiac gated data to ‘synthetic’ real-time data"/>
            <p:cNvSpPr txBox="1"/>
            <p:nvPr/>
          </p:nvSpPr>
          <p:spPr>
            <a:xfrm>
              <a:off x="0" y="-1"/>
              <a:ext cx="11522814" cy="70409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defTabSz="584200">
                <a:defRPr sz="2000">
                  <a:solidFill>
                    <a:srgbClr val="FFFFFF"/>
                  </a:solidFill>
                  <a:latin typeface="Helvetica Neue"/>
                  <a:ea typeface="Helvetica Neue"/>
                  <a:cs typeface="Helvetica Neue"/>
                  <a:sym typeface="Helvetica Neue"/>
                </a:defRPr>
              </a:lvl1pPr>
            </a:lstStyle>
            <a:p>
              <a:r>
                <a:t>Temporal interpolation to convert retrospectively cardiac gated data to ‘synthetic’ real-time data </a:t>
              </a:r>
            </a:p>
          </p:txBody>
        </p:sp>
        <p:sp>
          <p:nvSpPr>
            <p:cNvPr id="680" name="BH-bSSFP"/>
            <p:cNvSpPr txBox="1"/>
            <p:nvPr/>
          </p:nvSpPr>
          <p:spPr>
            <a:xfrm>
              <a:off x="57495" y="1808451"/>
              <a:ext cx="1485316" cy="43667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EE220C"/>
                  </a:solidFill>
                  <a:latin typeface="Helvetica Neue"/>
                  <a:ea typeface="Helvetica Neue"/>
                  <a:cs typeface="Helvetica Neue"/>
                  <a:sym typeface="Helvetica Neue"/>
                </a:defRPr>
              </a:lvl1pPr>
            </a:lstStyle>
            <a:p>
              <a:r>
                <a:t>BH-bSSFP</a:t>
              </a:r>
            </a:p>
          </p:txBody>
        </p:sp>
        <p:sp>
          <p:nvSpPr>
            <p:cNvPr id="681" name="‘Synthetic’…"/>
            <p:cNvSpPr txBox="1"/>
            <p:nvPr/>
          </p:nvSpPr>
          <p:spPr>
            <a:xfrm>
              <a:off x="38836" y="2434732"/>
              <a:ext cx="1516889" cy="7795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EE220C"/>
                  </a:solidFill>
                  <a:latin typeface="Helvetica Neue"/>
                  <a:ea typeface="Helvetica Neue"/>
                  <a:cs typeface="Helvetica Neue"/>
                  <a:sym typeface="Helvetica Neue"/>
                </a:defRPr>
              </a:pPr>
              <a:r>
                <a:t>‘Synthetic’ </a:t>
              </a:r>
            </a:p>
            <a:p>
              <a:pPr algn="ctr" defTabSz="584200">
                <a:defRPr sz="2200">
                  <a:solidFill>
                    <a:srgbClr val="EE220C"/>
                  </a:solidFill>
                  <a:latin typeface="Helvetica Neue"/>
                  <a:ea typeface="Helvetica Neue"/>
                  <a:cs typeface="Helvetica Neue"/>
                  <a:sym typeface="Helvetica Neue"/>
                </a:defRPr>
              </a:pPr>
              <a:r>
                <a:t>real-time</a:t>
              </a:r>
            </a:p>
          </p:txBody>
        </p:sp>
        <p:sp>
          <p:nvSpPr>
            <p:cNvPr id="682" name="40 frames"/>
            <p:cNvSpPr txBox="1"/>
            <p:nvPr/>
          </p:nvSpPr>
          <p:spPr>
            <a:xfrm>
              <a:off x="8749923" y="1808451"/>
              <a:ext cx="1356513" cy="43667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40 frames</a:t>
              </a:r>
            </a:p>
          </p:txBody>
        </p:sp>
        <p:sp>
          <p:nvSpPr>
            <p:cNvPr id="683" name="Number of frames =…"/>
            <p:cNvSpPr txBox="1"/>
            <p:nvPr/>
          </p:nvSpPr>
          <p:spPr>
            <a:xfrm>
              <a:off x="8655056" y="2396104"/>
              <a:ext cx="2693722" cy="108508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Number of frames = </a:t>
              </a:r>
            </a:p>
            <a:p>
              <a:pPr algn="ctr" defTabSz="584200">
                <a:defRPr sz="2200">
                  <a:solidFill>
                    <a:srgbClr val="0000FF"/>
                  </a:solidFill>
                  <a:latin typeface="Helvetica Neue"/>
                  <a:ea typeface="Helvetica Neue"/>
                  <a:cs typeface="Helvetica Neue"/>
                  <a:sym typeface="Helvetica Neue"/>
                </a:defRPr>
              </a:pPr>
              <a:r>
                <a:t>R-R interval / 36.4</a:t>
              </a:r>
            </a:p>
            <a:p>
              <a:pPr algn="ctr" defTabSz="584200">
                <a:defRPr sz="2000">
                  <a:solidFill>
                    <a:srgbClr val="0000FF"/>
                  </a:solidFill>
                  <a:latin typeface="Helvetica Neue"/>
                  <a:ea typeface="Helvetica Neue"/>
                  <a:cs typeface="Helvetica Neue"/>
                  <a:sym typeface="Helvetica Neue"/>
                </a:defRPr>
              </a:pPr>
              <a:r>
                <a:t>(rounded down)</a:t>
              </a:r>
            </a:p>
          </p:txBody>
        </p:sp>
        <p:sp>
          <p:nvSpPr>
            <p:cNvPr id="684" name="Note the final part-frame is discarded,…"/>
            <p:cNvSpPr txBox="1"/>
            <p:nvPr/>
          </p:nvSpPr>
          <p:spPr>
            <a:xfrm>
              <a:off x="2757557" y="3152408"/>
              <a:ext cx="6266206" cy="70408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p>
              <a:pPr algn="ctr" defTabSz="584200">
                <a:defRPr sz="2000">
                  <a:solidFill>
                    <a:srgbClr val="EE220C"/>
                  </a:solidFill>
                  <a:latin typeface="Helvetica Neue"/>
                  <a:ea typeface="Helvetica Neue"/>
                  <a:cs typeface="Helvetica Neue"/>
                  <a:sym typeface="Helvetica Neue"/>
                </a:defRPr>
              </a:pPr>
              <a:r>
                <a:t>Note the final part-frame is discarded, </a:t>
              </a:r>
            </a:p>
            <a:p>
              <a:pPr algn="ctr" defTabSz="584200">
                <a:defRPr sz="2000">
                  <a:solidFill>
                    <a:srgbClr val="EE220C"/>
                  </a:solidFill>
                  <a:latin typeface="Helvetica Neue"/>
                  <a:ea typeface="Helvetica Neue"/>
                  <a:cs typeface="Helvetica Neue"/>
                  <a:sym typeface="Helvetica Neue"/>
                </a:defRPr>
              </a:pPr>
              <a:r>
                <a:t>meaning that end-diastole is not included</a:t>
              </a:r>
            </a:p>
          </p:txBody>
        </p:sp>
        <p:sp>
          <p:nvSpPr>
            <p:cNvPr id="685" name="Line"/>
            <p:cNvSpPr/>
            <p:nvPr/>
          </p:nvSpPr>
          <p:spPr>
            <a:xfrm flipV="1">
              <a:off x="8103262" y="3196885"/>
              <a:ext cx="427529" cy="231425"/>
            </a:xfrm>
            <a:prstGeom prst="line">
              <a:avLst/>
            </a:prstGeom>
            <a:noFill/>
            <a:ln w="25400" cap="flat">
              <a:solidFill>
                <a:srgbClr val="EE220C"/>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86" name="Line"/>
            <p:cNvSpPr/>
            <p:nvPr/>
          </p:nvSpPr>
          <p:spPr>
            <a:xfrm>
              <a:off x="1561116" y="570055"/>
              <a:ext cx="6956976" cy="1"/>
            </a:xfrm>
            <a:prstGeom prst="line">
              <a:avLst/>
            </a:prstGeom>
            <a:noFill/>
            <a:ln w="25400" cap="flat">
              <a:solidFill>
                <a:srgbClr val="0000FF"/>
              </a:solidFill>
              <a:prstDash val="solid"/>
              <a:miter lim="400000"/>
              <a:headEnd type="triangle" w="med" len="med"/>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87" name="R-R interval"/>
            <p:cNvSpPr txBox="1"/>
            <p:nvPr/>
          </p:nvSpPr>
          <p:spPr>
            <a:xfrm>
              <a:off x="4136771" y="511149"/>
              <a:ext cx="1583666"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R-R interval</a:t>
              </a:r>
            </a:p>
          </p:txBody>
        </p:sp>
        <p:sp>
          <p:nvSpPr>
            <p:cNvPr id="688" name="Line"/>
            <p:cNvSpPr/>
            <p:nvPr/>
          </p:nvSpPr>
          <p:spPr>
            <a:xfrm>
              <a:off x="1549160" y="3300245"/>
              <a:ext cx="261712" cy="1"/>
            </a:xfrm>
            <a:prstGeom prst="line">
              <a:avLst/>
            </a:prstGeom>
            <a:noFill/>
            <a:ln w="25400" cap="flat">
              <a:solidFill>
                <a:srgbClr val="0000FF"/>
              </a:solidFill>
              <a:prstDash val="solid"/>
              <a:miter lim="400000"/>
              <a:headEnd type="arrow" w="med" len="med"/>
              <a:tailEnd type="arrow"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89" name="36.4 ms…"/>
            <p:cNvSpPr txBox="1"/>
            <p:nvPr/>
          </p:nvSpPr>
          <p:spPr>
            <a:xfrm>
              <a:off x="186688" y="3602328"/>
              <a:ext cx="5397755" cy="70408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lvl="5" defTabSz="584200">
                <a:defRPr sz="2000">
                  <a:solidFill>
                    <a:srgbClr val="0000FF"/>
                  </a:solidFill>
                  <a:latin typeface="Helvetica Neue"/>
                  <a:ea typeface="Helvetica Neue"/>
                  <a:cs typeface="Helvetica Neue"/>
                  <a:sym typeface="Helvetica Neue"/>
                </a:defRPr>
              </a:pPr>
              <a:r>
                <a:t>   36.4 ms </a:t>
              </a:r>
            </a:p>
            <a:p>
              <a:pPr defTabSz="584200">
                <a:defRPr sz="2000">
                  <a:solidFill>
                    <a:srgbClr val="0000FF"/>
                  </a:solidFill>
                  <a:latin typeface="Helvetica Neue"/>
                  <a:ea typeface="Helvetica Neue"/>
                  <a:cs typeface="Helvetica Neue"/>
                  <a:sym typeface="Helvetica Neue"/>
                </a:defRPr>
              </a:pPr>
              <a:r>
                <a:t>(temporal resolution of the real-time sequence)</a:t>
              </a:r>
            </a:p>
          </p:txBody>
        </p:sp>
        <p:sp>
          <p:nvSpPr>
            <p:cNvPr id="690" name="Line"/>
            <p:cNvSpPr/>
            <p:nvPr/>
          </p:nvSpPr>
          <p:spPr>
            <a:xfrm>
              <a:off x="1807061" y="3300245"/>
              <a:ext cx="261712" cy="1"/>
            </a:xfrm>
            <a:prstGeom prst="line">
              <a:avLst/>
            </a:prstGeom>
            <a:noFill/>
            <a:ln w="25400" cap="flat">
              <a:solidFill>
                <a:srgbClr val="0000FF"/>
              </a:solidFill>
              <a:prstDash val="solid"/>
              <a:miter lim="400000"/>
              <a:headEnd type="arrow" w="med" len="med"/>
              <a:tailEnd type="arrow"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91" name="Line"/>
            <p:cNvSpPr/>
            <p:nvPr/>
          </p:nvSpPr>
          <p:spPr>
            <a:xfrm>
              <a:off x="2062422" y="3300245"/>
              <a:ext cx="261712" cy="1"/>
            </a:xfrm>
            <a:prstGeom prst="line">
              <a:avLst/>
            </a:prstGeom>
            <a:noFill/>
            <a:ln w="25400" cap="flat">
              <a:solidFill>
                <a:srgbClr val="0000FF"/>
              </a:solidFill>
              <a:prstDash val="solid"/>
              <a:miter lim="400000"/>
              <a:headEnd type="arrow" w="med" len="med"/>
              <a:tailEnd type="arrow"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92" name="…"/>
            <p:cNvSpPr txBox="1"/>
            <p:nvPr/>
          </p:nvSpPr>
          <p:spPr>
            <a:xfrm>
              <a:off x="2270792" y="3015955"/>
              <a:ext cx="393701" cy="4191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Gill Sans"/>
                  <a:ea typeface="Gill Sans"/>
                  <a:cs typeface="Gill Sans"/>
                  <a:sym typeface="Gill Sans"/>
                </a:defRPr>
              </a:lvl1pPr>
            </a:lstStyle>
            <a:p>
              <a:r>
                <a:t>…</a:t>
              </a:r>
            </a:p>
          </p:txBody>
        </p:sp>
      </p:grpSp>
      <p:sp>
        <p:nvSpPr>
          <p:cNvPr id="142" name="TextBox 141">
            <a:extLst>
              <a:ext uri="{FF2B5EF4-FFF2-40B4-BE49-F238E27FC236}">
                <a16:creationId xmlns:a16="http://schemas.microsoft.com/office/drawing/2014/main" id="{364D3A08-DA86-4154-9FBF-68F96C618335}"/>
              </a:ext>
            </a:extLst>
          </p:cNvPr>
          <p:cNvSpPr txBox="1"/>
          <p:nvPr/>
        </p:nvSpPr>
        <p:spPr>
          <a:xfrm>
            <a:off x="6862431" y="676467"/>
            <a:ext cx="672749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lang="en-GB" sz="4000" dirty="0">
                <a:solidFill>
                  <a:schemeClr val="bg1"/>
                </a:solidFill>
              </a:rPr>
              <a:t>Synthetic training data</a:t>
            </a:r>
            <a:endParaRPr kumimoji="0" lang="en-GB" sz="4000" b="0" i="0" u="none" strike="noStrike" cap="none" spc="0" normalizeH="0" baseline="0" dirty="0">
              <a:ln>
                <a:noFill/>
              </a:ln>
              <a:solidFill>
                <a:schemeClr val="bg1"/>
              </a:solidFill>
              <a:effectLst/>
              <a:uFillTx/>
              <a:latin typeface="Helvetica"/>
              <a:ea typeface="Helvetica"/>
              <a:cs typeface="Helvetica"/>
              <a:sym typeface="Helvetica"/>
            </a:endParaRPr>
          </a:p>
        </p:txBody>
      </p:sp>
    </p:spTree>
    <p:extLst>
      <p:ext uri="{BB962C8B-B14F-4D97-AF65-F5344CB8AC3E}">
        <p14:creationId xmlns:p14="http://schemas.microsoft.com/office/powerpoint/2010/main" val="985239833"/>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0" nodeType="clickEffect">
                                  <p:stCondLst>
                                    <p:cond delay="0"/>
                                  </p:stCondLst>
                                  <p:iterate>
                                    <p:tmAbs val="0"/>
                                  </p:iterate>
                                  <p:childTnLst>
                                    <p:set>
                                      <p:cBhvr>
                                        <p:cTn id="6" fill="hold"/>
                                        <p:tgtEl>
                                          <p:spTgt spid="618"/>
                                        </p:tgtEl>
                                        <p:attrNameLst>
                                          <p:attrName>style.visibility</p:attrName>
                                        </p:attrNameLst>
                                      </p:cBhvr>
                                      <p:to>
                                        <p:strVal val="visible"/>
                                      </p:to>
                                    </p:set>
                                    <p:animEffect transition="in" filter="fade">
                                      <p:cBhvr>
                                        <p:cTn id="7" dur="1000"/>
                                        <p:tgtEl>
                                          <p:spTgt spid="618"/>
                                        </p:tgtEl>
                                      </p:cBhvr>
                                    </p:animEffect>
                                  </p:childTnLst>
                                </p:cTn>
                              </p:par>
                            </p:childTnLst>
                          </p:cTn>
                        </p:par>
                        <p:par>
                          <p:cTn id="8" fill="hold">
                            <p:stCondLst>
                              <p:cond delay="1000"/>
                            </p:stCondLst>
                            <p:childTnLst>
                              <p:par>
                                <p:cTn id="9" presetID="10" presetClass="exit" fill="hold" grpId="0" nodeType="afterEffect">
                                  <p:stCondLst>
                                    <p:cond delay="0"/>
                                  </p:stCondLst>
                                  <p:iterate>
                                    <p:tmAbs val="0"/>
                                  </p:iterate>
                                  <p:childTnLst>
                                    <p:animEffect transition="out" filter="fade">
                                      <p:cBhvr>
                                        <p:cTn id="10" dur="1000" fill="hold"/>
                                        <p:tgtEl>
                                          <p:spTgt spid="560"/>
                                        </p:tgtEl>
                                      </p:cBhvr>
                                    </p:animEffect>
                                    <p:set>
                                      <p:cBhvr>
                                        <p:cTn id="11" fill="hold">
                                          <p:stCondLst>
                                            <p:cond delay="999"/>
                                          </p:stCondLst>
                                        </p:cTn>
                                        <p:tgtEl>
                                          <p:spTgt spid="560"/>
                                        </p:tgtEl>
                                        <p:attrNameLst>
                                          <p:attrName>style.visibility</p:attrName>
                                        </p:attrNameLst>
                                      </p:cBhvr>
                                      <p:to>
                                        <p:strVal val="hidden"/>
                                      </p:to>
                                    </p:set>
                                  </p:childTnLst>
                                </p:cTn>
                              </p:par>
                            </p:childTnLst>
                          </p:cTn>
                        </p:par>
                        <p:par>
                          <p:cTn id="12" fill="hold">
                            <p:stCondLst>
                              <p:cond delay="2000"/>
                            </p:stCondLst>
                            <p:childTnLst>
                              <p:par>
                                <p:cTn id="13" presetID="10" presetClass="entr" fill="hold" grpId="0" nodeType="afterEffect">
                                  <p:stCondLst>
                                    <p:cond delay="100"/>
                                  </p:stCondLst>
                                  <p:iterate>
                                    <p:tmAbs val="0"/>
                                  </p:iterate>
                                  <p:childTnLst>
                                    <p:set>
                                      <p:cBhvr>
                                        <p:cTn id="14" fill="hold"/>
                                        <p:tgtEl>
                                          <p:spTgt spid="592"/>
                                        </p:tgtEl>
                                        <p:attrNameLst>
                                          <p:attrName>style.visibility</p:attrName>
                                        </p:attrNameLst>
                                      </p:cBhvr>
                                      <p:to>
                                        <p:strVal val="visible"/>
                                      </p:to>
                                    </p:set>
                                    <p:animEffect transition="in" filter="fade">
                                      <p:cBhvr>
                                        <p:cTn id="15" dur="500"/>
                                        <p:tgtEl>
                                          <p:spTgt spid="592"/>
                                        </p:tgtEl>
                                      </p:cBhvr>
                                    </p:animEffect>
                                  </p:childTnLst>
                                </p:cTn>
                              </p:par>
                            </p:childTnLst>
                          </p:cTn>
                        </p:par>
                        <p:par>
                          <p:cTn id="16" fill="hold">
                            <p:stCondLst>
                              <p:cond delay="2600"/>
                            </p:stCondLst>
                            <p:childTnLst>
                              <p:par>
                                <p:cTn id="17" presetID="10" presetClass="exit" fill="hold" grpId="0" nodeType="afterEffect">
                                  <p:stCondLst>
                                    <p:cond delay="0"/>
                                  </p:stCondLst>
                                  <p:iterate>
                                    <p:tmAbs val="0"/>
                                  </p:iterate>
                                  <p:childTnLst>
                                    <p:animEffect transition="out" filter="fade">
                                      <p:cBhvr>
                                        <p:cTn id="18" dur="1000" fill="hold"/>
                                        <p:tgtEl>
                                          <p:spTgt spid="572"/>
                                        </p:tgtEl>
                                      </p:cBhvr>
                                    </p:animEffect>
                                    <p:set>
                                      <p:cBhvr>
                                        <p:cTn id="19" fill="hold">
                                          <p:stCondLst>
                                            <p:cond delay="999"/>
                                          </p:stCondLst>
                                        </p:cTn>
                                        <p:tgtEl>
                                          <p:spTgt spid="572"/>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0" presetClass="entr" fill="hold" grpId="0" nodeType="clickEffect">
                                  <p:stCondLst>
                                    <p:cond delay="0"/>
                                  </p:stCondLst>
                                  <p:iterate>
                                    <p:tmAbs val="0"/>
                                  </p:iterate>
                                  <p:childTnLst>
                                    <p:set>
                                      <p:cBhvr>
                                        <p:cTn id="23" fill="hold"/>
                                        <p:tgtEl>
                                          <p:spTgt spid="693"/>
                                        </p:tgtEl>
                                        <p:attrNameLst>
                                          <p:attrName>style.visibility</p:attrName>
                                        </p:attrNameLst>
                                      </p:cBhvr>
                                      <p:to>
                                        <p:strVal val="visible"/>
                                      </p:to>
                                    </p:set>
                                    <p:animEffect transition="in" filter="fade">
                                      <p:cBhvr>
                                        <p:cTn id="24" dur="1000"/>
                                        <p:tgtEl>
                                          <p:spTgt spid="69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fill="hold" grpId="1" nodeType="clickEffect">
                                  <p:stCondLst>
                                    <p:cond delay="0"/>
                                  </p:stCondLst>
                                  <p:iterate>
                                    <p:tmAbs val="0"/>
                                  </p:iterate>
                                  <p:childTnLst>
                                    <p:animEffect transition="out" filter="fade">
                                      <p:cBhvr>
                                        <p:cTn id="28" dur="1000" fill="hold"/>
                                        <p:tgtEl>
                                          <p:spTgt spid="693"/>
                                        </p:tgtEl>
                                      </p:cBhvr>
                                    </p:animEffect>
                                    <p:set>
                                      <p:cBhvr>
                                        <p:cTn id="29" fill="hold">
                                          <p:stCondLst>
                                            <p:cond delay="999"/>
                                          </p:stCondLst>
                                        </p:cTn>
                                        <p:tgtEl>
                                          <p:spTgt spid="693"/>
                                        </p:tgtEl>
                                        <p:attrNameLst>
                                          <p:attrName>style.visibility</p:attrName>
                                        </p:attrNameLst>
                                      </p:cBhvr>
                                      <p:to>
                                        <p:strVal val="hidden"/>
                                      </p:to>
                                    </p:set>
                                  </p:childTnLst>
                                </p:cTn>
                              </p:par>
                            </p:childTnLst>
                          </p:cTn>
                        </p:par>
                        <p:par>
                          <p:cTn id="30" fill="hold">
                            <p:stCondLst>
                              <p:cond delay="1000"/>
                            </p:stCondLst>
                            <p:childTnLst>
                              <p:par>
                                <p:cTn id="31" presetID="10" presetClass="exit" fill="hold" grpId="1" nodeType="afterEffect">
                                  <p:stCondLst>
                                    <p:cond delay="0"/>
                                  </p:stCondLst>
                                  <p:iterate>
                                    <p:tmAbs val="0"/>
                                  </p:iterate>
                                  <p:childTnLst>
                                    <p:animEffect transition="out" filter="fade">
                                      <p:cBhvr>
                                        <p:cTn id="32" dur="1000" fill="hold"/>
                                        <p:tgtEl>
                                          <p:spTgt spid="618"/>
                                        </p:tgtEl>
                                      </p:cBhvr>
                                    </p:animEffect>
                                    <p:set>
                                      <p:cBhvr>
                                        <p:cTn id="33" fill="hold">
                                          <p:stCondLst>
                                            <p:cond delay="999"/>
                                          </p:stCondLst>
                                        </p:cTn>
                                        <p:tgtEl>
                                          <p:spTgt spid="618"/>
                                        </p:tgtEl>
                                        <p:attrNameLst>
                                          <p:attrName>style.visibility</p:attrName>
                                        </p:attrNameLst>
                                      </p:cBhvr>
                                      <p:to>
                                        <p:strVal val="hidden"/>
                                      </p:to>
                                    </p:set>
                                  </p:childTnLst>
                                </p:cTn>
                              </p:par>
                            </p:childTnLst>
                          </p:cTn>
                        </p:par>
                        <p:par>
                          <p:cTn id="34" fill="hold">
                            <p:stCondLst>
                              <p:cond delay="2000"/>
                            </p:stCondLst>
                            <p:childTnLst>
                              <p:par>
                                <p:cTn id="35" presetID="10" presetClass="entr" fill="hold" grpId="0" nodeType="afterEffect">
                                  <p:stCondLst>
                                    <p:cond delay="0"/>
                                  </p:stCondLst>
                                  <p:iterate>
                                    <p:tmAbs val="0"/>
                                  </p:iterate>
                                  <p:childTnLst>
                                    <p:set>
                                      <p:cBhvr>
                                        <p:cTn id="36" fill="hold"/>
                                        <p:tgtEl>
                                          <p:spTgt spid="619"/>
                                        </p:tgtEl>
                                        <p:attrNameLst>
                                          <p:attrName>style.visibility</p:attrName>
                                        </p:attrNameLst>
                                      </p:cBhvr>
                                      <p:to>
                                        <p:strVal val="visible"/>
                                      </p:to>
                                    </p:set>
                                    <p:animEffect transition="in" filter="fade">
                                      <p:cBhvr>
                                        <p:cTn id="37" dur="1000"/>
                                        <p:tgtEl>
                                          <p:spTgt spid="619"/>
                                        </p:tgtEl>
                                      </p:cBhvr>
                                    </p:animEffect>
                                  </p:childTnLst>
                                </p:cTn>
                              </p:par>
                            </p:childTnLst>
                          </p:cTn>
                        </p:par>
                        <p:par>
                          <p:cTn id="38" fill="hold">
                            <p:stCondLst>
                              <p:cond delay="3000"/>
                            </p:stCondLst>
                            <p:childTnLst>
                              <p:par>
                                <p:cTn id="39" presetID="10" presetClass="entr" fill="hold" grpId="0" nodeType="afterEffect">
                                  <p:stCondLst>
                                    <p:cond delay="100"/>
                                  </p:stCondLst>
                                  <p:iterate>
                                    <p:tmAbs val="0"/>
                                  </p:iterate>
                                  <p:childTnLst>
                                    <p:set>
                                      <p:cBhvr>
                                        <p:cTn id="40" fill="hold"/>
                                        <p:tgtEl>
                                          <p:spTgt spid="604"/>
                                        </p:tgtEl>
                                        <p:attrNameLst>
                                          <p:attrName>style.visibility</p:attrName>
                                        </p:attrNameLst>
                                      </p:cBhvr>
                                      <p:to>
                                        <p:strVal val="visible"/>
                                      </p:to>
                                    </p:set>
                                    <p:animEffect transition="in" filter="fade">
                                      <p:cBhvr>
                                        <p:cTn id="41" dur="1000"/>
                                        <p:tgtEl>
                                          <p:spTgt spid="604"/>
                                        </p:tgtEl>
                                      </p:cBhvr>
                                    </p:animEffect>
                                  </p:childTnLst>
                                </p:cTn>
                              </p:par>
                            </p:childTnLst>
                          </p:cTn>
                        </p:par>
                        <p:par>
                          <p:cTn id="42" fill="hold">
                            <p:stCondLst>
                              <p:cond delay="4100"/>
                            </p:stCondLst>
                            <p:childTnLst>
                              <p:par>
                                <p:cTn id="43" presetID="10" presetClass="exit" fill="hold" grpId="1" nodeType="afterEffect">
                                  <p:stCondLst>
                                    <p:cond delay="0"/>
                                  </p:stCondLst>
                                  <p:iterate>
                                    <p:tmAbs val="0"/>
                                  </p:iterate>
                                  <p:childTnLst>
                                    <p:animEffect transition="out" filter="fade">
                                      <p:cBhvr>
                                        <p:cTn id="44" dur="1000" fill="hold"/>
                                        <p:tgtEl>
                                          <p:spTgt spid="592"/>
                                        </p:tgtEl>
                                      </p:cBhvr>
                                    </p:animEffect>
                                    <p:set>
                                      <p:cBhvr>
                                        <p:cTn id="45" fill="hold">
                                          <p:stCondLst>
                                            <p:cond delay="999"/>
                                          </p:stCondLst>
                                        </p:cTn>
                                        <p:tgtEl>
                                          <p:spTgt spid="592"/>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10" presetClass="exit" fill="hold" grpId="1" nodeType="clickEffect">
                                  <p:stCondLst>
                                    <p:cond delay="0"/>
                                  </p:stCondLst>
                                  <p:iterate>
                                    <p:tmAbs val="0"/>
                                  </p:iterate>
                                  <p:childTnLst>
                                    <p:animEffect transition="out" filter="fade">
                                      <p:cBhvr>
                                        <p:cTn id="49" dur="1000" fill="hold"/>
                                        <p:tgtEl>
                                          <p:spTgt spid="619"/>
                                        </p:tgtEl>
                                      </p:cBhvr>
                                    </p:animEffect>
                                    <p:set>
                                      <p:cBhvr>
                                        <p:cTn id="50" fill="hold">
                                          <p:stCondLst>
                                            <p:cond delay="999"/>
                                          </p:stCondLst>
                                        </p:cTn>
                                        <p:tgtEl>
                                          <p:spTgt spid="619"/>
                                        </p:tgtEl>
                                        <p:attrNameLst>
                                          <p:attrName>style.visibility</p:attrName>
                                        </p:attrNameLst>
                                      </p:cBhvr>
                                      <p:to>
                                        <p:strVal val="hidden"/>
                                      </p:to>
                                    </p:set>
                                  </p:childTnLst>
                                </p:cTn>
                              </p:par>
                            </p:childTnLst>
                          </p:cTn>
                        </p:par>
                        <p:par>
                          <p:cTn id="51" fill="hold">
                            <p:stCondLst>
                              <p:cond delay="1000"/>
                            </p:stCondLst>
                            <p:childTnLst>
                              <p:par>
                                <p:cTn id="52" presetID="10" presetClass="entr" fill="hold" grpId="0" nodeType="afterEffect">
                                  <p:stCondLst>
                                    <p:cond delay="0"/>
                                  </p:stCondLst>
                                  <p:iterate>
                                    <p:tmAbs val="0"/>
                                  </p:iterate>
                                  <p:childTnLst>
                                    <p:set>
                                      <p:cBhvr>
                                        <p:cTn id="53" fill="hold"/>
                                        <p:tgtEl>
                                          <p:spTgt spid="555"/>
                                        </p:tgtEl>
                                        <p:attrNameLst>
                                          <p:attrName>style.visibility</p:attrName>
                                        </p:attrNameLst>
                                      </p:cBhvr>
                                      <p:to>
                                        <p:strVal val="visible"/>
                                      </p:to>
                                    </p:set>
                                    <p:animEffect transition="in" filter="fade">
                                      <p:cBhvr>
                                        <p:cTn id="54" dur="1000"/>
                                        <p:tgtEl>
                                          <p:spTgt spid="555"/>
                                        </p:tgtEl>
                                      </p:cBhvr>
                                    </p:animEffect>
                                  </p:childTnLst>
                                </p:cTn>
                              </p:par>
                            </p:childTnLst>
                          </p:cTn>
                        </p:par>
                        <p:par>
                          <p:cTn id="55" fill="hold">
                            <p:stCondLst>
                              <p:cond delay="2000"/>
                            </p:stCondLst>
                            <p:childTnLst>
                              <p:par>
                                <p:cTn id="56" presetID="10" presetClass="entr" fill="hold" grpId="0" nodeType="afterEffect">
                                  <p:stCondLst>
                                    <p:cond delay="100"/>
                                  </p:stCondLst>
                                  <p:iterate>
                                    <p:tmAbs val="0"/>
                                  </p:iterate>
                                  <p:childTnLst>
                                    <p:set>
                                      <p:cBhvr>
                                        <p:cTn id="57" fill="hold"/>
                                        <p:tgtEl>
                                          <p:spTgt spid="616"/>
                                        </p:tgtEl>
                                        <p:attrNameLst>
                                          <p:attrName>style.visibility</p:attrName>
                                        </p:attrNameLst>
                                      </p:cBhvr>
                                      <p:to>
                                        <p:strVal val="visible"/>
                                      </p:to>
                                    </p:set>
                                    <p:animEffect transition="in" filter="fade">
                                      <p:cBhvr>
                                        <p:cTn id="58" dur="1000"/>
                                        <p:tgtEl>
                                          <p:spTgt spid="616"/>
                                        </p:tgtEl>
                                      </p:cBhvr>
                                    </p:animEffect>
                                  </p:childTnLst>
                                </p:cTn>
                              </p:par>
                            </p:childTnLst>
                          </p:cTn>
                        </p:par>
                        <p:par>
                          <p:cTn id="59" fill="hold">
                            <p:stCondLst>
                              <p:cond delay="3100"/>
                            </p:stCondLst>
                            <p:childTnLst>
                              <p:par>
                                <p:cTn id="60" presetID="10" presetClass="exit" fill="hold" grpId="1" nodeType="afterEffect">
                                  <p:stCondLst>
                                    <p:cond delay="0"/>
                                  </p:stCondLst>
                                  <p:iterate>
                                    <p:tmAbs val="0"/>
                                  </p:iterate>
                                  <p:childTnLst>
                                    <p:animEffect transition="out" filter="fade">
                                      <p:cBhvr>
                                        <p:cTn id="61" dur="1000" fill="hold"/>
                                        <p:tgtEl>
                                          <p:spTgt spid="604"/>
                                        </p:tgtEl>
                                      </p:cBhvr>
                                    </p:animEffect>
                                    <p:set>
                                      <p:cBhvr>
                                        <p:cTn id="62" fill="hold">
                                          <p:stCondLst>
                                            <p:cond delay="999"/>
                                          </p:stCondLst>
                                        </p:cTn>
                                        <p:tgtEl>
                                          <p:spTgt spid="604"/>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0" presetClass="entr" fill="hold" grpId="0" nodeType="clickEffect">
                                  <p:stCondLst>
                                    <p:cond delay="0"/>
                                  </p:stCondLst>
                                  <p:iterate>
                                    <p:tmAbs val="0"/>
                                  </p:iterate>
                                  <p:childTnLst>
                                    <p:set>
                                      <p:cBhvr>
                                        <p:cTn id="66" fill="hold"/>
                                        <p:tgtEl>
                                          <p:spTgt spid="556"/>
                                        </p:tgtEl>
                                        <p:attrNameLst>
                                          <p:attrName>style.visibility</p:attrName>
                                        </p:attrNameLst>
                                      </p:cBhvr>
                                      <p:to>
                                        <p:strVal val="visible"/>
                                      </p:to>
                                    </p:set>
                                    <p:animEffect transition="in" filter="fade">
                                      <p:cBhvr>
                                        <p:cTn id="67" dur="1000"/>
                                        <p:tgtEl>
                                          <p:spTgt spid="556"/>
                                        </p:tgtEl>
                                      </p:cBhvr>
                                    </p:animEffect>
                                  </p:childTnLst>
                                </p:cTn>
                              </p:par>
                            </p:childTnLst>
                          </p:cTn>
                        </p:par>
                        <p:par>
                          <p:cTn id="68" fill="hold">
                            <p:stCondLst>
                              <p:cond delay="1000"/>
                            </p:stCondLst>
                            <p:childTnLst>
                              <p:par>
                                <p:cTn id="69" presetID="10" presetClass="exit" fill="hold" grpId="1" nodeType="afterEffect">
                                  <p:stCondLst>
                                    <p:cond delay="0"/>
                                  </p:stCondLst>
                                  <p:iterate>
                                    <p:tmAbs val="0"/>
                                  </p:iterate>
                                  <p:childTnLst>
                                    <p:animEffect transition="out" filter="fade">
                                      <p:cBhvr>
                                        <p:cTn id="70" dur="1000" fill="hold"/>
                                        <p:tgtEl>
                                          <p:spTgt spid="555"/>
                                        </p:tgtEl>
                                      </p:cBhvr>
                                    </p:animEffect>
                                    <p:set>
                                      <p:cBhvr>
                                        <p:cTn id="71" fill="hold">
                                          <p:stCondLst>
                                            <p:cond delay="999"/>
                                          </p:stCondLst>
                                        </p:cTn>
                                        <p:tgtEl>
                                          <p:spTgt spid="555"/>
                                        </p:tgtEl>
                                        <p:attrNameLst>
                                          <p:attrName>style.visibility</p:attrName>
                                        </p:attrNameLst>
                                      </p:cBhvr>
                                      <p:to>
                                        <p:strVal val="hidden"/>
                                      </p:to>
                                    </p:set>
                                  </p:childTnLst>
                                </p:cTn>
                              </p:par>
                            </p:childTnLst>
                          </p:cTn>
                        </p:par>
                        <p:par>
                          <p:cTn id="72" fill="hold">
                            <p:stCondLst>
                              <p:cond delay="2000"/>
                            </p:stCondLst>
                            <p:childTnLst>
                              <p:par>
                                <p:cTn id="73" presetID="10" presetClass="entr" fill="hold" grpId="0" nodeType="afterEffect">
                                  <p:stCondLst>
                                    <p:cond delay="100"/>
                                  </p:stCondLst>
                                  <p:iterate>
                                    <p:tmAbs val="0"/>
                                  </p:iterate>
                                  <p:childTnLst>
                                    <p:set>
                                      <p:cBhvr>
                                        <p:cTn id="74" fill="hold"/>
                                        <p:tgtEl>
                                          <p:spTgt spid="631"/>
                                        </p:tgtEl>
                                        <p:attrNameLst>
                                          <p:attrName>style.visibility</p:attrName>
                                        </p:attrNameLst>
                                      </p:cBhvr>
                                      <p:to>
                                        <p:strVal val="visible"/>
                                      </p:to>
                                    </p:set>
                                    <p:animEffect transition="in" filter="fade">
                                      <p:cBhvr>
                                        <p:cTn id="75" dur="1000"/>
                                        <p:tgtEl>
                                          <p:spTgt spid="631"/>
                                        </p:tgtEl>
                                      </p:cBhvr>
                                    </p:animEffect>
                                  </p:childTnLst>
                                </p:cTn>
                              </p:par>
                            </p:childTnLst>
                          </p:cTn>
                        </p:par>
                        <p:par>
                          <p:cTn id="76" fill="hold">
                            <p:stCondLst>
                              <p:cond delay="3100"/>
                            </p:stCondLst>
                            <p:childTnLst>
                              <p:par>
                                <p:cTn id="77" presetID="10" presetClass="exit" fill="hold" grpId="1" nodeType="afterEffect">
                                  <p:stCondLst>
                                    <p:cond delay="0"/>
                                  </p:stCondLst>
                                  <p:iterate>
                                    <p:tmAbs val="0"/>
                                  </p:iterate>
                                  <p:childTnLst>
                                    <p:animEffect transition="out" filter="fade">
                                      <p:cBhvr>
                                        <p:cTn id="78" dur="1000" fill="hold"/>
                                        <p:tgtEl>
                                          <p:spTgt spid="616"/>
                                        </p:tgtEl>
                                      </p:cBhvr>
                                    </p:animEffect>
                                    <p:set>
                                      <p:cBhvr>
                                        <p:cTn id="79" fill="hold">
                                          <p:stCondLst>
                                            <p:cond delay="999"/>
                                          </p:stCondLst>
                                        </p:cTn>
                                        <p:tgtEl>
                                          <p:spTgt spid="616"/>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10" presetClass="exit" fill="hold" grpId="1" nodeType="clickEffect">
                                  <p:stCondLst>
                                    <p:cond delay="0"/>
                                  </p:stCondLst>
                                  <p:iterate>
                                    <p:tmAbs val="0"/>
                                  </p:iterate>
                                  <p:childTnLst>
                                    <p:animEffect transition="out" filter="fade">
                                      <p:cBhvr>
                                        <p:cTn id="83" dur="1000" fill="hold"/>
                                        <p:tgtEl>
                                          <p:spTgt spid="556"/>
                                        </p:tgtEl>
                                      </p:cBhvr>
                                    </p:animEffect>
                                    <p:set>
                                      <p:cBhvr>
                                        <p:cTn id="84" fill="hold">
                                          <p:stCondLst>
                                            <p:cond delay="999"/>
                                          </p:stCondLst>
                                        </p:cTn>
                                        <p:tgtEl>
                                          <p:spTgt spid="556"/>
                                        </p:tgtEl>
                                        <p:attrNameLst>
                                          <p:attrName>style.visibility</p:attrName>
                                        </p:attrNameLst>
                                      </p:cBhvr>
                                      <p:to>
                                        <p:strVal val="hidden"/>
                                      </p:to>
                                    </p:set>
                                  </p:childTnLst>
                                </p:cTn>
                              </p:par>
                            </p:childTnLst>
                          </p:cTn>
                        </p:par>
                        <p:par>
                          <p:cTn id="85" fill="hold">
                            <p:stCondLst>
                              <p:cond delay="1000"/>
                            </p:stCondLst>
                            <p:childTnLst>
                              <p:par>
                                <p:cTn id="86" presetID="10" presetClass="entr" fill="hold" grpId="0" nodeType="afterEffect">
                                  <p:stCondLst>
                                    <p:cond delay="0"/>
                                  </p:stCondLst>
                                  <p:iterate>
                                    <p:tmAbs val="0"/>
                                  </p:iterate>
                                  <p:childTnLst>
                                    <p:set>
                                      <p:cBhvr>
                                        <p:cTn id="87" fill="hold"/>
                                        <p:tgtEl>
                                          <p:spTgt spid="557"/>
                                        </p:tgtEl>
                                        <p:attrNameLst>
                                          <p:attrName>style.visibility</p:attrName>
                                        </p:attrNameLst>
                                      </p:cBhvr>
                                      <p:to>
                                        <p:strVal val="visible"/>
                                      </p:to>
                                    </p:set>
                                    <p:animEffect transition="in" filter="fade">
                                      <p:cBhvr>
                                        <p:cTn id="88" dur="1000"/>
                                        <p:tgtEl>
                                          <p:spTgt spid="557"/>
                                        </p:tgtEl>
                                      </p:cBhvr>
                                    </p:animEffect>
                                  </p:childTnLst>
                                </p:cTn>
                              </p:par>
                            </p:childTnLst>
                          </p:cTn>
                        </p:par>
                        <p:par>
                          <p:cTn id="89" fill="hold">
                            <p:stCondLst>
                              <p:cond delay="2000"/>
                            </p:stCondLst>
                            <p:childTnLst>
                              <p:par>
                                <p:cTn id="90" presetID="10" presetClass="entr" fill="hold" grpId="0" nodeType="afterEffect">
                                  <p:stCondLst>
                                    <p:cond delay="100"/>
                                  </p:stCondLst>
                                  <p:iterate>
                                    <p:tmAbs val="0"/>
                                  </p:iterate>
                                  <p:childTnLst>
                                    <p:set>
                                      <p:cBhvr>
                                        <p:cTn id="91" fill="hold"/>
                                        <p:tgtEl>
                                          <p:spTgt spid="643"/>
                                        </p:tgtEl>
                                        <p:attrNameLst>
                                          <p:attrName>style.visibility</p:attrName>
                                        </p:attrNameLst>
                                      </p:cBhvr>
                                      <p:to>
                                        <p:strVal val="visible"/>
                                      </p:to>
                                    </p:set>
                                    <p:animEffect transition="in" filter="fade">
                                      <p:cBhvr>
                                        <p:cTn id="92" dur="1000"/>
                                        <p:tgtEl>
                                          <p:spTgt spid="643"/>
                                        </p:tgtEl>
                                      </p:cBhvr>
                                    </p:animEffect>
                                  </p:childTnLst>
                                </p:cTn>
                              </p:par>
                            </p:childTnLst>
                          </p:cTn>
                        </p:par>
                        <p:par>
                          <p:cTn id="93" fill="hold">
                            <p:stCondLst>
                              <p:cond delay="3100"/>
                            </p:stCondLst>
                            <p:childTnLst>
                              <p:par>
                                <p:cTn id="94" presetID="10" presetClass="exit" fill="hold" grpId="1" nodeType="afterEffect">
                                  <p:stCondLst>
                                    <p:cond delay="0"/>
                                  </p:stCondLst>
                                  <p:iterate>
                                    <p:tmAbs val="0"/>
                                  </p:iterate>
                                  <p:childTnLst>
                                    <p:animEffect transition="out" filter="fade">
                                      <p:cBhvr>
                                        <p:cTn id="95" dur="1000" fill="hold"/>
                                        <p:tgtEl>
                                          <p:spTgt spid="631"/>
                                        </p:tgtEl>
                                      </p:cBhvr>
                                    </p:animEffect>
                                    <p:set>
                                      <p:cBhvr>
                                        <p:cTn id="96" fill="hold">
                                          <p:stCondLst>
                                            <p:cond delay="999"/>
                                          </p:stCondLst>
                                        </p:cTn>
                                        <p:tgtEl>
                                          <p:spTgt spid="631"/>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0" presetClass="exit" fill="hold" grpId="1" nodeType="clickEffect">
                                  <p:stCondLst>
                                    <p:cond delay="0"/>
                                  </p:stCondLst>
                                  <p:iterate>
                                    <p:tmAbs val="0"/>
                                  </p:iterate>
                                  <p:childTnLst>
                                    <p:animEffect transition="out" filter="fade">
                                      <p:cBhvr>
                                        <p:cTn id="100" dur="1000" fill="hold"/>
                                        <p:tgtEl>
                                          <p:spTgt spid="557"/>
                                        </p:tgtEl>
                                      </p:cBhvr>
                                    </p:animEffect>
                                    <p:set>
                                      <p:cBhvr>
                                        <p:cTn id="101" fill="hold">
                                          <p:stCondLst>
                                            <p:cond delay="999"/>
                                          </p:stCondLst>
                                        </p:cTn>
                                        <p:tgtEl>
                                          <p:spTgt spid="557"/>
                                        </p:tgtEl>
                                        <p:attrNameLst>
                                          <p:attrName>style.visibility</p:attrName>
                                        </p:attrNameLst>
                                      </p:cBhvr>
                                      <p:to>
                                        <p:strVal val="hidden"/>
                                      </p:to>
                                    </p:set>
                                  </p:childTnLst>
                                </p:cTn>
                              </p:par>
                            </p:childTnLst>
                          </p:cTn>
                        </p:par>
                        <p:par>
                          <p:cTn id="102" fill="hold">
                            <p:stCondLst>
                              <p:cond delay="1000"/>
                            </p:stCondLst>
                            <p:childTnLst>
                              <p:par>
                                <p:cTn id="103" presetID="10" presetClass="entr" fill="hold" grpId="0" nodeType="afterEffect">
                                  <p:stCondLst>
                                    <p:cond delay="0"/>
                                  </p:stCondLst>
                                  <p:iterate>
                                    <p:tmAbs val="0"/>
                                  </p:iterate>
                                  <p:childTnLst>
                                    <p:set>
                                      <p:cBhvr>
                                        <p:cTn id="104" fill="hold"/>
                                        <p:tgtEl>
                                          <p:spTgt spid="558"/>
                                        </p:tgtEl>
                                        <p:attrNameLst>
                                          <p:attrName>style.visibility</p:attrName>
                                        </p:attrNameLst>
                                      </p:cBhvr>
                                      <p:to>
                                        <p:strVal val="visible"/>
                                      </p:to>
                                    </p:set>
                                    <p:animEffect transition="in" filter="fade">
                                      <p:cBhvr>
                                        <p:cTn id="105" dur="1000"/>
                                        <p:tgtEl>
                                          <p:spTgt spid="558"/>
                                        </p:tgtEl>
                                      </p:cBhvr>
                                    </p:animEffect>
                                  </p:childTnLst>
                                </p:cTn>
                              </p:par>
                            </p:childTnLst>
                          </p:cTn>
                        </p:par>
                        <p:par>
                          <p:cTn id="106" fill="hold">
                            <p:stCondLst>
                              <p:cond delay="2000"/>
                            </p:stCondLst>
                            <p:childTnLst>
                              <p:par>
                                <p:cTn id="107" presetID="10" presetClass="entr" fill="hold" grpId="0" nodeType="afterEffect">
                                  <p:stCondLst>
                                    <p:cond delay="100"/>
                                  </p:stCondLst>
                                  <p:iterate>
                                    <p:tmAbs val="0"/>
                                  </p:iterate>
                                  <p:childTnLst>
                                    <p:set>
                                      <p:cBhvr>
                                        <p:cTn id="108" fill="hold"/>
                                        <p:tgtEl>
                                          <p:spTgt spid="655"/>
                                        </p:tgtEl>
                                        <p:attrNameLst>
                                          <p:attrName>style.visibility</p:attrName>
                                        </p:attrNameLst>
                                      </p:cBhvr>
                                      <p:to>
                                        <p:strVal val="visible"/>
                                      </p:to>
                                    </p:set>
                                    <p:animEffect transition="in" filter="fade">
                                      <p:cBhvr>
                                        <p:cTn id="109" dur="1000"/>
                                        <p:tgtEl>
                                          <p:spTgt spid="655"/>
                                        </p:tgtEl>
                                      </p:cBhvr>
                                    </p:animEffect>
                                  </p:childTnLst>
                                </p:cTn>
                              </p:par>
                            </p:childTnLst>
                          </p:cTn>
                        </p:par>
                        <p:par>
                          <p:cTn id="110" fill="hold">
                            <p:stCondLst>
                              <p:cond delay="3100"/>
                            </p:stCondLst>
                            <p:childTnLst>
                              <p:par>
                                <p:cTn id="111" presetID="10" presetClass="exit" fill="hold" grpId="1" nodeType="afterEffect">
                                  <p:stCondLst>
                                    <p:cond delay="0"/>
                                  </p:stCondLst>
                                  <p:iterate>
                                    <p:tmAbs val="0"/>
                                  </p:iterate>
                                  <p:childTnLst>
                                    <p:animEffect transition="out" filter="fade">
                                      <p:cBhvr>
                                        <p:cTn id="112" dur="1000" fill="hold"/>
                                        <p:tgtEl>
                                          <p:spTgt spid="643"/>
                                        </p:tgtEl>
                                      </p:cBhvr>
                                    </p:animEffect>
                                    <p:set>
                                      <p:cBhvr>
                                        <p:cTn id="113" fill="hold">
                                          <p:stCondLst>
                                            <p:cond delay="999"/>
                                          </p:stCondLst>
                                        </p:cTn>
                                        <p:tgtEl>
                                          <p:spTgt spid="643"/>
                                        </p:tgtEl>
                                        <p:attrNameLst>
                                          <p:attrName>style.visibility</p:attrName>
                                        </p:attrNameLst>
                                      </p:cBhvr>
                                      <p:to>
                                        <p:strVal val="hidden"/>
                                      </p:to>
                                    </p:set>
                                  </p:childTnLst>
                                </p:cTn>
                              </p:par>
                            </p:childTnLst>
                          </p:cTn>
                        </p:par>
                      </p:childTnLst>
                    </p:cTn>
                  </p:par>
                  <p:par>
                    <p:cTn id="114" fill="hold">
                      <p:stCondLst>
                        <p:cond delay="indefinite"/>
                      </p:stCondLst>
                      <p:childTnLst>
                        <p:par>
                          <p:cTn id="115" fill="hold">
                            <p:stCondLst>
                              <p:cond delay="0"/>
                            </p:stCondLst>
                            <p:childTnLst>
                              <p:par>
                                <p:cTn id="116" presetID="10" presetClass="exit" fill="hold" grpId="1" nodeType="clickEffect">
                                  <p:stCondLst>
                                    <p:cond delay="0"/>
                                  </p:stCondLst>
                                  <p:iterate>
                                    <p:tmAbs val="0"/>
                                  </p:iterate>
                                  <p:childTnLst>
                                    <p:animEffect transition="out" filter="fade">
                                      <p:cBhvr>
                                        <p:cTn id="117" dur="1000" fill="hold"/>
                                        <p:tgtEl>
                                          <p:spTgt spid="558"/>
                                        </p:tgtEl>
                                      </p:cBhvr>
                                    </p:animEffect>
                                    <p:set>
                                      <p:cBhvr>
                                        <p:cTn id="118" fill="hold">
                                          <p:stCondLst>
                                            <p:cond delay="999"/>
                                          </p:stCondLst>
                                        </p:cTn>
                                        <p:tgtEl>
                                          <p:spTgt spid="558"/>
                                        </p:tgtEl>
                                        <p:attrNameLst>
                                          <p:attrName>style.visibility</p:attrName>
                                        </p:attrNameLst>
                                      </p:cBhvr>
                                      <p:to>
                                        <p:strVal val="hidden"/>
                                      </p:to>
                                    </p:set>
                                  </p:childTnLst>
                                </p:cTn>
                              </p:par>
                            </p:childTnLst>
                          </p:cTn>
                        </p:par>
                        <p:par>
                          <p:cTn id="119" fill="hold">
                            <p:stCondLst>
                              <p:cond delay="1000"/>
                            </p:stCondLst>
                            <p:childTnLst>
                              <p:par>
                                <p:cTn id="120" presetID="10" presetClass="entr" fill="hold" grpId="0" nodeType="afterEffect">
                                  <p:stCondLst>
                                    <p:cond delay="0"/>
                                  </p:stCondLst>
                                  <p:iterate>
                                    <p:tmAbs val="0"/>
                                  </p:iterate>
                                  <p:childTnLst>
                                    <p:set>
                                      <p:cBhvr>
                                        <p:cTn id="121" fill="hold"/>
                                        <p:tgtEl>
                                          <p:spTgt spid="559"/>
                                        </p:tgtEl>
                                        <p:attrNameLst>
                                          <p:attrName>style.visibility</p:attrName>
                                        </p:attrNameLst>
                                      </p:cBhvr>
                                      <p:to>
                                        <p:strVal val="visible"/>
                                      </p:to>
                                    </p:set>
                                    <p:animEffect transition="in" filter="fade">
                                      <p:cBhvr>
                                        <p:cTn id="122" dur="1000"/>
                                        <p:tgtEl>
                                          <p:spTgt spid="559"/>
                                        </p:tgtEl>
                                      </p:cBhvr>
                                    </p:animEffect>
                                  </p:childTnLst>
                                </p:cTn>
                              </p:par>
                            </p:childTnLst>
                          </p:cTn>
                        </p:par>
                        <p:par>
                          <p:cTn id="123" fill="hold">
                            <p:stCondLst>
                              <p:cond delay="2000"/>
                            </p:stCondLst>
                            <p:childTnLst>
                              <p:par>
                                <p:cTn id="124" presetID="10" presetClass="exit" fill="hold" grpId="1" nodeType="afterEffect">
                                  <p:stCondLst>
                                    <p:cond delay="100"/>
                                  </p:stCondLst>
                                  <p:iterate>
                                    <p:tmAbs val="0"/>
                                  </p:iterate>
                                  <p:childTnLst>
                                    <p:animEffect transition="out" filter="fade">
                                      <p:cBhvr>
                                        <p:cTn id="125" dur="1000" fill="hold"/>
                                        <p:tgtEl>
                                          <p:spTgt spid="655"/>
                                        </p:tgtEl>
                                      </p:cBhvr>
                                    </p:animEffect>
                                    <p:set>
                                      <p:cBhvr>
                                        <p:cTn id="126" fill="hold">
                                          <p:stCondLst>
                                            <p:cond delay="999"/>
                                          </p:stCondLst>
                                        </p:cTn>
                                        <p:tgtEl>
                                          <p:spTgt spid="655"/>
                                        </p:tgtEl>
                                        <p:attrNameLst>
                                          <p:attrName>style.visibility</p:attrName>
                                        </p:attrNameLst>
                                      </p:cBhvr>
                                      <p:to>
                                        <p:strVal val="hidden"/>
                                      </p:to>
                                    </p:set>
                                  </p:childTnLst>
                                </p:cTn>
                              </p:par>
                            </p:childTnLst>
                          </p:cTn>
                        </p:par>
                        <p:par>
                          <p:cTn id="127" fill="hold">
                            <p:stCondLst>
                              <p:cond delay="3100"/>
                            </p:stCondLst>
                            <p:childTnLst>
                              <p:par>
                                <p:cTn id="128" presetID="10" presetClass="entr" fill="hold" grpId="0" nodeType="afterEffect">
                                  <p:stCondLst>
                                    <p:cond delay="0"/>
                                  </p:stCondLst>
                                  <p:iterate>
                                    <p:tmAbs val="0"/>
                                  </p:iterate>
                                  <p:childTnLst>
                                    <p:set>
                                      <p:cBhvr>
                                        <p:cTn id="129" fill="hold"/>
                                        <p:tgtEl>
                                          <p:spTgt spid="667"/>
                                        </p:tgtEl>
                                        <p:attrNameLst>
                                          <p:attrName>style.visibility</p:attrName>
                                        </p:attrNameLst>
                                      </p:cBhvr>
                                      <p:to>
                                        <p:strVal val="visible"/>
                                      </p:to>
                                    </p:set>
                                    <p:animEffect transition="in" filter="fade">
                                      <p:cBhvr>
                                        <p:cTn id="130" dur="1000"/>
                                        <p:tgtEl>
                                          <p:spTgt spid="6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5" grpId="0" animBg="1" advAuto="0"/>
      <p:bldP spid="555" grpId="1" animBg="1" advAuto="0"/>
      <p:bldP spid="556" grpId="0" animBg="1" advAuto="0"/>
      <p:bldP spid="556" grpId="1" animBg="1" advAuto="0"/>
      <p:bldP spid="557" grpId="0" animBg="1" advAuto="0"/>
      <p:bldP spid="557" grpId="1" animBg="1" advAuto="0"/>
      <p:bldP spid="558" grpId="0" animBg="1" advAuto="0"/>
      <p:bldP spid="558" grpId="1" animBg="1" advAuto="0"/>
      <p:bldP spid="559" grpId="0" animBg="1" advAuto="0"/>
      <p:bldP spid="560" grpId="0" animBg="1" advAuto="0"/>
      <p:bldP spid="572" grpId="0" animBg="1" advAuto="0"/>
      <p:bldP spid="592" grpId="0" animBg="1" advAuto="0"/>
      <p:bldP spid="592" grpId="1" animBg="1" advAuto="0"/>
      <p:bldP spid="604" grpId="0" animBg="1" advAuto="0"/>
      <p:bldP spid="604" grpId="1" animBg="1" advAuto="0"/>
      <p:bldP spid="616" grpId="0" animBg="1" advAuto="0"/>
      <p:bldP spid="616" grpId="1" animBg="1" advAuto="0"/>
      <p:bldP spid="618" grpId="0" animBg="1" advAuto="0"/>
      <p:bldP spid="618" grpId="1" animBg="1" advAuto="0"/>
      <p:bldP spid="619" grpId="0" animBg="1" advAuto="0"/>
      <p:bldP spid="619" grpId="1" animBg="1" advAuto="0"/>
      <p:bldP spid="631" grpId="0" animBg="1" advAuto="0"/>
      <p:bldP spid="631" grpId="1" animBg="1" advAuto="0"/>
      <p:bldP spid="643" grpId="0" animBg="1" advAuto="0"/>
      <p:bldP spid="643" grpId="1" animBg="1" advAuto="0"/>
      <p:bldP spid="655" grpId="0" animBg="1" advAuto="0"/>
      <p:bldP spid="655" grpId="1" animBg="1" advAuto="0"/>
      <p:bldP spid="667" grpId="0" animBg="1" advAuto="0"/>
      <p:bldP spid="693" grpId="0" animBg="1" advAuto="0"/>
      <p:bldP spid="693" grpId="1"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7" name="Sampling strategy"/>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rPr lang="en-GB" dirty="0"/>
              <a:t>Methods</a:t>
            </a:r>
            <a:endParaRPr dirty="0"/>
          </a:p>
        </p:txBody>
      </p:sp>
      <p:sp>
        <p:nvSpPr>
          <p:cNvPr id="9" name="Modified residual U-Net architecture…">
            <a:extLst>
              <a:ext uri="{FF2B5EF4-FFF2-40B4-BE49-F238E27FC236}">
                <a16:creationId xmlns:a16="http://schemas.microsoft.com/office/drawing/2014/main" id="{A487FA68-63B8-4B34-9567-154A184C0DB9}"/>
              </a:ext>
            </a:extLst>
          </p:cNvPr>
          <p:cNvSpPr txBox="1"/>
          <p:nvPr/>
        </p:nvSpPr>
        <p:spPr>
          <a:xfrm>
            <a:off x="2567626" y="437447"/>
            <a:ext cx="7213513" cy="8511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dirty="0"/>
              <a:t>Radial </a:t>
            </a:r>
            <a:r>
              <a:rPr lang="en-GB" dirty="0" err="1"/>
              <a:t>undersampling</a:t>
            </a:r>
            <a:r>
              <a:rPr lang="en-GB" dirty="0"/>
              <a:t> strategies</a:t>
            </a:r>
            <a:endParaRPr dirty="0"/>
          </a:p>
        </p:txBody>
      </p:sp>
      <p:sp>
        <p:nvSpPr>
          <p:cNvPr id="10" name="Modified residual U-Net architecture…">
            <a:extLst>
              <a:ext uri="{FF2B5EF4-FFF2-40B4-BE49-F238E27FC236}">
                <a16:creationId xmlns:a16="http://schemas.microsoft.com/office/drawing/2014/main" id="{95CF67A0-9BA5-4F57-97DE-568FA6DCE137}"/>
              </a:ext>
            </a:extLst>
          </p:cNvPr>
          <p:cNvSpPr txBox="1"/>
          <p:nvPr/>
        </p:nvSpPr>
        <p:spPr>
          <a:xfrm>
            <a:off x="6920231" y="8848357"/>
            <a:ext cx="1364156" cy="5072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sz="2000" dirty="0"/>
              <a:t>Figure 1</a:t>
            </a:r>
            <a:endParaRPr sz="2000" dirty="0"/>
          </a:p>
        </p:txBody>
      </p:sp>
      <p:pic>
        <p:nvPicPr>
          <p:cNvPr id="3" name="Picture 2">
            <a:extLst>
              <a:ext uri="{FF2B5EF4-FFF2-40B4-BE49-F238E27FC236}">
                <a16:creationId xmlns:a16="http://schemas.microsoft.com/office/drawing/2014/main" id="{A57693CF-4B14-49B3-9229-962E947B6C59}"/>
              </a:ext>
            </a:extLst>
          </p:cNvPr>
          <p:cNvPicPr>
            <a:picLocks noChangeAspect="1"/>
          </p:cNvPicPr>
          <p:nvPr/>
        </p:nvPicPr>
        <p:blipFill>
          <a:blip r:embed="rId3"/>
          <a:stretch>
            <a:fillRect/>
          </a:stretch>
        </p:blipFill>
        <p:spPr>
          <a:xfrm>
            <a:off x="3760031" y="2147252"/>
            <a:ext cx="8797281" cy="6685024"/>
          </a:xfrm>
          <a:prstGeom prst="rect">
            <a:avLst/>
          </a:prstGeom>
        </p:spPr>
      </p:pic>
      <p:graphicFrame>
        <p:nvGraphicFramePr>
          <p:cNvPr id="4" name="Table 4">
            <a:extLst>
              <a:ext uri="{FF2B5EF4-FFF2-40B4-BE49-F238E27FC236}">
                <a16:creationId xmlns:a16="http://schemas.microsoft.com/office/drawing/2014/main" id="{EAD84FCF-8196-415E-B198-1F7C322F5D08}"/>
              </a:ext>
            </a:extLst>
          </p:cNvPr>
          <p:cNvGraphicFramePr>
            <a:graphicFrameLocks noGrp="1"/>
          </p:cNvGraphicFramePr>
          <p:nvPr>
            <p:extLst>
              <p:ext uri="{D42A27DB-BD31-4B8C-83A1-F6EECF244321}">
                <p14:modId xmlns:p14="http://schemas.microsoft.com/office/powerpoint/2010/main" val="2954488897"/>
              </p:ext>
            </p:extLst>
          </p:nvPr>
        </p:nvGraphicFramePr>
        <p:xfrm>
          <a:off x="240454" y="2672588"/>
          <a:ext cx="3249923" cy="6159688"/>
        </p:xfrm>
        <a:graphic>
          <a:graphicData uri="http://schemas.openxmlformats.org/drawingml/2006/table">
            <a:tbl>
              <a:tblPr firstRow="1" bandRow="1">
                <a:tableStyleId>{5940675A-B579-460E-94D1-54222C63F5DA}</a:tableStyleId>
              </a:tblPr>
              <a:tblGrid>
                <a:gridCol w="3249923">
                  <a:extLst>
                    <a:ext uri="{9D8B030D-6E8A-4147-A177-3AD203B41FA5}">
                      <a16:colId xmlns:a16="http://schemas.microsoft.com/office/drawing/2014/main" val="2231919159"/>
                    </a:ext>
                  </a:extLst>
                </a:gridCol>
              </a:tblGrid>
              <a:tr h="1539922">
                <a:tc>
                  <a:txBody>
                    <a:bodyPr/>
                    <a:lstStyle/>
                    <a:p>
                      <a:r>
                        <a:rPr lang="en-GB" sz="2800" dirty="0">
                          <a:solidFill>
                            <a:schemeClr val="bg1"/>
                          </a:solidFill>
                        </a:rPr>
                        <a:t>Constant angle, no rotation:</a:t>
                      </a:r>
                    </a:p>
                  </a:txBody>
                  <a:tcPr/>
                </a:tc>
                <a:extLst>
                  <a:ext uri="{0D108BD9-81ED-4DB2-BD59-A6C34878D82A}">
                    <a16:rowId xmlns:a16="http://schemas.microsoft.com/office/drawing/2014/main" val="480433303"/>
                  </a:ext>
                </a:extLst>
              </a:tr>
              <a:tr h="1539922">
                <a:tc>
                  <a:txBody>
                    <a:bodyPr/>
                    <a:lstStyle/>
                    <a:p>
                      <a:r>
                        <a:rPr lang="en-GB" sz="2800" dirty="0">
                          <a:solidFill>
                            <a:schemeClr val="bg1"/>
                          </a:solidFill>
                        </a:rPr>
                        <a:t>Constant angle, with rotation:</a:t>
                      </a:r>
                    </a:p>
                  </a:txBody>
                  <a:tcPr/>
                </a:tc>
                <a:extLst>
                  <a:ext uri="{0D108BD9-81ED-4DB2-BD59-A6C34878D82A}">
                    <a16:rowId xmlns:a16="http://schemas.microsoft.com/office/drawing/2014/main" val="3685775496"/>
                  </a:ext>
                </a:extLst>
              </a:tr>
              <a:tr h="1539922">
                <a:tc>
                  <a:txBody>
                    <a:bodyPr/>
                    <a:lstStyle/>
                    <a:p>
                      <a:r>
                        <a:rPr lang="en-GB" sz="2800" dirty="0">
                          <a:solidFill>
                            <a:schemeClr val="bg1"/>
                          </a:solidFill>
                        </a:rPr>
                        <a:t>Tiny golden angle (22.63), no rotation:</a:t>
                      </a:r>
                    </a:p>
                  </a:txBody>
                  <a:tcPr/>
                </a:tc>
                <a:extLst>
                  <a:ext uri="{0D108BD9-81ED-4DB2-BD59-A6C34878D82A}">
                    <a16:rowId xmlns:a16="http://schemas.microsoft.com/office/drawing/2014/main" val="3344803998"/>
                  </a:ext>
                </a:extLst>
              </a:tr>
              <a:tr h="1539922">
                <a:tc>
                  <a:txBody>
                    <a:bodyPr/>
                    <a:lstStyle/>
                    <a:p>
                      <a:r>
                        <a:rPr lang="en-GB" sz="2800" dirty="0">
                          <a:solidFill>
                            <a:schemeClr val="bg1"/>
                          </a:solidFill>
                        </a:rPr>
                        <a:t>Tiny golden angle with rotation:</a:t>
                      </a:r>
                    </a:p>
                  </a:txBody>
                  <a:tcPr/>
                </a:tc>
                <a:extLst>
                  <a:ext uri="{0D108BD9-81ED-4DB2-BD59-A6C34878D82A}">
                    <a16:rowId xmlns:a16="http://schemas.microsoft.com/office/drawing/2014/main" val="3905954639"/>
                  </a:ext>
                </a:extLst>
              </a:tr>
            </a:tbl>
          </a:graphicData>
        </a:graphic>
      </p:graphicFrame>
      <p:cxnSp>
        <p:nvCxnSpPr>
          <p:cNvPr id="7" name="Straight Connector 6">
            <a:extLst>
              <a:ext uri="{FF2B5EF4-FFF2-40B4-BE49-F238E27FC236}">
                <a16:creationId xmlns:a16="http://schemas.microsoft.com/office/drawing/2014/main" id="{B47C8613-1057-487E-BE69-C57335471B4B}"/>
              </a:ext>
            </a:extLst>
          </p:cNvPr>
          <p:cNvCxnSpPr>
            <a:cxnSpLocks/>
          </p:cNvCxnSpPr>
          <p:nvPr/>
        </p:nvCxnSpPr>
        <p:spPr>
          <a:xfrm flipH="1">
            <a:off x="99277" y="2672588"/>
            <a:ext cx="3715296"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9" name="Straight Connector 18">
            <a:extLst>
              <a:ext uri="{FF2B5EF4-FFF2-40B4-BE49-F238E27FC236}">
                <a16:creationId xmlns:a16="http://schemas.microsoft.com/office/drawing/2014/main" id="{F37C45B6-8F1C-4772-B843-CB537A9CF9CC}"/>
              </a:ext>
            </a:extLst>
          </p:cNvPr>
          <p:cNvCxnSpPr>
            <a:cxnSpLocks/>
          </p:cNvCxnSpPr>
          <p:nvPr/>
        </p:nvCxnSpPr>
        <p:spPr>
          <a:xfrm flipH="1">
            <a:off x="120936" y="4222467"/>
            <a:ext cx="3715296"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20" name="Straight Connector 19">
            <a:extLst>
              <a:ext uri="{FF2B5EF4-FFF2-40B4-BE49-F238E27FC236}">
                <a16:creationId xmlns:a16="http://schemas.microsoft.com/office/drawing/2014/main" id="{5CB8CB8C-A9A8-475D-B9D0-DE5BBB569CDA}"/>
              </a:ext>
            </a:extLst>
          </p:cNvPr>
          <p:cNvCxnSpPr>
            <a:cxnSpLocks/>
          </p:cNvCxnSpPr>
          <p:nvPr/>
        </p:nvCxnSpPr>
        <p:spPr>
          <a:xfrm flipH="1">
            <a:off x="120936" y="5582565"/>
            <a:ext cx="3715296"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21" name="Straight Connector 20">
            <a:extLst>
              <a:ext uri="{FF2B5EF4-FFF2-40B4-BE49-F238E27FC236}">
                <a16:creationId xmlns:a16="http://schemas.microsoft.com/office/drawing/2014/main" id="{5D0F3BAF-B4C2-4CF0-8529-66EC126A7801}"/>
              </a:ext>
            </a:extLst>
          </p:cNvPr>
          <p:cNvCxnSpPr>
            <a:cxnSpLocks/>
          </p:cNvCxnSpPr>
          <p:nvPr/>
        </p:nvCxnSpPr>
        <p:spPr>
          <a:xfrm flipH="1">
            <a:off x="120936" y="7201456"/>
            <a:ext cx="3715296"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22" name="Straight Connector 21">
            <a:extLst>
              <a:ext uri="{FF2B5EF4-FFF2-40B4-BE49-F238E27FC236}">
                <a16:creationId xmlns:a16="http://schemas.microsoft.com/office/drawing/2014/main" id="{AF97D85D-5FB7-4CDB-8907-F1AC7D12B0EB}"/>
              </a:ext>
            </a:extLst>
          </p:cNvPr>
          <p:cNvCxnSpPr>
            <a:cxnSpLocks/>
          </p:cNvCxnSpPr>
          <p:nvPr/>
        </p:nvCxnSpPr>
        <p:spPr>
          <a:xfrm flipH="1">
            <a:off x="120936" y="8665071"/>
            <a:ext cx="3715296"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23" name="Straight Connector 22">
            <a:extLst>
              <a:ext uri="{FF2B5EF4-FFF2-40B4-BE49-F238E27FC236}">
                <a16:creationId xmlns:a16="http://schemas.microsoft.com/office/drawing/2014/main" id="{A57573C5-2A64-41EB-8866-1F3EB56B0659}"/>
              </a:ext>
            </a:extLst>
          </p:cNvPr>
          <p:cNvCxnSpPr>
            <a:cxnSpLocks/>
          </p:cNvCxnSpPr>
          <p:nvPr/>
        </p:nvCxnSpPr>
        <p:spPr>
          <a:xfrm flipH="1" flipV="1">
            <a:off x="99277" y="2672589"/>
            <a:ext cx="43318" cy="5992482"/>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85243454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7" name="Sampling strategy; artifact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rPr lang="en-GB" dirty="0"/>
              <a:t>Methods</a:t>
            </a:r>
            <a:endParaRPr dirty="0"/>
          </a:p>
        </p:txBody>
      </p:sp>
      <p:pic>
        <p:nvPicPr>
          <p:cNvPr id="3" name="Picture 2">
            <a:extLst>
              <a:ext uri="{FF2B5EF4-FFF2-40B4-BE49-F238E27FC236}">
                <a16:creationId xmlns:a16="http://schemas.microsoft.com/office/drawing/2014/main" id="{666AADC8-4748-470F-9BD9-AEED48C6D60A}"/>
              </a:ext>
            </a:extLst>
          </p:cNvPr>
          <p:cNvPicPr>
            <a:picLocks noChangeAspect="1"/>
          </p:cNvPicPr>
          <p:nvPr/>
        </p:nvPicPr>
        <p:blipFill>
          <a:blip r:embed="rId3"/>
          <a:stretch>
            <a:fillRect/>
          </a:stretch>
        </p:blipFill>
        <p:spPr>
          <a:xfrm>
            <a:off x="5268217" y="1584063"/>
            <a:ext cx="6228270" cy="7197305"/>
          </a:xfrm>
          <a:prstGeom prst="rect">
            <a:avLst/>
          </a:prstGeom>
        </p:spPr>
      </p:pic>
      <p:sp>
        <p:nvSpPr>
          <p:cNvPr id="10" name="Modified residual U-Net architecture…">
            <a:extLst>
              <a:ext uri="{FF2B5EF4-FFF2-40B4-BE49-F238E27FC236}">
                <a16:creationId xmlns:a16="http://schemas.microsoft.com/office/drawing/2014/main" id="{9DD17786-6A11-48A7-89A8-1205FC54459E}"/>
              </a:ext>
            </a:extLst>
          </p:cNvPr>
          <p:cNvSpPr txBox="1"/>
          <p:nvPr/>
        </p:nvSpPr>
        <p:spPr>
          <a:xfrm>
            <a:off x="11332361" y="7668315"/>
            <a:ext cx="1364156" cy="5072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sz="2000" dirty="0"/>
              <a:t>Figure 2</a:t>
            </a:r>
            <a:endParaRPr sz="2000" dirty="0"/>
          </a:p>
        </p:txBody>
      </p:sp>
      <p:graphicFrame>
        <p:nvGraphicFramePr>
          <p:cNvPr id="11" name="Table 4">
            <a:extLst>
              <a:ext uri="{FF2B5EF4-FFF2-40B4-BE49-F238E27FC236}">
                <a16:creationId xmlns:a16="http://schemas.microsoft.com/office/drawing/2014/main" id="{30D8D8BD-E17A-4884-9A64-634CBFC148FD}"/>
              </a:ext>
            </a:extLst>
          </p:cNvPr>
          <p:cNvGraphicFramePr>
            <a:graphicFrameLocks noGrp="1"/>
          </p:cNvGraphicFramePr>
          <p:nvPr>
            <p:extLst>
              <p:ext uri="{D42A27DB-BD31-4B8C-83A1-F6EECF244321}">
                <p14:modId xmlns:p14="http://schemas.microsoft.com/office/powerpoint/2010/main" val="1276403018"/>
              </p:ext>
            </p:extLst>
          </p:nvPr>
        </p:nvGraphicFramePr>
        <p:xfrm>
          <a:off x="1672439" y="2173860"/>
          <a:ext cx="3249923" cy="7287504"/>
        </p:xfrm>
        <a:graphic>
          <a:graphicData uri="http://schemas.openxmlformats.org/drawingml/2006/table">
            <a:tbl>
              <a:tblPr firstRow="1" bandRow="1">
                <a:tableStyleId>{5940675A-B579-460E-94D1-54222C63F5DA}</a:tableStyleId>
              </a:tblPr>
              <a:tblGrid>
                <a:gridCol w="3249923">
                  <a:extLst>
                    <a:ext uri="{9D8B030D-6E8A-4147-A177-3AD203B41FA5}">
                      <a16:colId xmlns:a16="http://schemas.microsoft.com/office/drawing/2014/main" val="2231919159"/>
                    </a:ext>
                  </a:extLst>
                </a:gridCol>
              </a:tblGrid>
              <a:tr h="1970647">
                <a:tc>
                  <a:txBody>
                    <a:bodyPr/>
                    <a:lstStyle/>
                    <a:p>
                      <a:r>
                        <a:rPr lang="en-GB" sz="2800" dirty="0">
                          <a:solidFill>
                            <a:schemeClr val="bg1"/>
                          </a:solidFill>
                        </a:rPr>
                        <a:t>Ground truth</a:t>
                      </a:r>
                    </a:p>
                    <a:p>
                      <a:endParaRPr lang="en-GB" sz="2800" dirty="0">
                        <a:solidFill>
                          <a:schemeClr val="bg1"/>
                        </a:solidFill>
                      </a:endParaRPr>
                    </a:p>
                    <a:p>
                      <a:endParaRPr lang="en-GB" sz="2800" dirty="0">
                        <a:solidFill>
                          <a:schemeClr val="bg1"/>
                        </a:solidFill>
                      </a:endParaRPr>
                    </a:p>
                    <a:p>
                      <a:r>
                        <a:rPr lang="en-GB" sz="2800" dirty="0">
                          <a:solidFill>
                            <a:schemeClr val="bg1"/>
                          </a:solidFill>
                        </a:rPr>
                        <a:t>Constant angle, no rotation:</a:t>
                      </a:r>
                    </a:p>
                  </a:txBody>
                  <a:tcPr/>
                </a:tc>
                <a:extLst>
                  <a:ext uri="{0D108BD9-81ED-4DB2-BD59-A6C34878D82A}">
                    <a16:rowId xmlns:a16="http://schemas.microsoft.com/office/drawing/2014/main" val="480433303"/>
                  </a:ext>
                </a:extLst>
              </a:tr>
              <a:tr h="1687488">
                <a:tc>
                  <a:txBody>
                    <a:bodyPr/>
                    <a:lstStyle/>
                    <a:p>
                      <a:endParaRPr lang="en-GB" sz="2800" dirty="0">
                        <a:solidFill>
                          <a:schemeClr val="bg1"/>
                        </a:solidFill>
                      </a:endParaRPr>
                    </a:p>
                    <a:p>
                      <a:r>
                        <a:rPr lang="en-GB" sz="2800" dirty="0">
                          <a:solidFill>
                            <a:schemeClr val="bg1"/>
                          </a:solidFill>
                        </a:rPr>
                        <a:t>Constant angle, with rotation:</a:t>
                      </a:r>
                    </a:p>
                  </a:txBody>
                  <a:tcPr/>
                </a:tc>
                <a:extLst>
                  <a:ext uri="{0D108BD9-81ED-4DB2-BD59-A6C34878D82A}">
                    <a16:rowId xmlns:a16="http://schemas.microsoft.com/office/drawing/2014/main" val="3685775496"/>
                  </a:ext>
                </a:extLst>
              </a:tr>
              <a:tr h="1687488">
                <a:tc>
                  <a:txBody>
                    <a:bodyPr/>
                    <a:lstStyle/>
                    <a:p>
                      <a:r>
                        <a:rPr lang="en-GB" sz="2800" dirty="0">
                          <a:solidFill>
                            <a:schemeClr val="bg1"/>
                          </a:solidFill>
                        </a:rPr>
                        <a:t>Tiny golden angle, no rotation:</a:t>
                      </a:r>
                    </a:p>
                  </a:txBody>
                  <a:tcPr/>
                </a:tc>
                <a:extLst>
                  <a:ext uri="{0D108BD9-81ED-4DB2-BD59-A6C34878D82A}">
                    <a16:rowId xmlns:a16="http://schemas.microsoft.com/office/drawing/2014/main" val="3344803998"/>
                  </a:ext>
                </a:extLst>
              </a:tr>
              <a:tr h="1687488">
                <a:tc>
                  <a:txBody>
                    <a:bodyPr/>
                    <a:lstStyle/>
                    <a:p>
                      <a:r>
                        <a:rPr lang="en-GB" sz="2800" dirty="0">
                          <a:solidFill>
                            <a:schemeClr val="bg1"/>
                          </a:solidFill>
                        </a:rPr>
                        <a:t>Tiny golden angle with rotation:</a:t>
                      </a:r>
                    </a:p>
                  </a:txBody>
                  <a:tcPr/>
                </a:tc>
                <a:extLst>
                  <a:ext uri="{0D108BD9-81ED-4DB2-BD59-A6C34878D82A}">
                    <a16:rowId xmlns:a16="http://schemas.microsoft.com/office/drawing/2014/main" val="3905954639"/>
                  </a:ext>
                </a:extLst>
              </a:tr>
            </a:tbl>
          </a:graphicData>
        </a:graphic>
      </p:graphicFrame>
      <p:cxnSp>
        <p:nvCxnSpPr>
          <p:cNvPr id="12" name="Straight Connector 11">
            <a:extLst>
              <a:ext uri="{FF2B5EF4-FFF2-40B4-BE49-F238E27FC236}">
                <a16:creationId xmlns:a16="http://schemas.microsoft.com/office/drawing/2014/main" id="{51F2E0D6-1D2F-4777-851C-39BA0BADF3DF}"/>
              </a:ext>
            </a:extLst>
          </p:cNvPr>
          <p:cNvCxnSpPr>
            <a:cxnSpLocks/>
          </p:cNvCxnSpPr>
          <p:nvPr/>
        </p:nvCxnSpPr>
        <p:spPr>
          <a:xfrm flipH="1">
            <a:off x="1531262" y="3151195"/>
            <a:ext cx="3715296"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3" name="Straight Connector 12">
            <a:extLst>
              <a:ext uri="{FF2B5EF4-FFF2-40B4-BE49-F238E27FC236}">
                <a16:creationId xmlns:a16="http://schemas.microsoft.com/office/drawing/2014/main" id="{7D32F87A-A41A-4D2C-AFF3-ACE64EFAA57E}"/>
              </a:ext>
            </a:extLst>
          </p:cNvPr>
          <p:cNvCxnSpPr>
            <a:cxnSpLocks/>
          </p:cNvCxnSpPr>
          <p:nvPr/>
        </p:nvCxnSpPr>
        <p:spPr>
          <a:xfrm flipH="1">
            <a:off x="1531262" y="4545799"/>
            <a:ext cx="3715296"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4" name="Straight Connector 13">
            <a:extLst>
              <a:ext uri="{FF2B5EF4-FFF2-40B4-BE49-F238E27FC236}">
                <a16:creationId xmlns:a16="http://schemas.microsoft.com/office/drawing/2014/main" id="{BE98BFA8-B2F4-40FF-9FEA-D57958359C5A}"/>
              </a:ext>
            </a:extLst>
          </p:cNvPr>
          <p:cNvCxnSpPr>
            <a:cxnSpLocks/>
          </p:cNvCxnSpPr>
          <p:nvPr/>
        </p:nvCxnSpPr>
        <p:spPr>
          <a:xfrm flipH="1">
            <a:off x="1552921" y="5974907"/>
            <a:ext cx="3715296"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5" name="Straight Connector 14">
            <a:extLst>
              <a:ext uri="{FF2B5EF4-FFF2-40B4-BE49-F238E27FC236}">
                <a16:creationId xmlns:a16="http://schemas.microsoft.com/office/drawing/2014/main" id="{F6FDE4FE-041E-4CEF-815D-545DEE3FA66A}"/>
              </a:ext>
            </a:extLst>
          </p:cNvPr>
          <p:cNvCxnSpPr>
            <a:cxnSpLocks/>
          </p:cNvCxnSpPr>
          <p:nvPr/>
        </p:nvCxnSpPr>
        <p:spPr>
          <a:xfrm flipH="1">
            <a:off x="1552921" y="7317753"/>
            <a:ext cx="3715296"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6" name="Straight Connector 15">
            <a:extLst>
              <a:ext uri="{FF2B5EF4-FFF2-40B4-BE49-F238E27FC236}">
                <a16:creationId xmlns:a16="http://schemas.microsoft.com/office/drawing/2014/main" id="{0E7C121F-E5E7-45C4-A993-453B78D9FAF8}"/>
              </a:ext>
            </a:extLst>
          </p:cNvPr>
          <p:cNvCxnSpPr>
            <a:cxnSpLocks/>
          </p:cNvCxnSpPr>
          <p:nvPr/>
        </p:nvCxnSpPr>
        <p:spPr>
          <a:xfrm flipH="1">
            <a:off x="1552921" y="8781368"/>
            <a:ext cx="3715296"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17" name="Straight Connector 16">
            <a:extLst>
              <a:ext uri="{FF2B5EF4-FFF2-40B4-BE49-F238E27FC236}">
                <a16:creationId xmlns:a16="http://schemas.microsoft.com/office/drawing/2014/main" id="{16E6A1D2-806F-4C58-9A40-0008D286EC5F}"/>
              </a:ext>
            </a:extLst>
          </p:cNvPr>
          <p:cNvCxnSpPr>
            <a:cxnSpLocks/>
          </p:cNvCxnSpPr>
          <p:nvPr/>
        </p:nvCxnSpPr>
        <p:spPr>
          <a:xfrm flipV="1">
            <a:off x="1574580" y="1699082"/>
            <a:ext cx="0" cy="7082287"/>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24" name="Straight Connector 23">
            <a:extLst>
              <a:ext uri="{FF2B5EF4-FFF2-40B4-BE49-F238E27FC236}">
                <a16:creationId xmlns:a16="http://schemas.microsoft.com/office/drawing/2014/main" id="{36B0FF4A-8DFF-46C5-A87D-1BFC904C3D61}"/>
              </a:ext>
            </a:extLst>
          </p:cNvPr>
          <p:cNvCxnSpPr>
            <a:cxnSpLocks/>
          </p:cNvCxnSpPr>
          <p:nvPr/>
        </p:nvCxnSpPr>
        <p:spPr>
          <a:xfrm flipH="1">
            <a:off x="1531262" y="1699082"/>
            <a:ext cx="3715296" cy="0"/>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7" name="Modified residual U-Net architecture…">
            <a:extLst>
              <a:ext uri="{FF2B5EF4-FFF2-40B4-BE49-F238E27FC236}">
                <a16:creationId xmlns:a16="http://schemas.microsoft.com/office/drawing/2014/main" id="{78C9801C-0688-4F1A-819D-96D47CA129BE}"/>
              </a:ext>
            </a:extLst>
          </p:cNvPr>
          <p:cNvSpPr txBox="1"/>
          <p:nvPr/>
        </p:nvSpPr>
        <p:spPr>
          <a:xfrm>
            <a:off x="1048793" y="437447"/>
            <a:ext cx="10251204" cy="8511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dirty="0"/>
              <a:t>Comparison of radial </a:t>
            </a:r>
            <a:r>
              <a:rPr lang="en-GB" dirty="0" err="1"/>
              <a:t>undersampling</a:t>
            </a:r>
            <a:r>
              <a:rPr lang="en-GB" dirty="0"/>
              <a:t> strategies</a:t>
            </a:r>
            <a:endParaRPr dirty="0"/>
          </a:p>
        </p:txBody>
      </p:sp>
      <p:sp>
        <p:nvSpPr>
          <p:cNvPr id="28" name="TextBox 27">
            <a:extLst>
              <a:ext uri="{FF2B5EF4-FFF2-40B4-BE49-F238E27FC236}">
                <a16:creationId xmlns:a16="http://schemas.microsoft.com/office/drawing/2014/main" id="{D507FA40-0EFB-4E6A-A3F5-7139C89741CC}"/>
              </a:ext>
            </a:extLst>
          </p:cNvPr>
          <p:cNvSpPr txBox="1"/>
          <p:nvPr/>
        </p:nvSpPr>
        <p:spPr>
          <a:xfrm>
            <a:off x="1672439" y="8898667"/>
            <a:ext cx="994182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lang="en-GB" sz="4000" dirty="0" err="1">
                <a:solidFill>
                  <a:schemeClr val="bg1"/>
                </a:solidFill>
              </a:rPr>
              <a:t>tGA</a:t>
            </a:r>
            <a:r>
              <a:rPr lang="en-GB" sz="4000" baseline="-25000" dirty="0" err="1">
                <a:solidFill>
                  <a:schemeClr val="bg1"/>
                </a:solidFill>
              </a:rPr>
              <a:t>rot</a:t>
            </a:r>
            <a:r>
              <a:rPr lang="en-GB" sz="4000" dirty="0">
                <a:solidFill>
                  <a:schemeClr val="bg1"/>
                </a:solidFill>
              </a:rPr>
              <a:t> most alike to ground truth</a:t>
            </a:r>
            <a:endParaRPr kumimoji="0" lang="en-GB" sz="4000" b="0" i="0" u="none" strike="noStrike" cap="none" spc="0" normalizeH="0" baseline="0" dirty="0">
              <a:ln>
                <a:noFill/>
              </a:ln>
              <a:solidFill>
                <a:schemeClr val="bg1"/>
              </a:solidFill>
              <a:effectLst/>
              <a:uFillTx/>
              <a:latin typeface="Helvetica"/>
              <a:ea typeface="Helvetica"/>
              <a:cs typeface="Helvetica"/>
              <a:sym typeface="Helvetica"/>
            </a:endParaRPr>
          </a:p>
        </p:txBody>
      </p:sp>
    </p:spTree>
    <p:extLst>
      <p:ext uri="{BB962C8B-B14F-4D97-AF65-F5344CB8AC3E}">
        <p14:creationId xmlns:p14="http://schemas.microsoft.com/office/powerpoint/2010/main" val="4095386459"/>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7" name="Sampling strategy; artifact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rPr lang="en-GB" dirty="0"/>
              <a:t>Methods</a:t>
            </a:r>
            <a:endParaRPr dirty="0"/>
          </a:p>
        </p:txBody>
      </p:sp>
      <p:sp>
        <p:nvSpPr>
          <p:cNvPr id="27" name="Modified residual U-Net architecture…">
            <a:extLst>
              <a:ext uri="{FF2B5EF4-FFF2-40B4-BE49-F238E27FC236}">
                <a16:creationId xmlns:a16="http://schemas.microsoft.com/office/drawing/2014/main" id="{78C9801C-0688-4F1A-819D-96D47CA129BE}"/>
              </a:ext>
            </a:extLst>
          </p:cNvPr>
          <p:cNvSpPr txBox="1"/>
          <p:nvPr/>
        </p:nvSpPr>
        <p:spPr>
          <a:xfrm>
            <a:off x="4748525" y="437447"/>
            <a:ext cx="2851743" cy="8511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dirty="0"/>
              <a:t>In vivo data</a:t>
            </a:r>
            <a:endParaRPr dirty="0"/>
          </a:p>
        </p:txBody>
      </p:sp>
      <p:sp>
        <p:nvSpPr>
          <p:cNvPr id="18" name="TextBox 17">
            <a:extLst>
              <a:ext uri="{FF2B5EF4-FFF2-40B4-BE49-F238E27FC236}">
                <a16:creationId xmlns:a16="http://schemas.microsoft.com/office/drawing/2014/main" id="{905C11A7-440F-44F5-A73E-D7CF94C5C8C1}"/>
              </a:ext>
            </a:extLst>
          </p:cNvPr>
          <p:cNvSpPr txBox="1"/>
          <p:nvPr/>
        </p:nvSpPr>
        <p:spPr>
          <a:xfrm>
            <a:off x="44736" y="1489799"/>
            <a:ext cx="12797766" cy="32674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13938" indent="-309138" algn="just">
              <a:lnSpc>
                <a:spcPct val="150000"/>
              </a:lnSpc>
              <a:buSzPct val="171000"/>
              <a:buChar char="•"/>
              <a:defRPr sz="3400">
                <a:solidFill>
                  <a:srgbClr val="FFFFFF"/>
                </a:solidFill>
              </a:defRPr>
            </a:pPr>
            <a:r>
              <a:rPr lang="en-GB" dirty="0"/>
              <a:t>10 patients with CHD (mean age: 33.6±16.8 years, male: 3)</a:t>
            </a:r>
          </a:p>
          <a:p>
            <a:pPr marL="613938" indent="-309138" algn="just">
              <a:lnSpc>
                <a:spcPct val="150000"/>
              </a:lnSpc>
              <a:buSzPct val="171000"/>
              <a:buChar char="•"/>
              <a:defRPr sz="3400">
                <a:solidFill>
                  <a:srgbClr val="FFFFFF"/>
                </a:solidFill>
              </a:defRPr>
            </a:pPr>
            <a:r>
              <a:rPr lang="en-GB" dirty="0"/>
              <a:t> radial </a:t>
            </a:r>
            <a:r>
              <a:rPr lang="en-GB" sz="3600" dirty="0" err="1">
                <a:solidFill>
                  <a:schemeClr val="bg1"/>
                </a:solidFill>
              </a:rPr>
              <a:t>tGA</a:t>
            </a:r>
            <a:r>
              <a:rPr lang="en-GB" sz="3600" baseline="-25000" dirty="0" err="1">
                <a:solidFill>
                  <a:schemeClr val="bg1"/>
                </a:solidFill>
              </a:rPr>
              <a:t>rot</a:t>
            </a:r>
            <a:r>
              <a:rPr lang="en-GB" sz="3600" dirty="0">
                <a:solidFill>
                  <a:schemeClr val="bg1"/>
                </a:solidFill>
              </a:rPr>
              <a:t> trajectory used.</a:t>
            </a:r>
          </a:p>
          <a:p>
            <a:pPr marL="613938" indent="-309138" algn="just">
              <a:lnSpc>
                <a:spcPct val="150000"/>
              </a:lnSpc>
              <a:buSzPct val="171000"/>
              <a:buChar char="•"/>
              <a:defRPr sz="3400">
                <a:solidFill>
                  <a:srgbClr val="FFFFFF"/>
                </a:solidFill>
              </a:defRPr>
            </a:pPr>
            <a:r>
              <a:rPr lang="en-GB" sz="3600" dirty="0" err="1">
                <a:solidFill>
                  <a:schemeClr val="bg1"/>
                </a:solidFill>
              </a:rPr>
              <a:t>Undersampled</a:t>
            </a:r>
            <a:r>
              <a:rPr lang="en-GB" sz="3600" dirty="0">
                <a:solidFill>
                  <a:schemeClr val="bg1"/>
                </a:solidFill>
              </a:rPr>
              <a:t> data taken and reconstructed with CNN and GRASP techniques.</a:t>
            </a:r>
            <a:endParaRPr lang="en-GB" dirty="0"/>
          </a:p>
        </p:txBody>
      </p:sp>
    </p:spTree>
    <p:extLst>
      <p:ext uri="{BB962C8B-B14F-4D97-AF65-F5344CB8AC3E}">
        <p14:creationId xmlns:p14="http://schemas.microsoft.com/office/powerpoint/2010/main" val="3663829538"/>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7" name="Sampling strategy; artifact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rPr lang="en-GB" dirty="0"/>
              <a:t>Results</a:t>
            </a:r>
            <a:endParaRPr dirty="0"/>
          </a:p>
        </p:txBody>
      </p:sp>
      <p:sp>
        <p:nvSpPr>
          <p:cNvPr id="27" name="Modified residual U-Net architecture…">
            <a:extLst>
              <a:ext uri="{FF2B5EF4-FFF2-40B4-BE49-F238E27FC236}">
                <a16:creationId xmlns:a16="http://schemas.microsoft.com/office/drawing/2014/main" id="{78C9801C-0688-4F1A-819D-96D47CA129BE}"/>
              </a:ext>
            </a:extLst>
          </p:cNvPr>
          <p:cNvSpPr txBox="1"/>
          <p:nvPr/>
        </p:nvSpPr>
        <p:spPr>
          <a:xfrm>
            <a:off x="2094761" y="437447"/>
            <a:ext cx="8159285" cy="8511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dirty="0"/>
              <a:t>Acquisition  and reconstruction times</a:t>
            </a:r>
            <a:endParaRPr dirty="0"/>
          </a:p>
        </p:txBody>
      </p:sp>
      <p:sp>
        <p:nvSpPr>
          <p:cNvPr id="6" name="TextBox 5">
            <a:extLst>
              <a:ext uri="{FF2B5EF4-FFF2-40B4-BE49-F238E27FC236}">
                <a16:creationId xmlns:a16="http://schemas.microsoft.com/office/drawing/2014/main" id="{B2CBC889-1728-41C7-A72C-BDF078F86E3F}"/>
              </a:ext>
            </a:extLst>
          </p:cNvPr>
          <p:cNvSpPr txBox="1"/>
          <p:nvPr/>
        </p:nvSpPr>
        <p:spPr>
          <a:xfrm>
            <a:off x="490577" y="1769507"/>
            <a:ext cx="9519250" cy="54891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11181" indent="-293681" algn="just">
              <a:lnSpc>
                <a:spcPct val="150000"/>
              </a:lnSpc>
              <a:buSzPct val="171000"/>
              <a:buChar char="•"/>
              <a:defRPr sz="3400" u="sng">
                <a:solidFill>
                  <a:srgbClr val="FFFFFF"/>
                </a:solidFill>
              </a:defRPr>
            </a:pPr>
            <a:r>
              <a:rPr lang="en-GB" dirty="0"/>
              <a:t>Acquisition time</a:t>
            </a:r>
          </a:p>
          <a:p>
            <a:pPr marL="1225707" lvl="1" indent="-463707" algn="just">
              <a:lnSpc>
                <a:spcPct val="150000"/>
              </a:lnSpc>
              <a:buSzPct val="171000"/>
              <a:buChar char="-"/>
              <a:defRPr sz="3400">
                <a:solidFill>
                  <a:srgbClr val="FFFFFF"/>
                </a:solidFill>
              </a:defRPr>
            </a:pPr>
            <a:r>
              <a:rPr lang="en-GB" dirty="0"/>
              <a:t>Reference standard BH-</a:t>
            </a:r>
            <a:r>
              <a:rPr lang="en-GB" dirty="0" err="1"/>
              <a:t>bSSFP</a:t>
            </a:r>
            <a:r>
              <a:rPr lang="en-GB" dirty="0"/>
              <a:t>: 279±65 s</a:t>
            </a:r>
          </a:p>
          <a:p>
            <a:pPr marL="1225707" lvl="1" indent="-463707" algn="just">
              <a:lnSpc>
                <a:spcPct val="150000"/>
              </a:lnSpc>
              <a:buSzPct val="171000"/>
              <a:buChar char="-"/>
              <a:defRPr sz="3400">
                <a:solidFill>
                  <a:srgbClr val="FFFFFF"/>
                </a:solidFill>
              </a:defRPr>
            </a:pPr>
            <a:r>
              <a:rPr lang="en-GB" dirty="0"/>
              <a:t>Real-time radial </a:t>
            </a:r>
            <a:r>
              <a:rPr lang="en-GB" dirty="0" err="1"/>
              <a:t>bSSFP</a:t>
            </a:r>
            <a:r>
              <a:rPr lang="en-GB" dirty="0"/>
              <a:t>: 18±3 s</a:t>
            </a:r>
          </a:p>
          <a:p>
            <a:pPr lvl="1" algn="just">
              <a:lnSpc>
                <a:spcPct val="150000"/>
              </a:lnSpc>
              <a:defRPr sz="3400">
                <a:solidFill>
                  <a:srgbClr val="FFFFFF"/>
                </a:solidFill>
              </a:defRPr>
            </a:pPr>
            <a:endParaRPr lang="en-GB" dirty="0"/>
          </a:p>
          <a:p>
            <a:pPr marL="611181" indent="-293681" algn="just">
              <a:lnSpc>
                <a:spcPct val="150000"/>
              </a:lnSpc>
              <a:buSzPct val="171000"/>
              <a:buChar char="•"/>
              <a:defRPr sz="3400">
                <a:solidFill>
                  <a:srgbClr val="FFFFFF"/>
                </a:solidFill>
              </a:defRPr>
            </a:pPr>
            <a:r>
              <a:rPr lang="en-GB" u="sng" dirty="0"/>
              <a:t>Reconstruction Time</a:t>
            </a:r>
            <a:r>
              <a:rPr lang="en-GB" i="1" u="sng" dirty="0"/>
              <a:t>:</a:t>
            </a:r>
            <a:r>
              <a:rPr lang="en-GB" dirty="0"/>
              <a:t> (radial data, all slices)</a:t>
            </a:r>
          </a:p>
          <a:p>
            <a:pPr marL="1098707" indent="-463707" algn="just">
              <a:lnSpc>
                <a:spcPct val="150000"/>
              </a:lnSpc>
              <a:buSzPct val="171000"/>
              <a:buChar char="-"/>
              <a:defRPr sz="3400">
                <a:solidFill>
                  <a:srgbClr val="FFFFFF"/>
                </a:solidFill>
              </a:defRPr>
            </a:pPr>
            <a:r>
              <a:rPr lang="en-GB" dirty="0"/>
              <a:t>Deep artifact suppression: ~22.0 s</a:t>
            </a:r>
          </a:p>
          <a:p>
            <a:pPr marL="1098707" indent="-463707" algn="just">
              <a:lnSpc>
                <a:spcPct val="150000"/>
              </a:lnSpc>
              <a:buSzPct val="171000"/>
              <a:buChar char="-"/>
              <a:defRPr sz="3400">
                <a:solidFill>
                  <a:srgbClr val="FFFFFF"/>
                </a:solidFill>
              </a:defRPr>
            </a:pPr>
            <a:r>
              <a:rPr lang="en-GB" dirty="0"/>
              <a:t>GRASP : ~111.4 s</a:t>
            </a:r>
          </a:p>
        </p:txBody>
      </p:sp>
      <p:sp>
        <p:nvSpPr>
          <p:cNvPr id="7" name="Modified residual U-Net architecture…">
            <a:extLst>
              <a:ext uri="{FF2B5EF4-FFF2-40B4-BE49-F238E27FC236}">
                <a16:creationId xmlns:a16="http://schemas.microsoft.com/office/drawing/2014/main" id="{C60210BC-F4C4-486A-A9E7-818CBA705AB2}"/>
              </a:ext>
            </a:extLst>
          </p:cNvPr>
          <p:cNvSpPr txBox="1"/>
          <p:nvPr/>
        </p:nvSpPr>
        <p:spPr>
          <a:xfrm>
            <a:off x="2672078" y="7739632"/>
            <a:ext cx="6649256" cy="8511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dirty="0"/>
              <a:t>CNN far quicker than GRASP</a:t>
            </a:r>
            <a:endParaRPr dirty="0"/>
          </a:p>
        </p:txBody>
      </p:sp>
    </p:spTree>
    <p:extLst>
      <p:ext uri="{BB962C8B-B14F-4D97-AF65-F5344CB8AC3E}">
        <p14:creationId xmlns:p14="http://schemas.microsoft.com/office/powerpoint/2010/main" val="407445278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5" name="SM5.mp4" descr="SM5.mp4"/>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339163" y="936534"/>
            <a:ext cx="12326474" cy="7506426"/>
          </a:xfrm>
          <a:prstGeom prst="rect">
            <a:avLst/>
          </a:prstGeom>
          <a:ln w="12700">
            <a:miter lim="400000"/>
          </a:ln>
        </p:spPr>
      </p:pic>
      <p:sp>
        <p:nvSpPr>
          <p:cNvPr id="456" name="Rectangle"/>
          <p:cNvSpPr/>
          <p:nvPr/>
        </p:nvSpPr>
        <p:spPr>
          <a:xfrm>
            <a:off x="-25400" y="4800600"/>
            <a:ext cx="13004800" cy="515874"/>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7" name="Rectangle"/>
          <p:cNvSpPr/>
          <p:nvPr/>
        </p:nvSpPr>
        <p:spPr>
          <a:xfrm>
            <a:off x="190742" y="749300"/>
            <a:ext cx="296844" cy="8870950"/>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8" name="Rectangle"/>
          <p:cNvSpPr/>
          <p:nvPr/>
        </p:nvSpPr>
        <p:spPr>
          <a:xfrm>
            <a:off x="4299290" y="623061"/>
            <a:ext cx="296845" cy="8870951"/>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9" name="Rectangle"/>
          <p:cNvSpPr/>
          <p:nvPr/>
        </p:nvSpPr>
        <p:spPr>
          <a:xfrm>
            <a:off x="8407838" y="749300"/>
            <a:ext cx="296845" cy="8870950"/>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0" name="Rectangle"/>
          <p:cNvSpPr/>
          <p:nvPr/>
        </p:nvSpPr>
        <p:spPr>
          <a:xfrm>
            <a:off x="12368793" y="749300"/>
            <a:ext cx="593687" cy="8870950"/>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1" name="Breath hold"/>
          <p:cNvSpPr txBox="1"/>
          <p:nvPr/>
        </p:nvSpPr>
        <p:spPr>
          <a:xfrm>
            <a:off x="1085456" y="8651674"/>
            <a:ext cx="2615964" cy="361237"/>
          </a:xfrm>
          <a:prstGeom prst="rect">
            <a:avLst/>
          </a:prstGeom>
          <a:solidFill>
            <a:srgbClr val="76D6FF">
              <a:alpha val="70516"/>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700" b="1">
                <a:solidFill>
                  <a:srgbClr val="FFFFFF"/>
                </a:solidFill>
                <a:uFill>
                  <a:solidFill>
                    <a:srgbClr val="FFFFFF"/>
                  </a:solidFill>
                </a:uFill>
                <a:latin typeface="Arial"/>
                <a:ea typeface="Arial"/>
                <a:cs typeface="Arial"/>
                <a:sym typeface="Arial"/>
              </a:defRPr>
            </a:lvl1pPr>
          </a:lstStyle>
          <a:p>
            <a:r>
              <a:rPr dirty="0"/>
              <a:t>Breath hold</a:t>
            </a:r>
          </a:p>
        </p:txBody>
      </p:sp>
      <p:sp>
        <p:nvSpPr>
          <p:cNvPr id="462" name="CS - 111s recon"/>
          <p:cNvSpPr txBox="1"/>
          <p:nvPr/>
        </p:nvSpPr>
        <p:spPr>
          <a:xfrm>
            <a:off x="5168191" y="8754634"/>
            <a:ext cx="2615964" cy="361237"/>
          </a:xfrm>
          <a:prstGeom prst="rect">
            <a:avLst/>
          </a:prstGeom>
          <a:solidFill>
            <a:srgbClr val="76D6FF">
              <a:alpha val="70516"/>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700" b="1">
                <a:solidFill>
                  <a:srgbClr val="FFFFFF"/>
                </a:solidFill>
                <a:uFill>
                  <a:solidFill>
                    <a:srgbClr val="FFFFFF"/>
                  </a:solidFill>
                </a:uFill>
                <a:latin typeface="Arial"/>
                <a:ea typeface="Arial"/>
                <a:cs typeface="Arial"/>
                <a:sym typeface="Arial"/>
              </a:defRPr>
            </a:lvl1pPr>
          </a:lstStyle>
          <a:p>
            <a:r>
              <a:rPr dirty="0"/>
              <a:t>CS - 111s recon</a:t>
            </a:r>
          </a:p>
        </p:txBody>
      </p:sp>
      <p:sp>
        <p:nvSpPr>
          <p:cNvPr id="463" name="U-Net - 22s recon"/>
          <p:cNvSpPr txBox="1"/>
          <p:nvPr/>
        </p:nvSpPr>
        <p:spPr>
          <a:xfrm>
            <a:off x="9228756" y="8770219"/>
            <a:ext cx="2615963" cy="361237"/>
          </a:xfrm>
          <a:prstGeom prst="rect">
            <a:avLst/>
          </a:prstGeom>
          <a:solidFill>
            <a:srgbClr val="76D6FF">
              <a:alpha val="70516"/>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700" b="1">
                <a:solidFill>
                  <a:srgbClr val="FFFFFF"/>
                </a:solidFill>
                <a:uFill>
                  <a:solidFill>
                    <a:srgbClr val="FFFFFF"/>
                  </a:solidFill>
                </a:uFill>
                <a:latin typeface="Arial"/>
                <a:ea typeface="Arial"/>
                <a:cs typeface="Arial"/>
                <a:sym typeface="Arial"/>
              </a:defRPr>
            </a:lvl1pPr>
          </a:lstStyle>
          <a:p>
            <a:r>
              <a:rPr dirty="0"/>
              <a:t>U-Net - 22s recon</a:t>
            </a:r>
          </a:p>
        </p:txBody>
      </p:sp>
      <p:sp>
        <p:nvSpPr>
          <p:cNvPr id="464" name="Rectangle"/>
          <p:cNvSpPr/>
          <p:nvPr/>
        </p:nvSpPr>
        <p:spPr>
          <a:xfrm>
            <a:off x="4446885" y="718312"/>
            <a:ext cx="4058576" cy="7784920"/>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5" name="Rectangle"/>
          <p:cNvSpPr/>
          <p:nvPr/>
        </p:nvSpPr>
        <p:spPr>
          <a:xfrm>
            <a:off x="8704682" y="911133"/>
            <a:ext cx="4058577" cy="8297849"/>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8" name="Clinical study"/>
          <p:cNvSpPr txBox="1"/>
          <p:nvPr/>
        </p:nvSpPr>
        <p:spPr>
          <a:xfrm>
            <a:off x="32036" y="-52282"/>
            <a:ext cx="7772401"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3400">
                <a:latin typeface="Calibri"/>
                <a:ea typeface="Calibri"/>
                <a:cs typeface="Calibri"/>
                <a:sym typeface="Calibri"/>
              </a:defRPr>
            </a:lvl1pPr>
          </a:lstStyle>
          <a:p>
            <a:r>
              <a:rPr lang="en-GB" dirty="0"/>
              <a:t>Results</a:t>
            </a:r>
            <a:endParaRPr dirty="0"/>
          </a:p>
        </p:txBody>
      </p:sp>
      <p:sp>
        <p:nvSpPr>
          <p:cNvPr id="469" name="Rectangle"/>
          <p:cNvSpPr/>
          <p:nvPr/>
        </p:nvSpPr>
        <p:spPr>
          <a:xfrm>
            <a:off x="25400" y="544618"/>
            <a:ext cx="13004800" cy="515875"/>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 name="TextBox 2">
            <a:extLst>
              <a:ext uri="{FF2B5EF4-FFF2-40B4-BE49-F238E27FC236}">
                <a16:creationId xmlns:a16="http://schemas.microsoft.com/office/drawing/2014/main" id="{FC5B26F0-2FC6-42EB-84B7-E44E739C0ED0}"/>
              </a:ext>
            </a:extLst>
          </p:cNvPr>
          <p:cNvSpPr txBox="1"/>
          <p:nvPr/>
        </p:nvSpPr>
        <p:spPr>
          <a:xfrm>
            <a:off x="1447800" y="9261540"/>
            <a:ext cx="70576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2000" b="0" i="0" u="none" strike="noStrike" cap="none" spc="0" normalizeH="0" baseline="0" dirty="0">
                <a:ln>
                  <a:noFill/>
                </a:ln>
                <a:solidFill>
                  <a:schemeClr val="bg1"/>
                </a:solidFill>
                <a:effectLst/>
                <a:uFillTx/>
                <a:latin typeface="Helvetica"/>
                <a:ea typeface="Helvetica"/>
                <a:cs typeface="Helvetica"/>
                <a:sym typeface="Helvetica"/>
              </a:rPr>
              <a:t>Video S3 supporting information (The still version of figure 5)</a:t>
            </a:r>
          </a:p>
        </p:txBody>
      </p:sp>
      <p:sp>
        <p:nvSpPr>
          <p:cNvPr id="18" name="Modified residual U-Net architecture…">
            <a:extLst>
              <a:ext uri="{FF2B5EF4-FFF2-40B4-BE49-F238E27FC236}">
                <a16:creationId xmlns:a16="http://schemas.microsoft.com/office/drawing/2014/main" id="{5337FC8E-5C92-42B3-B63C-86AC93F924C9}"/>
              </a:ext>
            </a:extLst>
          </p:cNvPr>
          <p:cNvSpPr txBox="1"/>
          <p:nvPr/>
        </p:nvSpPr>
        <p:spPr>
          <a:xfrm>
            <a:off x="4832453" y="245122"/>
            <a:ext cx="3249287" cy="8511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dirty="0"/>
              <a:t>Image quality</a:t>
            </a:r>
            <a:endParaRPr dirty="0"/>
          </a:p>
        </p:txBody>
      </p:sp>
      <p:sp>
        <p:nvSpPr>
          <p:cNvPr id="2" name="Rectangle 1">
            <a:extLst>
              <a:ext uri="{FF2B5EF4-FFF2-40B4-BE49-F238E27FC236}">
                <a16:creationId xmlns:a16="http://schemas.microsoft.com/office/drawing/2014/main" id="{4AB6051F-4151-4D8F-8205-7CE65E982D18}"/>
              </a:ext>
            </a:extLst>
          </p:cNvPr>
          <p:cNvSpPr/>
          <p:nvPr/>
        </p:nvSpPr>
        <p:spPr>
          <a:xfrm>
            <a:off x="339163" y="1032577"/>
            <a:ext cx="12474895" cy="389801"/>
          </a:xfrm>
          <a:prstGeom prst="rect">
            <a:avLst/>
          </a:prstGeom>
          <a:solidFill>
            <a:srgbClr val="1F1F1F"/>
          </a:solidFill>
          <a:ln w="25400" cap="flat">
            <a:solidFill>
              <a:srgbClr val="1D1D1D"/>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GB"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endParaRPr>
          </a:p>
        </p:txBody>
      </p:sp>
    </p:spTree>
    <p:extLst>
      <p:ext uri="{BB962C8B-B14F-4D97-AF65-F5344CB8AC3E}">
        <p14:creationId xmlns:p14="http://schemas.microsoft.com/office/powerpoint/2010/main" val="3334925787"/>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 fill="hold"/>
                                        <p:tgtEl>
                                          <p:spTgt spid="455"/>
                                        </p:tgtEl>
                                      </p:cBhvr>
                                    </p:cmd>
                                  </p:childTnLst>
                                </p:cTn>
                              </p:par>
                            </p:childTnLst>
                          </p:cTn>
                        </p:par>
                      </p:childTnLst>
                    </p:cTn>
                  </p:par>
                  <p:par>
                    <p:cTn id="7" fill="hold">
                      <p:stCondLst>
                        <p:cond delay="indefinite"/>
                      </p:stCondLst>
                      <p:childTnLst>
                        <p:par>
                          <p:cTn id="8" fill="hold">
                            <p:stCondLst>
                              <p:cond delay="0"/>
                            </p:stCondLst>
                            <p:childTnLst>
                              <p:par>
                                <p:cTn id="9" presetID="10" presetClass="exit" fill="hold" grpId="0" nodeType="clickEffect">
                                  <p:stCondLst>
                                    <p:cond delay="0"/>
                                  </p:stCondLst>
                                  <p:iterate>
                                    <p:tmAbs val="0"/>
                                  </p:iterate>
                                  <p:childTnLst>
                                    <p:animEffect transition="out" filter="fade">
                                      <p:cBhvr>
                                        <p:cTn id="10" dur="400" fill="hold"/>
                                        <p:tgtEl>
                                          <p:spTgt spid="464"/>
                                        </p:tgtEl>
                                      </p:cBhvr>
                                    </p:animEffect>
                                    <p:set>
                                      <p:cBhvr>
                                        <p:cTn id="11" fill="hold">
                                          <p:stCondLst>
                                            <p:cond delay="399"/>
                                          </p:stCondLst>
                                        </p:cTn>
                                        <p:tgtEl>
                                          <p:spTgt spid="464"/>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xit" fill="hold" grpId="0" nodeType="clickEffect">
                                  <p:stCondLst>
                                    <p:cond delay="0"/>
                                  </p:stCondLst>
                                  <p:iterate>
                                    <p:tmAbs val="0"/>
                                  </p:iterate>
                                  <p:childTnLst>
                                    <p:animEffect transition="out" filter="fade">
                                      <p:cBhvr>
                                        <p:cTn id="15" dur="400" fill="hold"/>
                                        <p:tgtEl>
                                          <p:spTgt spid="465"/>
                                        </p:tgtEl>
                                      </p:cBhvr>
                                    </p:animEffect>
                                    <p:set>
                                      <p:cBhvr>
                                        <p:cTn id="16" fill="hold">
                                          <p:stCondLst>
                                            <p:cond delay="399"/>
                                          </p:stCondLst>
                                        </p:cTn>
                                        <p:tgtEl>
                                          <p:spTgt spid="46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xit" fill="hold" grpId="0" nodeType="clickEffect">
                                  <p:stCondLst>
                                    <p:cond delay="0"/>
                                  </p:stCondLst>
                                  <p:iterate>
                                    <p:tmAbs val="0"/>
                                  </p:iterate>
                                  <p:childTnLst>
                                    <p:animEffect transition="out" filter="fade">
                                      <p:cBhvr>
                                        <p:cTn id="20" dur="500" fill="hold"/>
                                        <p:tgtEl>
                                          <p:spTgt spid="461"/>
                                        </p:tgtEl>
                                      </p:cBhvr>
                                    </p:animEffect>
                                    <p:set>
                                      <p:cBhvr>
                                        <p:cTn id="21" fill="hold">
                                          <p:stCondLst>
                                            <p:cond delay="499"/>
                                          </p:stCondLst>
                                        </p:cTn>
                                        <p:tgtEl>
                                          <p:spTgt spid="461"/>
                                        </p:tgtEl>
                                        <p:attrNameLst>
                                          <p:attrName>style.visibility</p:attrName>
                                        </p:attrNameLst>
                                      </p:cBhvr>
                                      <p:to>
                                        <p:strVal val="hidden"/>
                                      </p:to>
                                    </p:set>
                                  </p:childTnLst>
                                </p:cTn>
                              </p:par>
                            </p:childTnLst>
                          </p:cTn>
                        </p:par>
                        <p:par>
                          <p:cTn id="22" fill="hold">
                            <p:stCondLst>
                              <p:cond delay="500"/>
                            </p:stCondLst>
                            <p:childTnLst>
                              <p:par>
                                <p:cTn id="23" presetID="10" presetClass="exit" fill="hold" grpId="0" nodeType="afterEffect">
                                  <p:stCondLst>
                                    <p:cond delay="0"/>
                                  </p:stCondLst>
                                  <p:iterate>
                                    <p:tmAbs val="0"/>
                                  </p:iterate>
                                  <p:childTnLst>
                                    <p:animEffect transition="out" filter="fade">
                                      <p:cBhvr>
                                        <p:cTn id="24" dur="500" fill="hold"/>
                                        <p:tgtEl>
                                          <p:spTgt spid="462"/>
                                        </p:tgtEl>
                                      </p:cBhvr>
                                    </p:animEffect>
                                    <p:set>
                                      <p:cBhvr>
                                        <p:cTn id="25" fill="hold">
                                          <p:stCondLst>
                                            <p:cond delay="499"/>
                                          </p:stCondLst>
                                        </p:cTn>
                                        <p:tgtEl>
                                          <p:spTgt spid="462"/>
                                        </p:tgtEl>
                                        <p:attrNameLst>
                                          <p:attrName>style.visibility</p:attrName>
                                        </p:attrNameLst>
                                      </p:cBhvr>
                                      <p:to>
                                        <p:strVal val="hidden"/>
                                      </p:to>
                                    </p:set>
                                  </p:childTnLst>
                                </p:cTn>
                              </p:par>
                            </p:childTnLst>
                          </p:cTn>
                        </p:par>
                        <p:par>
                          <p:cTn id="26" fill="hold">
                            <p:stCondLst>
                              <p:cond delay="1000"/>
                            </p:stCondLst>
                            <p:childTnLst>
                              <p:par>
                                <p:cTn id="27" presetID="10" presetClass="exit" fill="hold" grpId="0" nodeType="afterEffect">
                                  <p:stCondLst>
                                    <p:cond delay="0"/>
                                  </p:stCondLst>
                                  <p:iterate>
                                    <p:tmAbs val="0"/>
                                  </p:iterate>
                                  <p:childTnLst>
                                    <p:animEffect transition="out" filter="fade">
                                      <p:cBhvr>
                                        <p:cTn id="28" dur="500" fill="hold"/>
                                        <p:tgtEl>
                                          <p:spTgt spid="463"/>
                                        </p:tgtEl>
                                      </p:cBhvr>
                                    </p:animEffect>
                                    <p:set>
                                      <p:cBhvr>
                                        <p:cTn id="29" fill="hold">
                                          <p:stCondLst>
                                            <p:cond delay="499"/>
                                          </p:stCondLst>
                                        </p:cTn>
                                        <p:tgtEl>
                                          <p:spTgt spid="46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100000">
                <p:cTn id="30" repeatCount="indefinite" fill="hold" display="0">
                  <p:stCondLst>
                    <p:cond delay="indefinite"/>
                  </p:stCondLst>
                </p:cTn>
                <p:tgtEl>
                  <p:spTgt spid="455"/>
                </p:tgtEl>
              </p:cMediaNode>
            </p:video>
            <p:seq concurrent="1" prevAc="none" nextAc="seek">
              <p:cTn id="31" restart="whenNotActive" fill="hold" evtFilter="cancelBubble" nodeType="interactiveSeq">
                <p:stCondLst>
                  <p:cond evt="onClick" delay="0">
                    <p:tgtEl>
                      <p:spTgt spid="455"/>
                    </p:tgtEl>
                  </p:cond>
                </p:stCondLst>
                <p:endSync evt="end" delay="0">
                  <p:rtn val="all"/>
                </p:endSync>
                <p:childTnLst>
                  <p:par>
                    <p:cTn id="32" fill="hold">
                      <p:stCondLst>
                        <p:cond delay="0"/>
                      </p:stCondLst>
                      <p:childTnLst>
                        <p:par>
                          <p:cTn id="33" fill="hold">
                            <p:stCondLst>
                              <p:cond delay="0"/>
                            </p:stCondLst>
                            <p:childTnLst>
                              <p:par>
                                <p:cTn id="34" presetID="2" presetClass="mediacall" presetSubtype="0" fill="hold" nodeType="clickEffect">
                                  <p:stCondLst>
                                    <p:cond delay="0"/>
                                  </p:stCondLst>
                                  <p:childTnLst>
                                    <p:cmd type="call" cmd="togglePause">
                                      <p:cBhvr>
                                        <p:cTn id="35" dur="1" fill="hold"/>
                                        <p:tgtEl>
                                          <p:spTgt spid="455"/>
                                        </p:tgtEl>
                                      </p:cBhvr>
                                    </p:cmd>
                                  </p:childTnLst>
                                </p:cTn>
                              </p:par>
                            </p:childTnLst>
                          </p:cTn>
                        </p:par>
                      </p:childTnLst>
                    </p:cTn>
                  </p:par>
                </p:childTnLst>
              </p:cTn>
              <p:nextCondLst>
                <p:cond evt="onClick" delay="0">
                  <p:tgtEl>
                    <p:spTgt spid="455"/>
                  </p:tgtEl>
                </p:cond>
              </p:nextCondLst>
            </p:seq>
          </p:childTnLst>
        </p:cTn>
      </p:par>
    </p:tnLst>
    <p:bldLst>
      <p:bldP spid="461" grpId="0" animBg="1" advAuto="0"/>
      <p:bldP spid="462" grpId="0" animBg="1" advAuto="0"/>
      <p:bldP spid="463" grpId="0" animBg="1" advAuto="0"/>
      <p:bldP spid="464" grpId="0" animBg="1" advAuto="0"/>
      <p:bldP spid="465"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62" name="Table"/>
          <p:cNvGraphicFramePr/>
          <p:nvPr>
            <p:extLst>
              <p:ext uri="{D42A27DB-BD31-4B8C-83A1-F6EECF244321}">
                <p14:modId xmlns:p14="http://schemas.microsoft.com/office/powerpoint/2010/main" val="1393478721"/>
              </p:ext>
            </p:extLst>
          </p:nvPr>
        </p:nvGraphicFramePr>
        <p:xfrm>
          <a:off x="390201" y="1144198"/>
          <a:ext cx="12412530" cy="4025896"/>
        </p:xfrm>
        <a:graphic>
          <a:graphicData uri="http://schemas.openxmlformats.org/drawingml/2006/table">
            <a:tbl>
              <a:tblPr>
                <a:tableStyleId>{8F44A2F1-9E1F-4B54-A3A2-5F16C0AD49E2}</a:tableStyleId>
              </a:tblPr>
              <a:tblGrid>
                <a:gridCol w="2040175">
                  <a:extLst>
                    <a:ext uri="{9D8B030D-6E8A-4147-A177-3AD203B41FA5}">
                      <a16:colId xmlns:a16="http://schemas.microsoft.com/office/drawing/2014/main" val="20000"/>
                    </a:ext>
                  </a:extLst>
                </a:gridCol>
                <a:gridCol w="1897935">
                  <a:extLst>
                    <a:ext uri="{9D8B030D-6E8A-4147-A177-3AD203B41FA5}">
                      <a16:colId xmlns:a16="http://schemas.microsoft.com/office/drawing/2014/main" val="20001"/>
                    </a:ext>
                  </a:extLst>
                </a:gridCol>
                <a:gridCol w="1705649">
                  <a:extLst>
                    <a:ext uri="{9D8B030D-6E8A-4147-A177-3AD203B41FA5}">
                      <a16:colId xmlns:a16="http://schemas.microsoft.com/office/drawing/2014/main" val="20002"/>
                    </a:ext>
                  </a:extLst>
                </a:gridCol>
                <a:gridCol w="1591359">
                  <a:extLst>
                    <a:ext uri="{9D8B030D-6E8A-4147-A177-3AD203B41FA5}">
                      <a16:colId xmlns:a16="http://schemas.microsoft.com/office/drawing/2014/main" val="20003"/>
                    </a:ext>
                  </a:extLst>
                </a:gridCol>
                <a:gridCol w="2591385">
                  <a:extLst>
                    <a:ext uri="{9D8B030D-6E8A-4147-A177-3AD203B41FA5}">
                      <a16:colId xmlns:a16="http://schemas.microsoft.com/office/drawing/2014/main" val="20004"/>
                    </a:ext>
                  </a:extLst>
                </a:gridCol>
                <a:gridCol w="2586027">
                  <a:extLst>
                    <a:ext uri="{9D8B030D-6E8A-4147-A177-3AD203B41FA5}">
                      <a16:colId xmlns:a16="http://schemas.microsoft.com/office/drawing/2014/main" val="20005"/>
                    </a:ext>
                  </a:extLst>
                </a:gridCol>
              </a:tblGrid>
              <a:tr h="503237">
                <a:tc>
                  <a:txBody>
                    <a:bodyPr/>
                    <a:lstStyle/>
                    <a:p>
                      <a:pPr algn="l" defTabSz="914400">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gridSpan="3">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Mean ± Standard deviation</a:t>
                      </a:r>
                    </a:p>
                  </a:txBody>
                  <a:tcPr marL="63500" marR="63500" marT="0" marB="0" horzOverflow="overflow">
                    <a:lnL w="0">
                      <a:miter lim="400000"/>
                    </a:lnL>
                    <a:lnR>
                      <a:solidFill>
                        <a:srgbClr val="A9A9A9"/>
                      </a:solidFill>
                      <a:custDash>
                        <a:ds d="100000" sp="200000"/>
                      </a:custDash>
                    </a:lnR>
                    <a:lnT w="25400">
                      <a:solidFill>
                        <a:srgbClr val="FFFFFF"/>
                      </a:solidFill>
                      <a:miter lim="400000"/>
                    </a:lnT>
                    <a:lnB w="25400">
                      <a:solidFill>
                        <a:srgbClr val="FFFFFF"/>
                      </a:solidFill>
                      <a:miter lim="400000"/>
                    </a:lnB>
                  </a:tcPr>
                </a:tc>
                <a:tc hMerge="1">
                  <a:txBody>
                    <a:bodyPr/>
                    <a:lstStyle/>
                    <a:p>
                      <a:endParaRPr lang="en-US"/>
                    </a:p>
                  </a:txBody>
                  <a:tcPr/>
                </a:tc>
                <a:tc hMerge="1">
                  <a:txBody>
                    <a:bodyPr/>
                    <a:lstStyle/>
                    <a:p>
                      <a:endParaRPr lang="en-US"/>
                    </a:p>
                  </a:txBody>
                  <a:tcPr/>
                </a:tc>
                <a:tc gridSpan="2">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Bias (Limits of agreement)</a:t>
                      </a:r>
                    </a:p>
                  </a:txBody>
                  <a:tcPr marL="63500" marR="63500" marT="0" marB="0" horzOverflow="overflow">
                    <a:lnL>
                      <a:solidFill>
                        <a:srgbClr val="A9A9A9"/>
                      </a:solidFill>
                      <a:custDash>
                        <a:ds d="100000" sp="200000"/>
                      </a:custDash>
                    </a:lnL>
                    <a:lnR w="0">
                      <a:miter lim="400000"/>
                    </a:lnR>
                    <a:lnT w="25400">
                      <a:solidFill>
                        <a:srgbClr val="FFFFFF"/>
                      </a:solidFill>
                      <a:miter lim="400000"/>
                    </a:lnT>
                    <a:lnB w="25400">
                      <a:solidFill>
                        <a:srgbClr val="FFFFFF"/>
                      </a:solidFill>
                      <a:miter lim="400000"/>
                    </a:lnB>
                  </a:tcPr>
                </a:tc>
                <a:tc hMerge="1">
                  <a:txBody>
                    <a:bodyPr/>
                    <a:lstStyle/>
                    <a:p>
                      <a:endParaRPr lang="en-US"/>
                    </a:p>
                  </a:txBody>
                  <a:tcPr/>
                </a:tc>
                <a:extLst>
                  <a:ext uri="{0D108BD9-81ED-4DB2-BD59-A6C34878D82A}">
                    <a16:rowId xmlns:a16="http://schemas.microsoft.com/office/drawing/2014/main" val="10000"/>
                  </a:ext>
                </a:extLst>
              </a:tr>
              <a:tr h="503237">
                <a:tc>
                  <a:txBody>
                    <a:bodyPr/>
                    <a:lstStyle/>
                    <a:p>
                      <a:pPr algn="l" defTabSz="914400">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BH-bSSFP</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GRASP</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U-Net</a:t>
                      </a:r>
                    </a:p>
                  </a:txBody>
                  <a:tcPr marL="63500" marR="63500" marT="0" marB="0" horzOverflow="overflow">
                    <a:lnL w="0">
                      <a:miter lim="400000"/>
                    </a:lnL>
                    <a:lnR>
                      <a:solidFill>
                        <a:srgbClr val="A9A9A9"/>
                      </a:solidFill>
                      <a:custDash>
                        <a:ds d="100000" sp="200000"/>
                      </a:custDash>
                    </a:lnR>
                    <a:lnT w="25400">
                      <a:solidFill>
                        <a:srgbClr val="FFFFFF"/>
                      </a:solidFill>
                      <a:miter lim="400000"/>
                    </a:lnT>
                    <a:lnB w="0">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GRASP</a:t>
                      </a:r>
                    </a:p>
                  </a:txBody>
                  <a:tcPr marL="63500" marR="63500" marT="0" marB="0" horzOverflow="overflow">
                    <a:lnL>
                      <a:solidFill>
                        <a:srgbClr val="A9A9A9"/>
                      </a:solidFill>
                      <a:custDash>
                        <a:ds d="100000" sp="200000"/>
                      </a:custDash>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U-Net</a:t>
                      </a:r>
                    </a:p>
                  </a:txBody>
                  <a:tcPr marL="63500" marR="63500" marT="0" marB="0" horzOverflow="overflow">
                    <a:lnL w="0">
                      <a:miter lim="400000"/>
                    </a:lnL>
                    <a:lnR w="0">
                      <a:miter lim="400000"/>
                    </a:lnR>
                    <a:lnT w="25400">
                      <a:solidFill>
                        <a:srgbClr val="FFFFFF"/>
                      </a:solidFill>
                      <a:miter lim="400000"/>
                    </a:lnT>
                    <a:lnB w="0">
                      <a:miter lim="400000"/>
                    </a:lnB>
                  </a:tcPr>
                </a:tc>
                <a:extLst>
                  <a:ext uri="{0D108BD9-81ED-4DB2-BD59-A6C34878D82A}">
                    <a16:rowId xmlns:a16="http://schemas.microsoft.com/office/drawing/2014/main" val="10001"/>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LV EDV (mL)</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148 ± 44</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143 ± 44</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151 ± 46</a:t>
                      </a:r>
                    </a:p>
                  </a:txBody>
                  <a:tcPr marL="63500" marR="63500" marT="0" marB="0" horzOverflow="overflow">
                    <a:lnL w="0">
                      <a:miter lim="400000"/>
                    </a:lnL>
                    <a:lnR>
                      <a:solidFill>
                        <a:srgbClr val="A9A9A9"/>
                      </a:solidFill>
                      <a:custDash>
                        <a:ds d="100000" sp="200000"/>
                      </a:custDash>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-4.6 (-19.2 to 10.0)</a:t>
                      </a:r>
                    </a:p>
                  </a:txBody>
                  <a:tcPr marL="63500" marR="63500" marT="0" marB="0" horzOverflow="overflow">
                    <a:lnL>
                      <a:solidFill>
                        <a:srgbClr val="A9A9A9"/>
                      </a:solidFill>
                      <a:custDash>
                        <a:ds d="100000" sp="200000"/>
                      </a:custDash>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3.0 (-11.9 to 17.9)</a:t>
                      </a: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2"/>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LV ESV (mL)</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56 ± 27</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60 ± 29*</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58 ± 29</a:t>
                      </a:r>
                    </a:p>
                  </a:txBody>
                  <a:tcPr marL="63500" marR="63500" marT="0" marB="0" horzOverflow="overflow">
                    <a:lnL w="0">
                      <a:miter lim="400000"/>
                    </a:lnL>
                    <a:lnR>
                      <a:solidFill>
                        <a:srgbClr val="A9A9A9"/>
                      </a:solidFill>
                      <a:custDash>
                        <a:ds d="100000" sp="200000"/>
                      </a:custDash>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4.1 (-8.0 to 16.2)</a:t>
                      </a:r>
                    </a:p>
                  </a:txBody>
                  <a:tcPr marL="63500" marR="63500" marT="0" marB="0" horzOverflow="overflow">
                    <a:lnL>
                      <a:solidFill>
                        <a:srgbClr val="A9A9A9"/>
                      </a:solidFill>
                      <a:custDash>
                        <a:ds d="100000" sp="200000"/>
                      </a:custDash>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1.9 (-7.9 to 11.7)</a:t>
                      </a: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3"/>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LV EF (%)</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64 ± 10</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r>
                        <a:t>60 ± 11*</a:t>
                      </a:r>
                      <a:r>
                        <a:rPr baseline="31999"/>
                        <a:t>†</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63 ± 11</a:t>
                      </a:r>
                    </a:p>
                  </a:txBody>
                  <a:tcPr marL="63500" marR="63500" marT="0" marB="0" horzOverflow="overflow">
                    <a:lnL w="0">
                      <a:miter lim="400000"/>
                    </a:lnL>
                    <a:lnR>
                      <a:solidFill>
                        <a:srgbClr val="A9A9A9"/>
                      </a:solidFill>
                      <a:custDash>
                        <a:ds d="100000" sp="200000"/>
                      </a:custDash>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-4.1 (-9.5 to 1.3)</a:t>
                      </a:r>
                    </a:p>
                  </a:txBody>
                  <a:tcPr marL="63500" marR="63500" marT="0" marB="0" horzOverflow="overflow">
                    <a:lnL>
                      <a:solidFill>
                        <a:srgbClr val="A9A9A9"/>
                      </a:solidFill>
                      <a:custDash>
                        <a:ds d="100000" sp="200000"/>
                      </a:custDash>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-0.3 (-4.1 to 3.5)</a:t>
                      </a:r>
                    </a:p>
                  </a:txBody>
                  <a:tcPr marL="63500" marR="63500" marT="0" marB="0" horzOverflow="overflow">
                    <a:lnL w="0">
                      <a:miter lim="400000"/>
                    </a:lnL>
                    <a:lnR w="0">
                      <a:miter lim="400000"/>
                    </a:lnR>
                    <a:lnT w="0">
                      <a:miter lim="400000"/>
                    </a:lnT>
                    <a:lnB w="25400">
                      <a:solidFill>
                        <a:srgbClr val="FFFFFF"/>
                      </a:solidFill>
                      <a:miter lim="400000"/>
                    </a:lnB>
                  </a:tcPr>
                </a:tc>
                <a:extLst>
                  <a:ext uri="{0D108BD9-81ED-4DB2-BD59-A6C34878D82A}">
                    <a16:rowId xmlns:a16="http://schemas.microsoft.com/office/drawing/2014/main" val="10004"/>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extLst>
                  <a:ext uri="{0D108BD9-81ED-4DB2-BD59-A6C34878D82A}">
                    <a16:rowId xmlns:a16="http://schemas.microsoft.com/office/drawing/2014/main" val="10005"/>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6"/>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dirty="0"/>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7"/>
                  </a:ext>
                </a:extLst>
              </a:tr>
            </a:tbl>
          </a:graphicData>
        </a:graphic>
      </p:graphicFrame>
      <p:sp>
        <p:nvSpPr>
          <p:cNvPr id="763" name="Prospective data; LV volume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rPr lang="en-GB" dirty="0"/>
              <a:t>Results</a:t>
            </a:r>
            <a:endParaRPr dirty="0"/>
          </a:p>
        </p:txBody>
      </p:sp>
      <p:pic>
        <p:nvPicPr>
          <p:cNvPr id="764" name="Image" descr="Image"/>
          <p:cNvPicPr>
            <a:picLocks noChangeAspect="1"/>
          </p:cNvPicPr>
          <p:nvPr/>
        </p:nvPicPr>
        <p:blipFill>
          <a:blip r:embed="rId2"/>
          <a:srcRect l="8390" b="63579"/>
          <a:stretch>
            <a:fillRect/>
          </a:stretch>
        </p:blipFill>
        <p:spPr>
          <a:xfrm>
            <a:off x="2563488" y="3565400"/>
            <a:ext cx="7296530" cy="5567984"/>
          </a:xfrm>
          <a:prstGeom prst="rect">
            <a:avLst/>
          </a:prstGeom>
          <a:ln w="12700">
            <a:miter lim="400000"/>
          </a:ln>
        </p:spPr>
      </p:pic>
      <p:pic>
        <p:nvPicPr>
          <p:cNvPr id="765" name="Image" descr="Image"/>
          <p:cNvPicPr>
            <a:picLocks noChangeAspect="1"/>
          </p:cNvPicPr>
          <p:nvPr/>
        </p:nvPicPr>
        <p:blipFill>
          <a:blip r:embed="rId2"/>
          <a:srcRect l="8838" t="36132" b="32834"/>
          <a:stretch>
            <a:fillRect/>
          </a:stretch>
        </p:blipFill>
        <p:spPr>
          <a:xfrm>
            <a:off x="2606351" y="4374044"/>
            <a:ext cx="7253878" cy="4739819"/>
          </a:xfrm>
          <a:prstGeom prst="rect">
            <a:avLst/>
          </a:prstGeom>
          <a:ln w="12700">
            <a:miter lim="400000"/>
          </a:ln>
        </p:spPr>
      </p:pic>
      <p:sp>
        <p:nvSpPr>
          <p:cNvPr id="766" name="EDV"/>
          <p:cNvSpPr txBox="1"/>
          <p:nvPr/>
        </p:nvSpPr>
        <p:spPr>
          <a:xfrm>
            <a:off x="5542095" y="9133557"/>
            <a:ext cx="1054373"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EDV</a:t>
            </a:r>
          </a:p>
        </p:txBody>
      </p:sp>
      <p:sp>
        <p:nvSpPr>
          <p:cNvPr id="767" name="ESV"/>
          <p:cNvSpPr txBox="1"/>
          <p:nvPr/>
        </p:nvSpPr>
        <p:spPr>
          <a:xfrm>
            <a:off x="5542095" y="9133557"/>
            <a:ext cx="1029147"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ESV</a:t>
            </a:r>
          </a:p>
        </p:txBody>
      </p:sp>
      <p:pic>
        <p:nvPicPr>
          <p:cNvPr id="768" name="Image" descr="Image"/>
          <p:cNvPicPr>
            <a:picLocks noChangeAspect="1"/>
          </p:cNvPicPr>
          <p:nvPr/>
        </p:nvPicPr>
        <p:blipFill>
          <a:blip r:embed="rId2"/>
          <a:srcRect l="8912" t="67407" b="794"/>
          <a:stretch>
            <a:fillRect/>
          </a:stretch>
        </p:blipFill>
        <p:spPr>
          <a:xfrm>
            <a:off x="2634994" y="4379841"/>
            <a:ext cx="7094671" cy="4753877"/>
          </a:xfrm>
          <a:prstGeom prst="rect">
            <a:avLst/>
          </a:prstGeom>
          <a:ln w="12700">
            <a:miter lim="400000"/>
          </a:ln>
        </p:spPr>
      </p:pic>
      <p:sp>
        <p:nvSpPr>
          <p:cNvPr id="769" name="EF"/>
          <p:cNvSpPr txBox="1"/>
          <p:nvPr/>
        </p:nvSpPr>
        <p:spPr>
          <a:xfrm>
            <a:off x="5803875" y="9133557"/>
            <a:ext cx="698526"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EF</a:t>
            </a:r>
          </a:p>
        </p:txBody>
      </p:sp>
      <p:sp>
        <p:nvSpPr>
          <p:cNvPr id="10" name="Modified residual U-Net architecture…">
            <a:extLst>
              <a:ext uri="{FF2B5EF4-FFF2-40B4-BE49-F238E27FC236}">
                <a16:creationId xmlns:a16="http://schemas.microsoft.com/office/drawing/2014/main" id="{7132A635-42FD-4A23-B087-E7D7EE7F54AE}"/>
              </a:ext>
            </a:extLst>
          </p:cNvPr>
          <p:cNvSpPr txBox="1"/>
          <p:nvPr/>
        </p:nvSpPr>
        <p:spPr>
          <a:xfrm>
            <a:off x="3974848" y="293068"/>
            <a:ext cx="4964501" cy="8511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dirty="0"/>
              <a:t>Left ventricle analysis</a:t>
            </a:r>
            <a:endParaRPr dirty="0"/>
          </a:p>
        </p:txBody>
      </p:sp>
    </p:spTree>
    <p:extLst>
      <p:ext uri="{BB962C8B-B14F-4D97-AF65-F5344CB8AC3E}">
        <p14:creationId xmlns:p14="http://schemas.microsoft.com/office/powerpoint/2010/main" val="1511793403"/>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6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66"/>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1" nodeType="clickEffect">
                                  <p:stCondLst>
                                    <p:cond delay="0"/>
                                  </p:stCondLst>
                                  <p:iterate>
                                    <p:tmAbs val="0"/>
                                  </p:iterate>
                                  <p:childTnLst>
                                    <p:set>
                                      <p:cBhvr>
                                        <p:cTn id="13" fill="hold">
                                          <p:stCondLst>
                                            <p:cond delay="0"/>
                                          </p:stCondLst>
                                        </p:cTn>
                                        <p:tgtEl>
                                          <p:spTgt spid="766"/>
                                        </p:tgtEl>
                                        <p:attrNameLst>
                                          <p:attrName>style.visibility</p:attrName>
                                        </p:attrNameLst>
                                      </p:cBhvr>
                                      <p:to>
                                        <p:strVal val="hidden"/>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767"/>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765"/>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p:tmAbs val="0"/>
                                  </p:iterate>
                                  <p:childTnLst>
                                    <p:set>
                                      <p:cBhvr>
                                        <p:cTn id="23" fill="hold"/>
                                        <p:tgtEl>
                                          <p:spTgt spid="768"/>
                                        </p:tgtEl>
                                        <p:attrNameLst>
                                          <p:attrName>style.visibility</p:attrName>
                                        </p:attrNameLst>
                                      </p:cBhvr>
                                      <p:to>
                                        <p:strVal val="visible"/>
                                      </p:to>
                                    </p:set>
                                  </p:childTnLst>
                                </p:cTn>
                              </p:par>
                            </p:childTnLst>
                          </p:cTn>
                        </p:par>
                        <p:par>
                          <p:cTn id="24" fill="hold">
                            <p:stCondLst>
                              <p:cond delay="0"/>
                            </p:stCondLst>
                            <p:childTnLst>
                              <p:par>
                                <p:cTn id="25" presetID="1" presetClass="exit" presetSubtype="0" fill="hold" grpId="1" nodeType="afterEffect">
                                  <p:stCondLst>
                                    <p:cond delay="0"/>
                                  </p:stCondLst>
                                  <p:iterate>
                                    <p:tmAbs val="0"/>
                                  </p:iterate>
                                  <p:childTnLst>
                                    <p:set>
                                      <p:cBhvr>
                                        <p:cTn id="26" fill="hold">
                                          <p:stCondLst>
                                            <p:cond delay="0"/>
                                          </p:stCondLst>
                                        </p:cTn>
                                        <p:tgtEl>
                                          <p:spTgt spid="767"/>
                                        </p:tgtEl>
                                        <p:attrNameLst>
                                          <p:attrName>style.visibility</p:attrName>
                                        </p:attrNameLst>
                                      </p:cBhvr>
                                      <p:to>
                                        <p:strVal val="hidden"/>
                                      </p:to>
                                    </p:set>
                                  </p:childTnLst>
                                </p:cTn>
                              </p:par>
                            </p:childTnLst>
                          </p:cTn>
                        </p:par>
                        <p:par>
                          <p:cTn id="27" fill="hold">
                            <p:stCondLst>
                              <p:cond delay="0"/>
                            </p:stCondLst>
                            <p:childTnLst>
                              <p:par>
                                <p:cTn id="28" presetID="1" presetClass="entr" presetSubtype="0" fill="hold" grpId="0" nodeType="afterEffect">
                                  <p:stCondLst>
                                    <p:cond delay="0"/>
                                  </p:stCondLst>
                                  <p:iterate>
                                    <p:tmAbs val="0"/>
                                  </p:iterate>
                                  <p:childTnLst>
                                    <p:set>
                                      <p:cBhvr>
                                        <p:cTn id="29" fill="hold"/>
                                        <p:tgtEl>
                                          <p:spTgt spid="7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4" grpId="0" animBg="1" advAuto="0"/>
      <p:bldP spid="765" grpId="0" animBg="1" advAuto="0"/>
      <p:bldP spid="766" grpId="0" animBg="1" advAuto="0"/>
      <p:bldP spid="766" grpId="1" animBg="1" advAuto="0"/>
      <p:bldP spid="767" grpId="0" animBg="1" advAuto="0"/>
      <p:bldP spid="767" grpId="1" animBg="1" advAuto="0"/>
      <p:bldP spid="768" grpId="0" animBg="1" advAuto="0"/>
      <p:bldP spid="769" grpId="0"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71" name="Table"/>
          <p:cNvGraphicFramePr/>
          <p:nvPr>
            <p:extLst>
              <p:ext uri="{D42A27DB-BD31-4B8C-83A1-F6EECF244321}">
                <p14:modId xmlns:p14="http://schemas.microsoft.com/office/powerpoint/2010/main" val="3839216703"/>
              </p:ext>
            </p:extLst>
          </p:nvPr>
        </p:nvGraphicFramePr>
        <p:xfrm>
          <a:off x="390201" y="1123929"/>
          <a:ext cx="12412530" cy="4025896"/>
        </p:xfrm>
        <a:graphic>
          <a:graphicData uri="http://schemas.openxmlformats.org/drawingml/2006/table">
            <a:tbl>
              <a:tblPr>
                <a:tableStyleId>{8F44A2F1-9E1F-4B54-A3A2-5F16C0AD49E2}</a:tableStyleId>
              </a:tblPr>
              <a:tblGrid>
                <a:gridCol w="2040175">
                  <a:extLst>
                    <a:ext uri="{9D8B030D-6E8A-4147-A177-3AD203B41FA5}">
                      <a16:colId xmlns:a16="http://schemas.microsoft.com/office/drawing/2014/main" val="20000"/>
                    </a:ext>
                  </a:extLst>
                </a:gridCol>
                <a:gridCol w="1897935">
                  <a:extLst>
                    <a:ext uri="{9D8B030D-6E8A-4147-A177-3AD203B41FA5}">
                      <a16:colId xmlns:a16="http://schemas.microsoft.com/office/drawing/2014/main" val="20001"/>
                    </a:ext>
                  </a:extLst>
                </a:gridCol>
                <a:gridCol w="1705649">
                  <a:extLst>
                    <a:ext uri="{9D8B030D-6E8A-4147-A177-3AD203B41FA5}">
                      <a16:colId xmlns:a16="http://schemas.microsoft.com/office/drawing/2014/main" val="20002"/>
                    </a:ext>
                  </a:extLst>
                </a:gridCol>
                <a:gridCol w="1591359">
                  <a:extLst>
                    <a:ext uri="{9D8B030D-6E8A-4147-A177-3AD203B41FA5}">
                      <a16:colId xmlns:a16="http://schemas.microsoft.com/office/drawing/2014/main" val="20003"/>
                    </a:ext>
                  </a:extLst>
                </a:gridCol>
                <a:gridCol w="2591385">
                  <a:extLst>
                    <a:ext uri="{9D8B030D-6E8A-4147-A177-3AD203B41FA5}">
                      <a16:colId xmlns:a16="http://schemas.microsoft.com/office/drawing/2014/main" val="20004"/>
                    </a:ext>
                  </a:extLst>
                </a:gridCol>
                <a:gridCol w="2586027">
                  <a:extLst>
                    <a:ext uri="{9D8B030D-6E8A-4147-A177-3AD203B41FA5}">
                      <a16:colId xmlns:a16="http://schemas.microsoft.com/office/drawing/2014/main" val="20005"/>
                    </a:ext>
                  </a:extLst>
                </a:gridCol>
              </a:tblGrid>
              <a:tr h="503237">
                <a:tc>
                  <a:txBody>
                    <a:bodyPr/>
                    <a:lstStyle/>
                    <a:p>
                      <a:pPr algn="l" defTabSz="914400">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gridSpan="3">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Mean ± Standard deviation</a:t>
                      </a:r>
                    </a:p>
                  </a:txBody>
                  <a:tcPr marL="63500" marR="63500" marT="0" marB="0" horzOverflow="overflow">
                    <a:lnL w="0">
                      <a:miter lim="400000"/>
                    </a:lnL>
                    <a:lnR>
                      <a:solidFill>
                        <a:srgbClr val="A9A9A9"/>
                      </a:solidFill>
                      <a:custDash>
                        <a:ds d="100000" sp="200000"/>
                      </a:custDash>
                    </a:lnR>
                    <a:lnT w="25400">
                      <a:solidFill>
                        <a:srgbClr val="FFFFFF"/>
                      </a:solidFill>
                      <a:miter lim="400000"/>
                    </a:lnT>
                    <a:lnB w="25400">
                      <a:solidFill>
                        <a:srgbClr val="FFFFFF"/>
                      </a:solidFill>
                      <a:miter lim="400000"/>
                    </a:lnB>
                  </a:tcPr>
                </a:tc>
                <a:tc hMerge="1">
                  <a:txBody>
                    <a:bodyPr/>
                    <a:lstStyle/>
                    <a:p>
                      <a:endParaRPr lang="en-US"/>
                    </a:p>
                  </a:txBody>
                  <a:tcPr/>
                </a:tc>
                <a:tc hMerge="1">
                  <a:txBody>
                    <a:bodyPr/>
                    <a:lstStyle/>
                    <a:p>
                      <a:endParaRPr lang="en-US"/>
                    </a:p>
                  </a:txBody>
                  <a:tcPr/>
                </a:tc>
                <a:tc gridSpan="2">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Bias (Limits of agreement)</a:t>
                      </a:r>
                    </a:p>
                  </a:txBody>
                  <a:tcPr marL="63500" marR="63500" marT="0" marB="0" horzOverflow="overflow">
                    <a:lnL>
                      <a:solidFill>
                        <a:srgbClr val="A9A9A9"/>
                      </a:solidFill>
                      <a:custDash>
                        <a:ds d="100000" sp="200000"/>
                      </a:custDash>
                    </a:lnL>
                    <a:lnR w="0">
                      <a:miter lim="400000"/>
                    </a:lnR>
                    <a:lnT w="25400">
                      <a:solidFill>
                        <a:srgbClr val="FFFFFF"/>
                      </a:solidFill>
                      <a:miter lim="400000"/>
                    </a:lnT>
                    <a:lnB w="25400">
                      <a:solidFill>
                        <a:srgbClr val="FFFFFF"/>
                      </a:solidFill>
                      <a:miter lim="400000"/>
                    </a:lnB>
                  </a:tcPr>
                </a:tc>
                <a:tc hMerge="1">
                  <a:txBody>
                    <a:bodyPr/>
                    <a:lstStyle/>
                    <a:p>
                      <a:endParaRPr lang="en-US"/>
                    </a:p>
                  </a:txBody>
                  <a:tcPr/>
                </a:tc>
                <a:extLst>
                  <a:ext uri="{0D108BD9-81ED-4DB2-BD59-A6C34878D82A}">
                    <a16:rowId xmlns:a16="http://schemas.microsoft.com/office/drawing/2014/main" val="10000"/>
                  </a:ext>
                </a:extLst>
              </a:tr>
              <a:tr h="503237">
                <a:tc>
                  <a:txBody>
                    <a:bodyPr/>
                    <a:lstStyle/>
                    <a:p>
                      <a:pPr algn="l" defTabSz="914400">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a:solidFill>
                        <a:srgbClr val="A9A9A9"/>
                      </a:solidFill>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BH-bSSFP</a:t>
                      </a:r>
                    </a:p>
                  </a:txBody>
                  <a:tcPr marL="63500" marR="63500" marT="0" marB="0" horzOverflow="overflow">
                    <a:lnL w="0">
                      <a:miter lim="400000"/>
                    </a:lnL>
                    <a:lnR w="0">
                      <a:miter lim="400000"/>
                    </a:lnR>
                    <a:lnT w="25400">
                      <a:solidFill>
                        <a:srgbClr val="FFFFFF"/>
                      </a:solidFill>
                      <a:miter lim="400000"/>
                    </a:lnT>
                    <a:lnB>
                      <a:solidFill>
                        <a:srgbClr val="A9A9A9"/>
                      </a:solidFill>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GRASP</a:t>
                      </a:r>
                    </a:p>
                  </a:txBody>
                  <a:tcPr marL="63500" marR="63500" marT="0" marB="0" horzOverflow="overflow">
                    <a:lnL w="0">
                      <a:miter lim="400000"/>
                    </a:lnL>
                    <a:lnR w="0">
                      <a:miter lim="400000"/>
                    </a:lnR>
                    <a:lnT w="25400">
                      <a:solidFill>
                        <a:srgbClr val="FFFFFF"/>
                      </a:solidFill>
                      <a:miter lim="400000"/>
                    </a:lnT>
                    <a:lnB>
                      <a:solidFill>
                        <a:srgbClr val="A9A9A9"/>
                      </a:solidFill>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U-Net</a:t>
                      </a:r>
                    </a:p>
                  </a:txBody>
                  <a:tcPr marL="63500" marR="63500" marT="0" marB="0" horzOverflow="overflow">
                    <a:lnL w="0">
                      <a:miter lim="400000"/>
                    </a:lnL>
                    <a:lnR>
                      <a:solidFill>
                        <a:srgbClr val="A9A9A9"/>
                      </a:solidFill>
                      <a:custDash>
                        <a:ds d="100000" sp="200000"/>
                      </a:custDash>
                    </a:lnR>
                    <a:lnT w="25400">
                      <a:solidFill>
                        <a:srgbClr val="FFFFFF"/>
                      </a:solidFill>
                      <a:miter lim="400000"/>
                    </a:lnT>
                    <a:lnB>
                      <a:solidFill>
                        <a:srgbClr val="A9A9A9"/>
                      </a:solidFill>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GRASP</a:t>
                      </a:r>
                    </a:p>
                  </a:txBody>
                  <a:tcPr marL="63500" marR="63500" marT="0" marB="0" horzOverflow="overflow">
                    <a:lnL>
                      <a:solidFill>
                        <a:srgbClr val="A9A9A9"/>
                      </a:solidFill>
                      <a:custDash>
                        <a:ds d="100000" sp="200000"/>
                      </a:custDash>
                    </a:lnL>
                    <a:lnR w="0">
                      <a:miter lim="400000"/>
                    </a:lnR>
                    <a:lnT w="25400">
                      <a:solidFill>
                        <a:srgbClr val="FFFFFF"/>
                      </a:solidFill>
                      <a:miter lim="400000"/>
                    </a:lnT>
                    <a:lnB>
                      <a:solidFill>
                        <a:srgbClr val="A9A9A9"/>
                      </a:solidFill>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U-Net</a:t>
                      </a:r>
                    </a:p>
                  </a:txBody>
                  <a:tcPr marL="63500" marR="63500" marT="0" marB="0" horzOverflow="overflow">
                    <a:lnL w="0">
                      <a:miter lim="400000"/>
                    </a:lnL>
                    <a:lnR w="0">
                      <a:miter lim="400000"/>
                    </a:lnR>
                    <a:lnT w="25400">
                      <a:solidFill>
                        <a:srgbClr val="FFFFFF"/>
                      </a:solidFill>
                      <a:miter lim="400000"/>
                    </a:lnT>
                    <a:lnB>
                      <a:solidFill>
                        <a:srgbClr val="A9A9A9"/>
                      </a:solidFill>
                      <a:miter lim="400000"/>
                    </a:lnB>
                  </a:tcPr>
                </a:tc>
                <a:extLst>
                  <a:ext uri="{0D108BD9-81ED-4DB2-BD59-A6C34878D82A}">
                    <a16:rowId xmlns:a16="http://schemas.microsoft.com/office/drawing/2014/main" val="10001"/>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RV EDV (mL)</a:t>
                      </a:r>
                    </a:p>
                  </a:txBody>
                  <a:tcPr marL="63500" marR="63500" marT="0" marB="0" horzOverflow="overflow">
                    <a:lnL w="0">
                      <a:miter lim="400000"/>
                    </a:lnL>
                    <a:lnR w="0">
                      <a:miter lim="400000"/>
                    </a:lnR>
                    <a:lnT>
                      <a:solidFill>
                        <a:srgbClr val="A9A9A9"/>
                      </a:solidFill>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213 ± 97</a:t>
                      </a:r>
                    </a:p>
                  </a:txBody>
                  <a:tcPr marL="63500" marR="63500" marT="0" marB="0" horzOverflow="overflow">
                    <a:lnL w="0">
                      <a:miter lim="400000"/>
                    </a:lnL>
                    <a:lnR w="0">
                      <a:miter lim="400000"/>
                    </a:lnR>
                    <a:lnT>
                      <a:solidFill>
                        <a:srgbClr val="A9A9A9"/>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r>
                        <a:t>198 ± 89*</a:t>
                      </a:r>
                      <a:r>
                        <a:rPr baseline="31999"/>
                        <a:t>†</a:t>
                      </a:r>
                    </a:p>
                  </a:txBody>
                  <a:tcPr marL="63500" marR="63500" marT="0" marB="0" horzOverflow="overflow">
                    <a:lnL w="0">
                      <a:miter lim="400000"/>
                    </a:lnL>
                    <a:lnR w="0">
                      <a:miter lim="400000"/>
                    </a:lnR>
                    <a:lnT>
                      <a:solidFill>
                        <a:srgbClr val="A9A9A9"/>
                      </a:solidFill>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204 ± 92</a:t>
                      </a:r>
                    </a:p>
                  </a:txBody>
                  <a:tcPr marL="63500" marR="63500" marT="0" marB="0" horzOverflow="overflow">
                    <a:lnL w="0">
                      <a:miter lim="400000"/>
                    </a:lnL>
                    <a:lnR>
                      <a:solidFill>
                        <a:srgbClr val="A9A9A9"/>
                      </a:solidFill>
                      <a:custDash>
                        <a:ds d="100000" sp="200000"/>
                      </a:custDash>
                    </a:lnR>
                    <a:lnT>
                      <a:solidFill>
                        <a:srgbClr val="A9A9A9"/>
                      </a:solidFill>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-14.9 (-33.4 to 3.6)</a:t>
                      </a:r>
                    </a:p>
                  </a:txBody>
                  <a:tcPr marL="63500" marR="63500" marT="0" marB="0" horzOverflow="overflow">
                    <a:lnL>
                      <a:solidFill>
                        <a:srgbClr val="A9A9A9"/>
                      </a:solidFill>
                      <a:custDash>
                        <a:ds d="100000" sp="200000"/>
                      </a:custDash>
                    </a:lnL>
                    <a:lnR w="0">
                      <a:miter lim="400000"/>
                    </a:lnR>
                    <a:lnT>
                      <a:solidFill>
                        <a:srgbClr val="A9A9A9"/>
                      </a:solidFill>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-8.6 (-23.2 to 6.0)</a:t>
                      </a:r>
                    </a:p>
                  </a:txBody>
                  <a:tcPr marL="63500" marR="63500" marT="0" marB="0" horzOverflow="overflow">
                    <a:lnL w="0">
                      <a:miter lim="400000"/>
                    </a:lnL>
                    <a:lnR w="0">
                      <a:miter lim="400000"/>
                    </a:lnR>
                    <a:lnT>
                      <a:solidFill>
                        <a:srgbClr val="A9A9A9"/>
                      </a:solidFill>
                      <a:miter lim="400000"/>
                    </a:lnT>
                    <a:lnB w="0">
                      <a:miter lim="400000"/>
                    </a:lnB>
                  </a:tcPr>
                </a:tc>
                <a:extLst>
                  <a:ext uri="{0D108BD9-81ED-4DB2-BD59-A6C34878D82A}">
                    <a16:rowId xmlns:a16="http://schemas.microsoft.com/office/drawing/2014/main" val="10002"/>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RV ESV (mL)</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92 ± 49</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89 ± 48</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91 ± 47*</a:t>
                      </a:r>
                    </a:p>
                  </a:txBody>
                  <a:tcPr marL="63500" marR="63500" marT="0" marB="0" horzOverflow="overflow">
                    <a:lnL w="0">
                      <a:miter lim="400000"/>
                    </a:lnL>
                    <a:lnR>
                      <a:solidFill>
                        <a:srgbClr val="A9A9A9"/>
                      </a:solidFill>
                      <a:custDash>
                        <a:ds d="100000" sp="200000"/>
                      </a:custDash>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-3.0 (-16.0 to 10.0)</a:t>
                      </a:r>
                    </a:p>
                  </a:txBody>
                  <a:tcPr marL="63500" marR="63500" marT="0" marB="0" horzOverflow="overflow">
                    <a:lnL>
                      <a:solidFill>
                        <a:srgbClr val="A9A9A9"/>
                      </a:solidFill>
                      <a:custDash>
                        <a:ds d="100000" sp="200000"/>
                      </a:custDash>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-1.1 (-22.3 to 20.1)</a:t>
                      </a: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3"/>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RV EF (%)</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58 ± 7</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57 ± 6</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57 ± 6</a:t>
                      </a:r>
                    </a:p>
                  </a:txBody>
                  <a:tcPr marL="63500" marR="63500" marT="0" marB="0" horzOverflow="overflow">
                    <a:lnL w="0">
                      <a:miter lim="400000"/>
                    </a:lnL>
                    <a:lnR>
                      <a:solidFill>
                        <a:srgbClr val="A9A9A9"/>
                      </a:solidFill>
                      <a:custDash>
                        <a:ds d="100000" sp="200000"/>
                      </a:custDash>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-1.5 (-9.1 to 6.1)</a:t>
                      </a:r>
                    </a:p>
                  </a:txBody>
                  <a:tcPr marL="63500" marR="63500" marT="0" marB="0" horzOverflow="overflow">
                    <a:lnL>
                      <a:solidFill>
                        <a:srgbClr val="A9A9A9"/>
                      </a:solidFill>
                      <a:custDash>
                        <a:ds d="100000" sp="200000"/>
                      </a:custDash>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-1.4 (-9.5 to 6.7)</a:t>
                      </a:r>
                    </a:p>
                  </a:txBody>
                  <a:tcPr marL="63500" marR="63500" marT="0" marB="0" horzOverflow="overflow">
                    <a:lnL w="0">
                      <a:miter lim="400000"/>
                    </a:lnL>
                    <a:lnR w="0">
                      <a:miter lim="400000"/>
                    </a:lnR>
                    <a:lnT w="0">
                      <a:miter lim="400000"/>
                    </a:lnT>
                    <a:lnB w="25400">
                      <a:solidFill>
                        <a:srgbClr val="FFFFFF"/>
                      </a:solidFill>
                      <a:miter lim="400000"/>
                    </a:lnB>
                  </a:tcPr>
                </a:tc>
                <a:extLst>
                  <a:ext uri="{0D108BD9-81ED-4DB2-BD59-A6C34878D82A}">
                    <a16:rowId xmlns:a16="http://schemas.microsoft.com/office/drawing/2014/main" val="10004"/>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extLst>
                  <a:ext uri="{0D108BD9-81ED-4DB2-BD59-A6C34878D82A}">
                    <a16:rowId xmlns:a16="http://schemas.microsoft.com/office/drawing/2014/main" val="10005"/>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6"/>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dirty="0"/>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7"/>
                  </a:ext>
                </a:extLst>
              </a:tr>
            </a:tbl>
          </a:graphicData>
        </a:graphic>
      </p:graphicFrame>
      <p:sp>
        <p:nvSpPr>
          <p:cNvPr id="772" name="Prospective data; RV volume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rPr lang="en-GB" dirty="0"/>
              <a:t>Results</a:t>
            </a:r>
            <a:endParaRPr dirty="0"/>
          </a:p>
        </p:txBody>
      </p:sp>
      <p:pic>
        <p:nvPicPr>
          <p:cNvPr id="773" name="Image" descr="Image"/>
          <p:cNvPicPr>
            <a:picLocks noChangeAspect="1"/>
          </p:cNvPicPr>
          <p:nvPr/>
        </p:nvPicPr>
        <p:blipFill>
          <a:blip r:embed="rId2"/>
          <a:srcRect l="8390" b="63579"/>
          <a:stretch>
            <a:fillRect/>
          </a:stretch>
        </p:blipFill>
        <p:spPr>
          <a:xfrm>
            <a:off x="2563488" y="3565400"/>
            <a:ext cx="7296530" cy="5567984"/>
          </a:xfrm>
          <a:prstGeom prst="rect">
            <a:avLst/>
          </a:prstGeom>
          <a:ln w="12700">
            <a:miter lim="400000"/>
          </a:ln>
        </p:spPr>
      </p:pic>
      <p:sp>
        <p:nvSpPr>
          <p:cNvPr id="774" name="EDV"/>
          <p:cNvSpPr txBox="1"/>
          <p:nvPr/>
        </p:nvSpPr>
        <p:spPr>
          <a:xfrm>
            <a:off x="5542095" y="9222457"/>
            <a:ext cx="1054373"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EDV</a:t>
            </a:r>
          </a:p>
        </p:txBody>
      </p:sp>
      <p:sp>
        <p:nvSpPr>
          <p:cNvPr id="775" name="ESV"/>
          <p:cNvSpPr txBox="1"/>
          <p:nvPr/>
        </p:nvSpPr>
        <p:spPr>
          <a:xfrm>
            <a:off x="5542095" y="9222457"/>
            <a:ext cx="1029147"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ESV</a:t>
            </a:r>
          </a:p>
        </p:txBody>
      </p:sp>
      <p:sp>
        <p:nvSpPr>
          <p:cNvPr id="776" name="EF"/>
          <p:cNvSpPr txBox="1"/>
          <p:nvPr/>
        </p:nvSpPr>
        <p:spPr>
          <a:xfrm>
            <a:off x="5803875" y="9222457"/>
            <a:ext cx="698526"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EF</a:t>
            </a:r>
          </a:p>
        </p:txBody>
      </p:sp>
      <p:pic>
        <p:nvPicPr>
          <p:cNvPr id="777" name="Image" descr="Image"/>
          <p:cNvPicPr>
            <a:picLocks noChangeAspect="1"/>
          </p:cNvPicPr>
          <p:nvPr/>
        </p:nvPicPr>
        <p:blipFill>
          <a:blip r:embed="rId3"/>
          <a:srcRect l="9249" t="5770" r="3064" b="64322"/>
          <a:stretch>
            <a:fillRect/>
          </a:stretch>
        </p:blipFill>
        <p:spPr>
          <a:xfrm>
            <a:off x="2563488" y="4398962"/>
            <a:ext cx="7296642" cy="4899613"/>
          </a:xfrm>
          <a:prstGeom prst="rect">
            <a:avLst/>
          </a:prstGeom>
          <a:ln w="12700">
            <a:miter lim="400000"/>
          </a:ln>
        </p:spPr>
      </p:pic>
      <p:pic>
        <p:nvPicPr>
          <p:cNvPr id="778" name="Image" descr="Image"/>
          <p:cNvPicPr>
            <a:picLocks noChangeAspect="1"/>
          </p:cNvPicPr>
          <p:nvPr/>
        </p:nvPicPr>
        <p:blipFill>
          <a:blip r:embed="rId3"/>
          <a:srcRect l="9142" t="36079" r="1422" b="33020"/>
          <a:stretch>
            <a:fillRect/>
          </a:stretch>
        </p:blipFill>
        <p:spPr>
          <a:xfrm>
            <a:off x="2610346" y="4398962"/>
            <a:ext cx="7202780" cy="4899537"/>
          </a:xfrm>
          <a:prstGeom prst="rect">
            <a:avLst/>
          </a:prstGeom>
          <a:ln w="12700">
            <a:miter lim="400000"/>
          </a:ln>
        </p:spPr>
      </p:pic>
      <p:pic>
        <p:nvPicPr>
          <p:cNvPr id="779" name="Image" descr="Image"/>
          <p:cNvPicPr>
            <a:picLocks noChangeAspect="1"/>
          </p:cNvPicPr>
          <p:nvPr/>
        </p:nvPicPr>
        <p:blipFill>
          <a:blip r:embed="rId3"/>
          <a:srcRect l="7938" t="67287" r="2053" b="1598"/>
          <a:stretch>
            <a:fillRect/>
          </a:stretch>
        </p:blipFill>
        <p:spPr>
          <a:xfrm>
            <a:off x="2635039" y="4411662"/>
            <a:ext cx="7143154" cy="4861436"/>
          </a:xfrm>
          <a:prstGeom prst="rect">
            <a:avLst/>
          </a:prstGeom>
          <a:ln w="12700">
            <a:miter lim="400000"/>
          </a:ln>
        </p:spPr>
      </p:pic>
      <p:sp>
        <p:nvSpPr>
          <p:cNvPr id="11" name="Modified residual U-Net architecture…">
            <a:extLst>
              <a:ext uri="{FF2B5EF4-FFF2-40B4-BE49-F238E27FC236}">
                <a16:creationId xmlns:a16="http://schemas.microsoft.com/office/drawing/2014/main" id="{F75A0355-C7AB-47B9-A593-C366D63A207E}"/>
              </a:ext>
            </a:extLst>
          </p:cNvPr>
          <p:cNvSpPr txBox="1"/>
          <p:nvPr/>
        </p:nvSpPr>
        <p:spPr>
          <a:xfrm>
            <a:off x="3816151" y="293068"/>
            <a:ext cx="5281895" cy="8511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dirty="0"/>
              <a:t>Right ventricle analysis</a:t>
            </a:r>
            <a:endParaRPr dirty="0"/>
          </a:p>
        </p:txBody>
      </p:sp>
    </p:spTree>
    <p:extLst>
      <p:ext uri="{BB962C8B-B14F-4D97-AF65-F5344CB8AC3E}">
        <p14:creationId xmlns:p14="http://schemas.microsoft.com/office/powerpoint/2010/main" val="2748087646"/>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7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7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iterate>
                                    <p:tmAbs val="0"/>
                                  </p:iterate>
                                  <p:childTnLst>
                                    <p:set>
                                      <p:cBhvr>
                                        <p:cTn id="12" fill="hold"/>
                                        <p:tgtEl>
                                          <p:spTgt spid="77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iterate>
                                    <p:tmAbs val="0"/>
                                  </p:iterate>
                                  <p:childTnLst>
                                    <p:set>
                                      <p:cBhvr>
                                        <p:cTn id="16" fill="hold">
                                          <p:stCondLst>
                                            <p:cond delay="0"/>
                                          </p:stCondLst>
                                        </p:cTn>
                                        <p:tgtEl>
                                          <p:spTgt spid="774"/>
                                        </p:tgtEl>
                                        <p:attrNameLst>
                                          <p:attrName>style.visibility</p:attrName>
                                        </p:attrNameLst>
                                      </p:cBhvr>
                                      <p:to>
                                        <p:strVal val="hidden"/>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778"/>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grpId="0" nodeType="afterEffect">
                                  <p:stCondLst>
                                    <p:cond delay="0"/>
                                  </p:stCondLst>
                                  <p:iterate>
                                    <p:tmAbs val="0"/>
                                  </p:iterate>
                                  <p:childTnLst>
                                    <p:set>
                                      <p:cBhvr>
                                        <p:cTn id="22" fill="hold"/>
                                        <p:tgtEl>
                                          <p:spTgt spid="77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iterate>
                                    <p:tmAbs val="0"/>
                                  </p:iterate>
                                  <p:childTnLst>
                                    <p:set>
                                      <p:cBhvr>
                                        <p:cTn id="26" fill="hold">
                                          <p:stCondLst>
                                            <p:cond delay="0"/>
                                          </p:stCondLst>
                                        </p:cTn>
                                        <p:tgtEl>
                                          <p:spTgt spid="775"/>
                                        </p:tgtEl>
                                        <p:attrNameLst>
                                          <p:attrName>style.visibility</p:attrName>
                                        </p:attrNameLst>
                                      </p:cBhvr>
                                      <p:to>
                                        <p:strVal val="hidden"/>
                                      </p:to>
                                    </p:set>
                                  </p:childTnLst>
                                </p:cTn>
                              </p:par>
                            </p:childTnLst>
                          </p:cTn>
                        </p:par>
                        <p:par>
                          <p:cTn id="27" fill="hold">
                            <p:stCondLst>
                              <p:cond delay="0"/>
                            </p:stCondLst>
                            <p:childTnLst>
                              <p:par>
                                <p:cTn id="28" presetID="1" presetClass="entr" presetSubtype="0" fill="hold" grpId="0" nodeType="afterEffect">
                                  <p:stCondLst>
                                    <p:cond delay="0"/>
                                  </p:stCondLst>
                                  <p:iterate>
                                    <p:tmAbs val="0"/>
                                  </p:iterate>
                                  <p:childTnLst>
                                    <p:set>
                                      <p:cBhvr>
                                        <p:cTn id="29" fill="hold"/>
                                        <p:tgtEl>
                                          <p:spTgt spid="776"/>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7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3" grpId="0" animBg="1" advAuto="0"/>
      <p:bldP spid="774" grpId="0" animBg="1" advAuto="0"/>
      <p:bldP spid="774" grpId="1" animBg="1" advAuto="0"/>
      <p:bldP spid="775" grpId="0" animBg="1" advAuto="0"/>
      <p:bldP spid="775" grpId="1" animBg="1" advAuto="0"/>
      <p:bldP spid="776" grpId="0" animBg="1" advAuto="0"/>
      <p:bldP spid="777" grpId="0" animBg="1" advAuto="0"/>
      <p:bldP spid="778" grpId="0" animBg="1" advAuto="0"/>
      <p:bldP spid="779" grpId="0"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 name="Prospective data; RV volume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rPr lang="en-GB" dirty="0"/>
              <a:t>Conclusion</a:t>
            </a:r>
            <a:endParaRPr dirty="0"/>
          </a:p>
        </p:txBody>
      </p:sp>
      <p:sp>
        <p:nvSpPr>
          <p:cNvPr id="775" name="ESV"/>
          <p:cNvSpPr txBox="1"/>
          <p:nvPr/>
        </p:nvSpPr>
        <p:spPr>
          <a:xfrm>
            <a:off x="6005340" y="9204184"/>
            <a:ext cx="102656" cy="6565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endParaRPr dirty="0"/>
          </a:p>
        </p:txBody>
      </p:sp>
      <p:sp>
        <p:nvSpPr>
          <p:cNvPr id="11" name="Modified residual U-Net architecture…">
            <a:extLst>
              <a:ext uri="{FF2B5EF4-FFF2-40B4-BE49-F238E27FC236}">
                <a16:creationId xmlns:a16="http://schemas.microsoft.com/office/drawing/2014/main" id="{F75A0355-C7AB-47B9-A593-C366D63A207E}"/>
              </a:ext>
            </a:extLst>
          </p:cNvPr>
          <p:cNvSpPr txBox="1"/>
          <p:nvPr/>
        </p:nvSpPr>
        <p:spPr>
          <a:xfrm>
            <a:off x="5069701" y="293068"/>
            <a:ext cx="2774799" cy="8511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17500" algn="just">
              <a:lnSpc>
                <a:spcPct val="150000"/>
              </a:lnSpc>
              <a:buSzPct val="171000"/>
              <a:defRPr sz="3700">
                <a:solidFill>
                  <a:srgbClr val="FFFFFF"/>
                </a:solidFill>
              </a:defRPr>
            </a:pPr>
            <a:r>
              <a:rPr lang="en-GB" dirty="0"/>
              <a:t>Conclusion</a:t>
            </a:r>
            <a:endParaRPr dirty="0"/>
          </a:p>
        </p:txBody>
      </p:sp>
      <p:sp>
        <p:nvSpPr>
          <p:cNvPr id="12" name="TextBox 11">
            <a:extLst>
              <a:ext uri="{FF2B5EF4-FFF2-40B4-BE49-F238E27FC236}">
                <a16:creationId xmlns:a16="http://schemas.microsoft.com/office/drawing/2014/main" id="{6EF2595E-883E-4EBC-87C8-94CD6C195B36}"/>
              </a:ext>
            </a:extLst>
          </p:cNvPr>
          <p:cNvSpPr txBox="1"/>
          <p:nvPr/>
        </p:nvSpPr>
        <p:spPr>
          <a:xfrm>
            <a:off x="44736" y="1489799"/>
            <a:ext cx="12797766" cy="54891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613938" indent="-309138" algn="just">
              <a:lnSpc>
                <a:spcPct val="150000"/>
              </a:lnSpc>
              <a:buSzPct val="171000"/>
              <a:buChar char="•"/>
              <a:defRPr sz="3400">
                <a:solidFill>
                  <a:srgbClr val="FFFFFF"/>
                </a:solidFill>
              </a:defRPr>
            </a:pPr>
            <a:r>
              <a:rPr lang="en-GB" dirty="0"/>
              <a:t>U-net can suppress artifacts in real time data</a:t>
            </a:r>
          </a:p>
          <a:p>
            <a:pPr marL="613938" indent="-309138" algn="just">
              <a:lnSpc>
                <a:spcPct val="150000"/>
              </a:lnSpc>
              <a:buSzPct val="171000"/>
              <a:buChar char="•"/>
              <a:defRPr sz="3400">
                <a:solidFill>
                  <a:srgbClr val="FFFFFF"/>
                </a:solidFill>
              </a:defRPr>
            </a:pPr>
            <a:r>
              <a:rPr lang="en-GB" dirty="0"/>
              <a:t>U-net had very short reconstruction times</a:t>
            </a:r>
          </a:p>
          <a:p>
            <a:pPr marL="613938" indent="-309138" algn="just">
              <a:lnSpc>
                <a:spcPct val="150000"/>
              </a:lnSpc>
              <a:buSzPct val="171000"/>
              <a:buChar char="•"/>
              <a:defRPr sz="3400">
                <a:solidFill>
                  <a:srgbClr val="FFFFFF"/>
                </a:solidFill>
              </a:defRPr>
            </a:pPr>
            <a:r>
              <a:rPr lang="en-GB" dirty="0"/>
              <a:t>Statistical significance</a:t>
            </a:r>
          </a:p>
          <a:p>
            <a:pPr marL="613938" indent="-309138" algn="just">
              <a:lnSpc>
                <a:spcPct val="150000"/>
              </a:lnSpc>
              <a:buSzPct val="171000"/>
              <a:buChar char="•"/>
              <a:defRPr sz="3400">
                <a:solidFill>
                  <a:srgbClr val="FFFFFF"/>
                </a:solidFill>
              </a:defRPr>
            </a:pPr>
            <a:r>
              <a:rPr lang="en-GB" dirty="0"/>
              <a:t>Adoption into clinical practice</a:t>
            </a:r>
          </a:p>
          <a:p>
            <a:pPr marL="613938" indent="-309138" algn="just">
              <a:lnSpc>
                <a:spcPct val="150000"/>
              </a:lnSpc>
              <a:buSzPct val="171000"/>
              <a:buChar char="•"/>
              <a:defRPr sz="3400">
                <a:solidFill>
                  <a:srgbClr val="FFFFFF"/>
                </a:solidFill>
              </a:defRPr>
            </a:pPr>
            <a:r>
              <a:rPr lang="en-GB" dirty="0"/>
              <a:t>Sick patients and non-breath holders.</a:t>
            </a:r>
          </a:p>
          <a:p>
            <a:pPr marL="613938" indent="-309138" algn="just">
              <a:lnSpc>
                <a:spcPct val="150000"/>
              </a:lnSpc>
              <a:buSzPct val="171000"/>
              <a:buChar char="•"/>
              <a:defRPr sz="3400">
                <a:solidFill>
                  <a:srgbClr val="FFFFFF"/>
                </a:solidFill>
              </a:defRPr>
            </a:pPr>
            <a:endParaRPr lang="en-GB" dirty="0"/>
          </a:p>
          <a:p>
            <a:pPr marL="613938" indent="-309138" algn="just">
              <a:lnSpc>
                <a:spcPct val="150000"/>
              </a:lnSpc>
              <a:buSzPct val="171000"/>
              <a:buChar char="•"/>
              <a:defRPr sz="3400">
                <a:solidFill>
                  <a:srgbClr val="FFFFFF"/>
                </a:solidFill>
              </a:defRPr>
            </a:pPr>
            <a:endParaRPr lang="en-GB" dirty="0"/>
          </a:p>
        </p:txBody>
      </p:sp>
    </p:spTree>
    <p:extLst>
      <p:ext uri="{BB962C8B-B14F-4D97-AF65-F5344CB8AC3E}">
        <p14:creationId xmlns:p14="http://schemas.microsoft.com/office/powerpoint/2010/main" val="128974885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5A56223-BCE8-49FA-A737-FBEB9526C74B}"/>
              </a:ext>
            </a:extLst>
          </p:cNvPr>
          <p:cNvSpPr txBox="1"/>
          <p:nvPr/>
        </p:nvSpPr>
        <p:spPr>
          <a:xfrm>
            <a:off x="1157288" y="3343483"/>
            <a:ext cx="10787062" cy="28725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Conventionally CMR is used to find ventricular volumes</a:t>
            </a:r>
          </a:p>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Some patients find this hard</a:t>
            </a:r>
          </a:p>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PA pressure goes up, physiology change</a:t>
            </a:r>
          </a:p>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We want reduced scan times</a:t>
            </a:r>
          </a:p>
        </p:txBody>
      </p:sp>
      <p:sp>
        <p:nvSpPr>
          <p:cNvPr id="6" name="TextBox 5">
            <a:extLst>
              <a:ext uri="{FF2B5EF4-FFF2-40B4-BE49-F238E27FC236}">
                <a16:creationId xmlns:a16="http://schemas.microsoft.com/office/drawing/2014/main" id="{991D3D10-B429-4D02-8E7F-CD49CD4827DB}"/>
              </a:ext>
            </a:extLst>
          </p:cNvPr>
          <p:cNvSpPr txBox="1"/>
          <p:nvPr/>
        </p:nvSpPr>
        <p:spPr>
          <a:xfrm>
            <a:off x="2400300" y="1741190"/>
            <a:ext cx="8172450"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lang="en-GB" sz="4000" dirty="0">
                <a:solidFill>
                  <a:schemeClr val="bg1"/>
                </a:solidFill>
                <a:latin typeface="Arial" panose="020B0604020202020204" pitchFamily="34" charset="0"/>
                <a:cs typeface="Arial" panose="020B0604020202020204" pitchFamily="34" charset="0"/>
              </a:rPr>
              <a:t>Background</a:t>
            </a:r>
            <a:endParaRPr kumimoji="0" lang="en-GB" sz="4000" b="0" i="0" u="none" strike="noStrike" cap="none" spc="0" normalizeH="0" baseline="0" dirty="0">
              <a:ln>
                <a:noFill/>
              </a:ln>
              <a:solidFill>
                <a:schemeClr val="bg1"/>
              </a:solidFill>
              <a:effectLst/>
              <a:uFillTx/>
              <a:latin typeface="Arial" panose="020B0604020202020204" pitchFamily="34" charset="0"/>
              <a:cs typeface="Arial" panose="020B0604020202020204" pitchFamily="34" charset="0"/>
              <a:sym typeface="Helvetica"/>
            </a:endParaRPr>
          </a:p>
        </p:txBody>
      </p:sp>
      <p:sp>
        <p:nvSpPr>
          <p:cNvPr id="2" name="TextBox 1">
            <a:extLst>
              <a:ext uri="{FF2B5EF4-FFF2-40B4-BE49-F238E27FC236}">
                <a16:creationId xmlns:a16="http://schemas.microsoft.com/office/drawing/2014/main" id="{A0E53F03-DC36-4FB0-BDFA-5EB05AA66ECD}"/>
              </a:ext>
            </a:extLst>
          </p:cNvPr>
          <p:cNvSpPr txBox="1"/>
          <p:nvPr/>
        </p:nvSpPr>
        <p:spPr>
          <a:xfrm>
            <a:off x="0" y="-130588"/>
            <a:ext cx="717176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3600" b="0" i="0" u="none" strike="noStrike" cap="none" spc="0" normalizeH="0" baseline="0" dirty="0">
                <a:ln>
                  <a:noFill/>
                </a:ln>
                <a:solidFill>
                  <a:srgbClr val="000000"/>
                </a:solidFill>
                <a:effectLst/>
                <a:uFillTx/>
                <a:latin typeface="Helvetica"/>
                <a:ea typeface="Helvetica"/>
                <a:cs typeface="Helvetica"/>
                <a:sym typeface="Helvetica"/>
              </a:rPr>
              <a:t>Introduction</a:t>
            </a:r>
          </a:p>
        </p:txBody>
      </p:sp>
    </p:spTree>
    <p:extLst>
      <p:ext uri="{BB962C8B-B14F-4D97-AF65-F5344CB8AC3E}">
        <p14:creationId xmlns:p14="http://schemas.microsoft.com/office/powerpoint/2010/main" val="118324688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D48A0-B25C-44FC-9202-9D7C0ED323AF}"/>
              </a:ext>
            </a:extLst>
          </p:cNvPr>
          <p:cNvSpPr>
            <a:spLocks noGrp="1"/>
          </p:cNvSpPr>
          <p:nvPr>
            <p:ph type="title"/>
          </p:nvPr>
        </p:nvSpPr>
        <p:spPr/>
        <p:txBody>
          <a:bodyPr/>
          <a:lstStyle/>
          <a:p>
            <a:endParaRPr lang="en-GB"/>
          </a:p>
        </p:txBody>
      </p:sp>
      <p:sp>
        <p:nvSpPr>
          <p:cNvPr id="4" name="Modified residual U-Net architecture…">
            <a:extLst>
              <a:ext uri="{FF2B5EF4-FFF2-40B4-BE49-F238E27FC236}">
                <a16:creationId xmlns:a16="http://schemas.microsoft.com/office/drawing/2014/main" id="{DB833EA2-4E13-42AF-8BD5-8C2E10425E5F}"/>
              </a:ext>
            </a:extLst>
          </p:cNvPr>
          <p:cNvSpPr txBox="1">
            <a:spLocks noGrp="1"/>
          </p:cNvSpPr>
          <p:nvPr>
            <p:ph type="body" idx="1"/>
          </p:nvPr>
        </p:nvSpPr>
        <p:spPr>
          <a:xfrm>
            <a:off x="2001328" y="4694444"/>
            <a:ext cx="10023895" cy="21257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marL="0" indent="0" algn="just">
              <a:lnSpc>
                <a:spcPct val="150000"/>
              </a:lnSpc>
              <a:buSzPct val="171000"/>
              <a:buNone/>
              <a:defRPr sz="3700">
                <a:solidFill>
                  <a:srgbClr val="FFFFFF"/>
                </a:solidFill>
              </a:defRPr>
            </a:pPr>
            <a:r>
              <a:rPr lang="en-GB" sz="10000" dirty="0"/>
              <a:t>Jenny’s slides</a:t>
            </a:r>
            <a:endParaRPr sz="10000" dirty="0"/>
          </a:p>
        </p:txBody>
      </p:sp>
    </p:spTree>
    <p:extLst>
      <p:ext uri="{BB962C8B-B14F-4D97-AF65-F5344CB8AC3E}">
        <p14:creationId xmlns:p14="http://schemas.microsoft.com/office/powerpoint/2010/main" val="62287152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Speeding Up Imaging"/>
          <p:cNvSpPr txBox="1"/>
          <p:nvPr/>
        </p:nvSpPr>
        <p:spPr>
          <a:xfrm>
            <a:off x="32036" y="-52282"/>
            <a:ext cx="7772401"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3400">
                <a:latin typeface="Arial"/>
                <a:ea typeface="Arial"/>
                <a:cs typeface="Arial"/>
                <a:sym typeface="Arial"/>
              </a:defRPr>
            </a:lvl1pPr>
          </a:lstStyle>
          <a:p>
            <a:r>
              <a:t>Speeding Up Imaging</a:t>
            </a:r>
          </a:p>
        </p:txBody>
      </p:sp>
      <p:pic>
        <p:nvPicPr>
          <p:cNvPr id="277" name="test1.mp4" descr="test1.mp4"/>
          <p:cNvPicPr>
            <a:picLocks/>
          </p:cNvPicPr>
          <p:nvPr>
            <a:videoFile r:link="rId2"/>
            <p:extLst>
              <p:ext uri="{DAA4B4D4-6D71-4841-9C94-3DE7FCFB9230}">
                <p14:media xmlns:p14="http://schemas.microsoft.com/office/powerpoint/2010/main" r:embed="rId1"/>
              </p:ext>
            </p:extLst>
          </p:nvPr>
        </p:nvPicPr>
        <p:blipFill>
          <a:blip r:embed="rId7"/>
          <a:stretch>
            <a:fillRect/>
          </a:stretch>
        </p:blipFill>
        <p:spPr>
          <a:xfrm>
            <a:off x="4732787" y="763478"/>
            <a:ext cx="3556001" cy="3810001"/>
          </a:xfrm>
          <a:prstGeom prst="rect">
            <a:avLst/>
          </a:prstGeom>
          <a:ln w="12700">
            <a:miter lim="400000"/>
          </a:ln>
        </p:spPr>
      </p:pic>
      <p:sp>
        <p:nvSpPr>
          <p:cNvPr id="278" name="Rectangle"/>
          <p:cNvSpPr/>
          <p:nvPr/>
        </p:nvSpPr>
        <p:spPr>
          <a:xfrm>
            <a:off x="4740140" y="763478"/>
            <a:ext cx="3556001" cy="3810001"/>
          </a:xfrm>
          <a:prstGeom prst="rect">
            <a:avLst/>
          </a:prstGeom>
          <a:solidFill>
            <a:srgbClr val="FFFFFF">
              <a:alpha val="3403"/>
            </a:srgbClr>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defRPr>
            </a:pPr>
            <a:endParaRPr/>
          </a:p>
        </p:txBody>
      </p:sp>
      <p:pic>
        <p:nvPicPr>
          <p:cNvPr id="279" name="Image" descr="Image"/>
          <p:cNvPicPr>
            <a:picLocks/>
          </p:cNvPicPr>
          <p:nvPr/>
        </p:nvPicPr>
        <p:blipFill>
          <a:blip r:embed="rId8"/>
          <a:stretch>
            <a:fillRect/>
          </a:stretch>
        </p:blipFill>
        <p:spPr>
          <a:xfrm>
            <a:off x="8258040" y="672252"/>
            <a:ext cx="1320524" cy="3810001"/>
          </a:xfrm>
          <a:prstGeom prst="rect">
            <a:avLst/>
          </a:prstGeom>
          <a:ln w="12700">
            <a:miter lim="400000"/>
          </a:ln>
        </p:spPr>
      </p:pic>
      <p:pic>
        <p:nvPicPr>
          <p:cNvPr id="280" name="Image" descr="Image"/>
          <p:cNvPicPr>
            <a:picLocks/>
          </p:cNvPicPr>
          <p:nvPr/>
        </p:nvPicPr>
        <p:blipFill>
          <a:blip r:embed="rId8"/>
          <a:stretch>
            <a:fillRect/>
          </a:stretch>
        </p:blipFill>
        <p:spPr>
          <a:xfrm>
            <a:off x="4505837" y="571500"/>
            <a:ext cx="3550142" cy="156117"/>
          </a:xfrm>
          <a:prstGeom prst="rect">
            <a:avLst/>
          </a:prstGeom>
          <a:ln w="12700">
            <a:miter lim="400000"/>
          </a:ln>
        </p:spPr>
      </p:pic>
      <p:pic>
        <p:nvPicPr>
          <p:cNvPr id="281" name="Image" descr="Image"/>
          <p:cNvPicPr>
            <a:picLocks/>
          </p:cNvPicPr>
          <p:nvPr/>
        </p:nvPicPr>
        <p:blipFill>
          <a:blip r:embed="rId8"/>
          <a:stretch>
            <a:fillRect/>
          </a:stretch>
        </p:blipFill>
        <p:spPr>
          <a:xfrm>
            <a:off x="4763580" y="3919135"/>
            <a:ext cx="3640482" cy="749301"/>
          </a:xfrm>
          <a:prstGeom prst="rect">
            <a:avLst/>
          </a:prstGeom>
          <a:ln w="12700">
            <a:miter lim="400000"/>
          </a:ln>
        </p:spPr>
      </p:pic>
      <p:pic>
        <p:nvPicPr>
          <p:cNvPr id="282" name="Image" descr="Image"/>
          <p:cNvPicPr>
            <a:picLocks/>
          </p:cNvPicPr>
          <p:nvPr/>
        </p:nvPicPr>
        <p:blipFill>
          <a:blip r:embed="rId8"/>
          <a:stretch>
            <a:fillRect/>
          </a:stretch>
        </p:blipFill>
        <p:spPr>
          <a:xfrm>
            <a:off x="3437428" y="718430"/>
            <a:ext cx="1320523" cy="3950006"/>
          </a:xfrm>
          <a:prstGeom prst="rect">
            <a:avLst/>
          </a:prstGeom>
          <a:ln w="12700">
            <a:miter lim="400000"/>
          </a:ln>
        </p:spPr>
      </p:pic>
      <p:pic>
        <p:nvPicPr>
          <p:cNvPr id="283" name="TempRT.mov" descr="TempRT.mov"/>
          <p:cNvPicPr>
            <a:picLocks/>
          </p:cNvPicPr>
          <p:nvPr>
            <a:videoFile r:link="rId4"/>
            <p:extLst>
              <p:ext uri="{DAA4B4D4-6D71-4841-9C94-3DE7FCFB9230}">
                <p14:media xmlns:p14="http://schemas.microsoft.com/office/powerpoint/2010/main" r:embed="rId3"/>
              </p:ext>
            </p:extLst>
          </p:nvPr>
        </p:nvPicPr>
        <p:blipFill>
          <a:blip r:embed="rId9"/>
          <a:stretch>
            <a:fillRect/>
          </a:stretch>
        </p:blipFill>
        <p:spPr>
          <a:xfrm>
            <a:off x="3677020" y="5270068"/>
            <a:ext cx="5701789" cy="3563618"/>
          </a:xfrm>
          <a:prstGeom prst="rect">
            <a:avLst/>
          </a:prstGeom>
          <a:ln w="12700">
            <a:miter lim="400000"/>
          </a:ln>
        </p:spPr>
      </p:pic>
      <p:pic>
        <p:nvPicPr>
          <p:cNvPr id="284" name="Image" descr="Image"/>
          <p:cNvPicPr>
            <a:picLocks/>
          </p:cNvPicPr>
          <p:nvPr/>
        </p:nvPicPr>
        <p:blipFill>
          <a:blip r:embed="rId8"/>
          <a:stretch>
            <a:fillRect/>
          </a:stretch>
        </p:blipFill>
        <p:spPr>
          <a:xfrm>
            <a:off x="3437428" y="5222254"/>
            <a:ext cx="1560116" cy="3810001"/>
          </a:xfrm>
          <a:prstGeom prst="rect">
            <a:avLst/>
          </a:prstGeom>
          <a:ln w="12700">
            <a:miter lim="400000"/>
          </a:ln>
        </p:spPr>
      </p:pic>
      <p:pic>
        <p:nvPicPr>
          <p:cNvPr id="285" name="Image" descr="Image"/>
          <p:cNvPicPr>
            <a:picLocks/>
          </p:cNvPicPr>
          <p:nvPr/>
        </p:nvPicPr>
        <p:blipFill>
          <a:blip r:embed="rId8"/>
          <a:stretch>
            <a:fillRect/>
          </a:stretch>
        </p:blipFill>
        <p:spPr>
          <a:xfrm>
            <a:off x="8170099" y="5185733"/>
            <a:ext cx="1320524" cy="3810001"/>
          </a:xfrm>
          <a:prstGeom prst="rect">
            <a:avLst/>
          </a:prstGeom>
          <a:ln w="12700">
            <a:miter lim="400000"/>
          </a:ln>
        </p:spPr>
      </p:pic>
      <p:pic>
        <p:nvPicPr>
          <p:cNvPr id="286" name="Image" descr="Image"/>
          <p:cNvPicPr>
            <a:picLocks/>
          </p:cNvPicPr>
          <p:nvPr/>
        </p:nvPicPr>
        <p:blipFill>
          <a:blip r:embed="rId8"/>
          <a:stretch>
            <a:fillRect/>
          </a:stretch>
        </p:blipFill>
        <p:spPr>
          <a:xfrm>
            <a:off x="4679919" y="5039683"/>
            <a:ext cx="3640482" cy="622301"/>
          </a:xfrm>
          <a:prstGeom prst="rect">
            <a:avLst/>
          </a:prstGeom>
          <a:ln w="12700">
            <a:miter lim="400000"/>
          </a:ln>
        </p:spPr>
      </p:pic>
      <p:sp>
        <p:nvSpPr>
          <p:cNvPr id="287" name="Arrow"/>
          <p:cNvSpPr/>
          <p:nvPr/>
        </p:nvSpPr>
        <p:spPr>
          <a:xfrm rot="16200000" flipH="1">
            <a:off x="5948821" y="4393353"/>
            <a:ext cx="1270001" cy="431801"/>
          </a:xfrm>
          <a:prstGeom prst="rightArrow">
            <a:avLst>
              <a:gd name="adj1" fmla="val 33860"/>
              <a:gd name="adj2" fmla="val 75220"/>
            </a:avLst>
          </a:prstGeom>
          <a:solidFill>
            <a:srgbClr val="A9A9A9"/>
          </a:solidFill>
          <a:ln w="12700"/>
        </p:spPr>
        <p:txBody>
          <a:bodyPr lIns="50800" tIns="50800" rIns="50800" bIns="50800" anchor="ctr"/>
          <a:lstStyle/>
          <a:p>
            <a:pPr marL="57799" marR="57799" defTabSz="1295400">
              <a:defRPr sz="2400">
                <a:uFill>
                  <a:solidFill>
                    <a:srgbClr val="000000"/>
                  </a:solidFill>
                </a:uFill>
                <a:latin typeface="Arial"/>
                <a:ea typeface="Arial"/>
                <a:cs typeface="Arial"/>
                <a:sym typeface="Arial"/>
              </a:defRPr>
            </a:pPr>
            <a:endParaRPr/>
          </a:p>
        </p:txBody>
      </p:sp>
      <p:sp>
        <p:nvSpPr>
          <p:cNvPr id="288" name="Zhang, et al. Quant Imaging Med Surg. 2014"/>
          <p:cNvSpPr txBox="1"/>
          <p:nvPr/>
        </p:nvSpPr>
        <p:spPr>
          <a:xfrm>
            <a:off x="4555923" y="9159740"/>
            <a:ext cx="4487597" cy="3898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a:defRPr sz="1700" i="1">
                <a:solidFill>
                  <a:srgbClr val="FFFFFF"/>
                </a:solidFill>
                <a:latin typeface="Arial"/>
                <a:ea typeface="Arial"/>
                <a:cs typeface="Arial"/>
                <a:sym typeface="Arial"/>
              </a:defRPr>
            </a:pPr>
            <a:r>
              <a:rPr b="1"/>
              <a:t>Zhang, et al. </a:t>
            </a:r>
            <a:r>
              <a:t>Quant Imaging Med Surg. 2014</a:t>
            </a:r>
          </a:p>
        </p:txBody>
      </p:sp>
      <p:pic>
        <p:nvPicPr>
          <p:cNvPr id="289" name="Image" descr="Image"/>
          <p:cNvPicPr>
            <a:picLocks/>
          </p:cNvPicPr>
          <p:nvPr/>
        </p:nvPicPr>
        <p:blipFill>
          <a:blip r:embed="rId8"/>
          <a:stretch>
            <a:fillRect/>
          </a:stretch>
        </p:blipFill>
        <p:spPr>
          <a:xfrm>
            <a:off x="3769588" y="5274633"/>
            <a:ext cx="6060267" cy="5030895"/>
          </a:xfrm>
          <a:prstGeom prst="rect">
            <a:avLst/>
          </a:prstGeom>
          <a:ln w="12700">
            <a:miter lim="400000"/>
          </a:ln>
        </p:spPr>
      </p:pic>
      <p:sp>
        <p:nvSpPr>
          <p:cNvPr id="290" name="Hardware Improvements"/>
          <p:cNvSpPr txBox="1"/>
          <p:nvPr/>
        </p:nvSpPr>
        <p:spPr>
          <a:xfrm>
            <a:off x="475615" y="2465795"/>
            <a:ext cx="3199818" cy="858529"/>
          </a:xfrm>
          <a:prstGeom prst="rect">
            <a:avLst/>
          </a:prstGeom>
          <a:solidFill>
            <a:srgbClr val="29FF60">
              <a:alpha val="64287"/>
            </a:srgbClr>
          </a:solidFill>
          <a:ln w="3175">
            <a:solidFill>
              <a:srgbClr val="70FF4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spAutoFit/>
          </a:bodyPr>
          <a:lstStyle>
            <a:lvl1pPr marL="41101" marR="41101" algn="ctr" defTabSz="921173">
              <a:spcBef>
                <a:spcPts val="1000"/>
              </a:spcBef>
              <a:defRPr sz="2800">
                <a:solidFill>
                  <a:srgbClr val="FFFFFF"/>
                </a:solidFill>
                <a:uFill>
                  <a:solidFill>
                    <a:srgbClr val="FFFFFF"/>
                  </a:solidFill>
                </a:uFill>
                <a:latin typeface="Arial"/>
                <a:ea typeface="Arial"/>
                <a:cs typeface="Arial"/>
                <a:sym typeface="Arial"/>
              </a:defRPr>
            </a:lvl1pPr>
          </a:lstStyle>
          <a:p>
            <a:r>
              <a:t>Hardware Improvements</a:t>
            </a:r>
          </a:p>
        </p:txBody>
      </p:sp>
      <p:sp>
        <p:nvSpPr>
          <p:cNvPr id="291" name="Non-Cartesian trajectories"/>
          <p:cNvSpPr txBox="1"/>
          <p:nvPr/>
        </p:nvSpPr>
        <p:spPr>
          <a:xfrm>
            <a:off x="475615" y="4352332"/>
            <a:ext cx="3199818" cy="858529"/>
          </a:xfrm>
          <a:prstGeom prst="rect">
            <a:avLst/>
          </a:prstGeom>
          <a:solidFill>
            <a:srgbClr val="29FF60">
              <a:alpha val="64287"/>
            </a:srgbClr>
          </a:solidFill>
          <a:ln w="3175">
            <a:solidFill>
              <a:srgbClr val="70FF4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spAutoFit/>
          </a:bodyPr>
          <a:lstStyle>
            <a:lvl1pPr marL="41101" marR="41101" algn="ctr" defTabSz="921173">
              <a:spcBef>
                <a:spcPts val="1000"/>
              </a:spcBef>
              <a:defRPr sz="2800">
                <a:solidFill>
                  <a:srgbClr val="FFFFFF"/>
                </a:solidFill>
                <a:uFill>
                  <a:solidFill>
                    <a:srgbClr val="FFFFFF"/>
                  </a:solidFill>
                </a:uFill>
                <a:latin typeface="Arial"/>
                <a:ea typeface="Arial"/>
                <a:cs typeface="Arial"/>
                <a:sym typeface="Arial"/>
              </a:defRPr>
            </a:lvl1pPr>
          </a:lstStyle>
          <a:p>
            <a:r>
              <a:t>Non-Cartesian trajectories</a:t>
            </a:r>
          </a:p>
        </p:txBody>
      </p:sp>
      <p:sp>
        <p:nvSpPr>
          <p:cNvPr id="292" name="Parallel…"/>
          <p:cNvSpPr txBox="1"/>
          <p:nvPr/>
        </p:nvSpPr>
        <p:spPr>
          <a:xfrm>
            <a:off x="9380395" y="2465795"/>
            <a:ext cx="3199818" cy="858529"/>
          </a:xfrm>
          <a:prstGeom prst="rect">
            <a:avLst/>
          </a:prstGeom>
          <a:solidFill>
            <a:srgbClr val="00ABFF">
              <a:alpha val="73771"/>
            </a:srgbClr>
          </a:solidFill>
          <a:ln w="3175">
            <a:solidFill>
              <a:srgbClr val="0433FF">
                <a:alpha val="99458"/>
              </a:srgb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spAutoFit/>
          </a:bodyPr>
          <a:lstStyle/>
          <a:p>
            <a:pPr marL="41101" marR="41101" algn="ctr" defTabSz="921173">
              <a:defRPr sz="2800">
                <a:solidFill>
                  <a:srgbClr val="FFFFFF"/>
                </a:solidFill>
                <a:uFill>
                  <a:solidFill>
                    <a:srgbClr val="FFFFFF"/>
                  </a:solidFill>
                </a:uFill>
                <a:latin typeface="Arial"/>
                <a:ea typeface="Arial"/>
                <a:cs typeface="Arial"/>
                <a:sym typeface="Arial"/>
              </a:defRPr>
            </a:pPr>
            <a:r>
              <a:t>Parallel </a:t>
            </a:r>
          </a:p>
          <a:p>
            <a:pPr marL="41101" marR="41101" algn="ctr" defTabSz="921173">
              <a:defRPr sz="2800">
                <a:solidFill>
                  <a:srgbClr val="FFFFFF"/>
                </a:solidFill>
                <a:uFill>
                  <a:solidFill>
                    <a:srgbClr val="FFFFFF"/>
                  </a:solidFill>
                </a:uFill>
                <a:latin typeface="Arial"/>
                <a:ea typeface="Arial"/>
                <a:cs typeface="Arial"/>
                <a:sym typeface="Arial"/>
              </a:defRPr>
            </a:pPr>
            <a:r>
              <a:t>Imaging</a:t>
            </a:r>
          </a:p>
        </p:txBody>
      </p:sp>
      <p:sp>
        <p:nvSpPr>
          <p:cNvPr id="293" name="Temporal…"/>
          <p:cNvSpPr txBox="1"/>
          <p:nvPr/>
        </p:nvSpPr>
        <p:spPr>
          <a:xfrm>
            <a:off x="9380395" y="4352332"/>
            <a:ext cx="3197423" cy="858529"/>
          </a:xfrm>
          <a:prstGeom prst="rect">
            <a:avLst/>
          </a:prstGeom>
          <a:solidFill>
            <a:srgbClr val="00ABFF">
              <a:alpha val="73771"/>
            </a:srgbClr>
          </a:solidFill>
          <a:ln w="3175">
            <a:solidFill>
              <a:srgbClr val="0433FF">
                <a:alpha val="99458"/>
              </a:srgb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spAutoFit/>
          </a:bodyPr>
          <a:lstStyle/>
          <a:p>
            <a:pPr marL="41101" marR="41101" algn="ctr" defTabSz="921173">
              <a:defRPr sz="2800">
                <a:solidFill>
                  <a:srgbClr val="FFFFFF"/>
                </a:solidFill>
                <a:uFill>
                  <a:solidFill>
                    <a:srgbClr val="FFFFFF"/>
                  </a:solidFill>
                </a:uFill>
                <a:latin typeface="Arial"/>
                <a:ea typeface="Arial"/>
                <a:cs typeface="Arial"/>
                <a:sym typeface="Arial"/>
              </a:defRPr>
            </a:pPr>
            <a:r>
              <a:rPr dirty="0"/>
              <a:t>Temporal </a:t>
            </a:r>
          </a:p>
          <a:p>
            <a:pPr marL="41101" marR="41101" algn="ctr" defTabSz="921173">
              <a:defRPr sz="2800">
                <a:solidFill>
                  <a:srgbClr val="FFFFFF"/>
                </a:solidFill>
                <a:uFill>
                  <a:solidFill>
                    <a:srgbClr val="FFFFFF"/>
                  </a:solidFill>
                </a:uFill>
                <a:latin typeface="Arial"/>
                <a:ea typeface="Arial"/>
                <a:cs typeface="Arial"/>
                <a:sym typeface="Arial"/>
              </a:defRPr>
            </a:pPr>
            <a:r>
              <a:rPr dirty="0"/>
              <a:t>Encoding</a:t>
            </a:r>
          </a:p>
        </p:txBody>
      </p:sp>
      <p:sp>
        <p:nvSpPr>
          <p:cNvPr id="294" name="Compressive Sensing"/>
          <p:cNvSpPr txBox="1"/>
          <p:nvPr/>
        </p:nvSpPr>
        <p:spPr>
          <a:xfrm>
            <a:off x="9379198" y="6239579"/>
            <a:ext cx="3199818" cy="858529"/>
          </a:xfrm>
          <a:prstGeom prst="rect">
            <a:avLst/>
          </a:prstGeom>
          <a:solidFill>
            <a:srgbClr val="00ABFF">
              <a:alpha val="73771"/>
            </a:srgbClr>
          </a:solidFill>
          <a:ln w="3175">
            <a:solidFill>
              <a:srgbClr val="0433FF">
                <a:alpha val="99458"/>
              </a:srgb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spAutoFit/>
          </a:bodyPr>
          <a:lstStyle>
            <a:lvl1pPr marL="41101" marR="41101" algn="ctr" defTabSz="921173">
              <a:spcBef>
                <a:spcPts val="1000"/>
              </a:spcBef>
              <a:defRPr sz="2800">
                <a:solidFill>
                  <a:srgbClr val="FFFFFF"/>
                </a:solidFill>
                <a:uFill>
                  <a:solidFill>
                    <a:srgbClr val="FFFFFF"/>
                  </a:solidFill>
                </a:uFill>
                <a:latin typeface="Arial"/>
                <a:ea typeface="Arial"/>
                <a:cs typeface="Arial"/>
                <a:sym typeface="Arial"/>
              </a:defRPr>
            </a:lvl1pPr>
          </a:lstStyle>
          <a:p>
            <a:r>
              <a:rPr dirty="0"/>
              <a:t>Compressive Sensing</a:t>
            </a:r>
          </a:p>
        </p:txBody>
      </p:sp>
      <p:sp>
        <p:nvSpPr>
          <p:cNvPr id="295" name="Data Undersampling"/>
          <p:cNvSpPr txBox="1"/>
          <p:nvPr/>
        </p:nvSpPr>
        <p:spPr>
          <a:xfrm>
            <a:off x="475615" y="6239579"/>
            <a:ext cx="3199818" cy="858529"/>
          </a:xfrm>
          <a:prstGeom prst="rect">
            <a:avLst/>
          </a:prstGeom>
          <a:solidFill>
            <a:srgbClr val="29FF60">
              <a:alpha val="64287"/>
            </a:srgbClr>
          </a:solidFill>
          <a:ln w="3175">
            <a:solidFill>
              <a:srgbClr val="70FF4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spAutoFit/>
          </a:bodyPr>
          <a:lstStyle>
            <a:lvl1pPr marL="41101" marR="41101" algn="ctr" defTabSz="921173">
              <a:spcBef>
                <a:spcPts val="1000"/>
              </a:spcBef>
              <a:defRPr sz="2800">
                <a:solidFill>
                  <a:srgbClr val="FFFFFF"/>
                </a:solidFill>
                <a:uFill>
                  <a:solidFill>
                    <a:srgbClr val="FFFFFF"/>
                  </a:solidFill>
                </a:uFill>
                <a:latin typeface="Arial"/>
                <a:ea typeface="Arial"/>
                <a:cs typeface="Arial"/>
                <a:sym typeface="Arial"/>
              </a:defRPr>
            </a:lvl1pPr>
          </a:lstStyle>
          <a:p>
            <a:r>
              <a:t>Data Undersampling</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79" fill="hold"/>
                                        <p:tgtEl>
                                          <p:spTgt spid="277"/>
                                        </p:tgtEl>
                                      </p:cBhvr>
                                    </p:cmd>
                                  </p:childTnLst>
                                </p:cTn>
                              </p:par>
                            </p:childTnLst>
                          </p:cTn>
                        </p:par>
                        <p:par>
                          <p:cTn id="7" fill="hold">
                            <p:stCondLst>
                              <p:cond delay="4679"/>
                            </p:stCondLst>
                            <p:childTnLst>
                              <p:par>
                                <p:cTn id="8" presetID="1" presetClass="mediacall" presetSubtype="0" fill="hold" nodeType="afterEffect">
                                  <p:stCondLst>
                                    <p:cond delay="0"/>
                                  </p:stCondLst>
                                  <p:childTnLst>
                                    <p:cmd type="call" cmd="playFrom(0.0)">
                                      <p:cBhvr>
                                        <p:cTn id="9" dur="7833" fill="hold"/>
                                        <p:tgtEl>
                                          <p:spTgt spid="283"/>
                                        </p:tgtEl>
                                      </p:cBhvr>
                                    </p:cmd>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grpId="3" nodeType="clickEffect">
                                  <p:stCondLst>
                                    <p:cond delay="0"/>
                                  </p:stCondLst>
                                  <p:iterate>
                                    <p:tmAbs val="0"/>
                                  </p:iterate>
                                  <p:childTnLst>
                                    <p:set>
                                      <p:cBhvr>
                                        <p:cTn id="13" fill="hold"/>
                                        <p:tgtEl>
                                          <p:spTgt spid="287"/>
                                        </p:tgtEl>
                                        <p:attrNameLst>
                                          <p:attrName>style.visibility</p:attrName>
                                        </p:attrNameLst>
                                      </p:cBhvr>
                                      <p:to>
                                        <p:strVal val="visible"/>
                                      </p:to>
                                    </p:set>
                                    <p:animEffect transition="in" filter="wipe(up)">
                                      <p:cBhvr>
                                        <p:cTn id="14" dur="500"/>
                                        <p:tgtEl>
                                          <p:spTgt spid="287"/>
                                        </p:tgtEl>
                                      </p:cBhvr>
                                    </p:animEffect>
                                  </p:childTnLst>
                                </p:cTn>
                              </p:par>
                            </p:childTnLst>
                          </p:cTn>
                        </p:par>
                        <p:par>
                          <p:cTn id="15" fill="hold">
                            <p:stCondLst>
                              <p:cond delay="500"/>
                            </p:stCondLst>
                            <p:childTnLst>
                              <p:par>
                                <p:cTn id="16" presetID="10" presetClass="exit" fill="hold" grpId="4" nodeType="afterEffect">
                                  <p:stCondLst>
                                    <p:cond delay="0"/>
                                  </p:stCondLst>
                                  <p:iterate>
                                    <p:tmAbs val="0"/>
                                  </p:iterate>
                                  <p:childTnLst>
                                    <p:animEffect transition="out" filter="fade">
                                      <p:cBhvr>
                                        <p:cTn id="17" dur="800" fill="hold"/>
                                        <p:tgtEl>
                                          <p:spTgt spid="289"/>
                                        </p:tgtEl>
                                      </p:cBhvr>
                                    </p:animEffect>
                                    <p:set>
                                      <p:cBhvr>
                                        <p:cTn id="18" fill="hold">
                                          <p:stCondLst>
                                            <p:cond delay="799"/>
                                          </p:stCondLst>
                                        </p:cTn>
                                        <p:tgtEl>
                                          <p:spTgt spid="28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fill="hold" grpId="5" nodeType="clickEffect">
                                  <p:stCondLst>
                                    <p:cond delay="0"/>
                                  </p:stCondLst>
                                  <p:iterate>
                                    <p:tmAbs val="0"/>
                                  </p:iterate>
                                  <p:childTnLst>
                                    <p:set>
                                      <p:cBhvr>
                                        <p:cTn id="22" fill="hold"/>
                                        <p:tgtEl>
                                          <p:spTgt spid="290"/>
                                        </p:tgtEl>
                                        <p:attrNameLst>
                                          <p:attrName>style.visibility</p:attrName>
                                        </p:attrNameLst>
                                      </p:cBhvr>
                                      <p:to>
                                        <p:strVal val="visible"/>
                                      </p:to>
                                    </p:set>
                                    <p:animEffect transition="in" filter="fade">
                                      <p:cBhvr>
                                        <p:cTn id="23" dur="600"/>
                                        <p:tgtEl>
                                          <p:spTgt spid="290"/>
                                        </p:tgtEl>
                                      </p:cBhvr>
                                    </p:animEffect>
                                  </p:childTnLst>
                                </p:cTn>
                              </p:par>
                              <p:par>
                                <p:cTn id="24" presetID="10" presetClass="entr" fill="hold" grpId="6" nodeType="withEffect">
                                  <p:stCondLst>
                                    <p:cond delay="0"/>
                                  </p:stCondLst>
                                  <p:iterate>
                                    <p:tmAbs val="0"/>
                                  </p:iterate>
                                  <p:childTnLst>
                                    <p:set>
                                      <p:cBhvr>
                                        <p:cTn id="25" fill="hold"/>
                                        <p:tgtEl>
                                          <p:spTgt spid="291"/>
                                        </p:tgtEl>
                                        <p:attrNameLst>
                                          <p:attrName>style.visibility</p:attrName>
                                        </p:attrNameLst>
                                      </p:cBhvr>
                                      <p:to>
                                        <p:strVal val="visible"/>
                                      </p:to>
                                    </p:set>
                                    <p:animEffect transition="in" filter="fade">
                                      <p:cBhvr>
                                        <p:cTn id="26" dur="600"/>
                                        <p:tgtEl>
                                          <p:spTgt spid="291"/>
                                        </p:tgtEl>
                                      </p:cBhvr>
                                    </p:animEffect>
                                  </p:childTnLst>
                                </p:cTn>
                              </p:par>
                              <p:par>
                                <p:cTn id="27" presetID="10" presetClass="entr" fill="hold" grpId="7" nodeType="withEffect">
                                  <p:stCondLst>
                                    <p:cond delay="0"/>
                                  </p:stCondLst>
                                  <p:iterate>
                                    <p:tmAbs val="0"/>
                                  </p:iterate>
                                  <p:childTnLst>
                                    <p:set>
                                      <p:cBhvr>
                                        <p:cTn id="28" fill="hold"/>
                                        <p:tgtEl>
                                          <p:spTgt spid="295"/>
                                        </p:tgtEl>
                                        <p:attrNameLst>
                                          <p:attrName>style.visibility</p:attrName>
                                        </p:attrNameLst>
                                      </p:cBhvr>
                                      <p:to>
                                        <p:strVal val="visible"/>
                                      </p:to>
                                    </p:set>
                                    <p:animEffect transition="in" filter="fade">
                                      <p:cBhvr>
                                        <p:cTn id="29" dur="600"/>
                                        <p:tgtEl>
                                          <p:spTgt spid="29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fill="hold" grpId="8" nodeType="clickEffect">
                                  <p:stCondLst>
                                    <p:cond delay="0"/>
                                  </p:stCondLst>
                                  <p:iterate>
                                    <p:tmAbs val="0"/>
                                  </p:iterate>
                                  <p:childTnLst>
                                    <p:set>
                                      <p:cBhvr>
                                        <p:cTn id="33" fill="hold"/>
                                        <p:tgtEl>
                                          <p:spTgt spid="292"/>
                                        </p:tgtEl>
                                        <p:attrNameLst>
                                          <p:attrName>style.visibility</p:attrName>
                                        </p:attrNameLst>
                                      </p:cBhvr>
                                      <p:to>
                                        <p:strVal val="visible"/>
                                      </p:to>
                                    </p:set>
                                    <p:animEffect transition="in" filter="fade">
                                      <p:cBhvr>
                                        <p:cTn id="34" dur="600"/>
                                        <p:tgtEl>
                                          <p:spTgt spid="292"/>
                                        </p:tgtEl>
                                      </p:cBhvr>
                                    </p:animEffect>
                                  </p:childTnLst>
                                </p:cTn>
                              </p:par>
                              <p:par>
                                <p:cTn id="35" presetID="10" presetClass="entr" fill="hold" grpId="9" nodeType="withEffect">
                                  <p:stCondLst>
                                    <p:cond delay="0"/>
                                  </p:stCondLst>
                                  <p:iterate>
                                    <p:tmAbs val="0"/>
                                  </p:iterate>
                                  <p:childTnLst>
                                    <p:set>
                                      <p:cBhvr>
                                        <p:cTn id="36" fill="hold"/>
                                        <p:tgtEl>
                                          <p:spTgt spid="293"/>
                                        </p:tgtEl>
                                        <p:attrNameLst>
                                          <p:attrName>style.visibility</p:attrName>
                                        </p:attrNameLst>
                                      </p:cBhvr>
                                      <p:to>
                                        <p:strVal val="visible"/>
                                      </p:to>
                                    </p:set>
                                    <p:animEffect transition="in" filter="fade">
                                      <p:cBhvr>
                                        <p:cTn id="37" dur="600"/>
                                        <p:tgtEl>
                                          <p:spTgt spid="293"/>
                                        </p:tgtEl>
                                      </p:cBhvr>
                                    </p:animEffect>
                                  </p:childTnLst>
                                </p:cTn>
                              </p:par>
                              <p:par>
                                <p:cTn id="38" presetID="10" presetClass="entr" fill="hold" grpId="10" nodeType="withEffect">
                                  <p:stCondLst>
                                    <p:cond delay="0"/>
                                  </p:stCondLst>
                                  <p:iterate>
                                    <p:tmAbs val="0"/>
                                  </p:iterate>
                                  <p:childTnLst>
                                    <p:set>
                                      <p:cBhvr>
                                        <p:cTn id="39" fill="hold"/>
                                        <p:tgtEl>
                                          <p:spTgt spid="294"/>
                                        </p:tgtEl>
                                        <p:attrNameLst>
                                          <p:attrName>style.visibility</p:attrName>
                                        </p:attrNameLst>
                                      </p:cBhvr>
                                      <p:to>
                                        <p:strVal val="visible"/>
                                      </p:to>
                                    </p:set>
                                    <p:animEffect transition="in" filter="fade">
                                      <p:cBhvr>
                                        <p:cTn id="40" dur="600"/>
                                        <p:tgtEl>
                                          <p:spTgt spid="29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100000">
                <p:cTn id="41" fill="hold" display="0">
                  <p:stCondLst>
                    <p:cond delay="indefinite"/>
                  </p:stCondLst>
                </p:cTn>
                <p:tgtEl>
                  <p:spTgt spid="277"/>
                </p:tgtEl>
              </p:cMediaNode>
            </p:video>
            <p:seq concurrent="1" prevAc="none" nextAc="seek">
              <p:cTn id="42" restart="whenNotActive" fill="hold" evtFilter="cancelBubble" nodeType="interactiveSeq">
                <p:stCondLst>
                  <p:cond evt="onClick" delay="0">
                    <p:tgtEl>
                      <p:spTgt spid="277"/>
                    </p:tgtEl>
                  </p:cond>
                </p:stCondLst>
                <p:endSync evt="end" delay="0">
                  <p:rtn val="all"/>
                </p:endSync>
                <p:childTnLst>
                  <p:par>
                    <p:cTn id="43" fill="hold">
                      <p:stCondLst>
                        <p:cond delay="0"/>
                      </p:stCondLst>
                      <p:childTnLst>
                        <p:par>
                          <p:cTn id="44" fill="hold">
                            <p:stCondLst>
                              <p:cond delay="0"/>
                            </p:stCondLst>
                            <p:childTnLst>
                              <p:par>
                                <p:cTn id="45" presetID="2" presetClass="mediacall" presetSubtype="0" fill="hold" nodeType="clickEffect">
                                  <p:stCondLst>
                                    <p:cond delay="0"/>
                                  </p:stCondLst>
                                  <p:childTnLst>
                                    <p:cmd type="call" cmd="togglePause">
                                      <p:cBhvr>
                                        <p:cTn id="46" dur="1" fill="hold"/>
                                        <p:tgtEl>
                                          <p:spTgt spid="277"/>
                                        </p:tgtEl>
                                      </p:cBhvr>
                                    </p:cmd>
                                  </p:childTnLst>
                                </p:cTn>
                              </p:par>
                            </p:childTnLst>
                          </p:cTn>
                        </p:par>
                      </p:childTnLst>
                    </p:cTn>
                  </p:par>
                </p:childTnLst>
              </p:cTn>
              <p:nextCondLst>
                <p:cond evt="onClick" delay="0">
                  <p:tgtEl>
                    <p:spTgt spid="277"/>
                  </p:tgtEl>
                </p:cond>
              </p:nextCondLst>
            </p:seq>
            <p:video>
              <p:cMediaNode vol="100000">
                <p:cTn id="47" fill="hold" display="0">
                  <p:stCondLst>
                    <p:cond delay="indefinite"/>
                  </p:stCondLst>
                </p:cTn>
                <p:tgtEl>
                  <p:spTgt spid="283"/>
                </p:tgtEl>
              </p:cMediaNode>
            </p:video>
            <p:seq concurrent="1" prevAc="none" nextAc="seek">
              <p:cTn id="48" restart="whenNotActive" fill="hold" evtFilter="cancelBubble" nodeType="interactiveSeq">
                <p:stCondLst>
                  <p:cond evt="onClick" delay="0">
                    <p:tgtEl>
                      <p:spTgt spid="283"/>
                    </p:tgtEl>
                  </p:cond>
                </p:stCondLst>
                <p:endSync evt="end" delay="0">
                  <p:rtn val="all"/>
                </p:endSync>
                <p:childTnLst>
                  <p:par>
                    <p:cTn id="49" fill="hold">
                      <p:stCondLst>
                        <p:cond delay="0"/>
                      </p:stCondLst>
                      <p:childTnLst>
                        <p:par>
                          <p:cTn id="50" fill="hold">
                            <p:stCondLst>
                              <p:cond delay="0"/>
                            </p:stCondLst>
                            <p:childTnLst>
                              <p:par>
                                <p:cTn id="51" presetID="2" presetClass="mediacall" presetSubtype="0" fill="hold" nodeType="clickEffect">
                                  <p:stCondLst>
                                    <p:cond delay="0"/>
                                  </p:stCondLst>
                                  <p:childTnLst>
                                    <p:cmd type="call" cmd="togglePause">
                                      <p:cBhvr>
                                        <p:cTn id="52" dur="1" fill="hold"/>
                                        <p:tgtEl>
                                          <p:spTgt spid="283"/>
                                        </p:tgtEl>
                                      </p:cBhvr>
                                    </p:cmd>
                                  </p:childTnLst>
                                </p:cTn>
                              </p:par>
                            </p:childTnLst>
                          </p:cTn>
                        </p:par>
                      </p:childTnLst>
                    </p:cTn>
                  </p:par>
                </p:childTnLst>
              </p:cTn>
              <p:nextCondLst>
                <p:cond evt="onClick" delay="0">
                  <p:tgtEl>
                    <p:spTgt spid="283"/>
                  </p:tgtEl>
                </p:cond>
              </p:nextCondLst>
            </p:seq>
          </p:childTnLst>
        </p:cTn>
      </p:par>
    </p:tnLst>
    <p:bldLst>
      <p:bldP spid="287" grpId="3" animBg="1" advAuto="0"/>
      <p:bldP spid="289" grpId="4" animBg="1" advAuto="0"/>
      <p:bldP spid="290" grpId="5" animBg="1" advAuto="0"/>
      <p:bldP spid="291" grpId="6" animBg="1" advAuto="0"/>
      <p:bldP spid="292" grpId="8" animBg="1" advAuto="0"/>
      <p:bldP spid="293" grpId="9" animBg="1" advAuto="0"/>
      <p:bldP spid="294" grpId="10" animBg="1" advAuto="0"/>
      <p:bldP spid="295" grpId="7"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9" name="Group"/>
          <p:cNvGrpSpPr/>
          <p:nvPr/>
        </p:nvGrpSpPr>
        <p:grpSpPr>
          <a:xfrm>
            <a:off x="10913467" y="1333500"/>
            <a:ext cx="1769666" cy="1454060"/>
            <a:chOff x="0" y="0"/>
            <a:chExt cx="1769665" cy="1454059"/>
          </a:xfrm>
        </p:grpSpPr>
        <p:sp>
          <p:nvSpPr>
            <p:cNvPr id="347" name="Rectangle"/>
            <p:cNvSpPr/>
            <p:nvPr/>
          </p:nvSpPr>
          <p:spPr>
            <a:xfrm>
              <a:off x="0" y="0"/>
              <a:ext cx="1769666" cy="145406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pic>
          <p:nvPicPr>
            <p:cNvPr id="348" name="Polo-mint.jpg" descr="Polo-mint.jpg"/>
            <p:cNvPicPr>
              <a:picLocks/>
            </p:cNvPicPr>
            <p:nvPr/>
          </p:nvPicPr>
          <p:blipFill>
            <a:blip r:embed="rId3"/>
            <a:srcRect l="18190" t="5076" r="18885" b="5525"/>
            <a:stretch>
              <a:fillRect/>
            </a:stretch>
          </p:blipFill>
          <p:spPr>
            <a:xfrm>
              <a:off x="238682" y="55731"/>
              <a:ext cx="1128715" cy="1342288"/>
            </a:xfrm>
            <a:custGeom>
              <a:avLst/>
              <a:gdLst/>
              <a:ahLst/>
              <a:cxnLst>
                <a:cxn ang="0">
                  <a:pos x="wd2" y="hd2"/>
                </a:cxn>
                <a:cxn ang="5400000">
                  <a:pos x="wd2" y="hd2"/>
                </a:cxn>
                <a:cxn ang="10800000">
                  <a:pos x="wd2" y="hd2"/>
                </a:cxn>
                <a:cxn ang="16200000">
                  <a:pos x="wd2" y="hd2"/>
                </a:cxn>
              </a:cxnLst>
              <a:rect l="0" t="0" r="r" b="b"/>
              <a:pathLst>
                <a:path w="21589" h="21348" extrusionOk="0">
                  <a:moveTo>
                    <a:pt x="10726" y="0"/>
                  </a:moveTo>
                  <a:cubicBezTo>
                    <a:pt x="8078" y="18"/>
                    <a:pt x="5428" y="967"/>
                    <a:pt x="3378" y="2840"/>
                  </a:cubicBezTo>
                  <a:cubicBezTo>
                    <a:pt x="1074" y="4946"/>
                    <a:pt x="5" y="7417"/>
                    <a:pt x="0" y="10629"/>
                  </a:cubicBezTo>
                  <a:cubicBezTo>
                    <a:pt x="-8" y="15609"/>
                    <a:pt x="2922" y="19564"/>
                    <a:pt x="7667" y="20987"/>
                  </a:cubicBezTo>
                  <a:cubicBezTo>
                    <a:pt x="9651" y="21582"/>
                    <a:pt x="12970" y="21423"/>
                    <a:pt x="14886" y="20640"/>
                  </a:cubicBezTo>
                  <a:cubicBezTo>
                    <a:pt x="19067" y="18932"/>
                    <a:pt x="21584" y="15196"/>
                    <a:pt x="21589" y="10699"/>
                  </a:cubicBezTo>
                  <a:cubicBezTo>
                    <a:pt x="21592" y="7453"/>
                    <a:pt x="20462" y="4901"/>
                    <a:pt x="18066" y="2739"/>
                  </a:cubicBezTo>
                  <a:cubicBezTo>
                    <a:pt x="16021" y="894"/>
                    <a:pt x="13374" y="-18"/>
                    <a:pt x="10726" y="0"/>
                  </a:cubicBezTo>
                  <a:close/>
                  <a:moveTo>
                    <a:pt x="10916" y="6268"/>
                  </a:moveTo>
                  <a:cubicBezTo>
                    <a:pt x="12905" y="6325"/>
                    <a:pt x="14836" y="7699"/>
                    <a:pt x="15235" y="10131"/>
                  </a:cubicBezTo>
                  <a:cubicBezTo>
                    <a:pt x="15531" y="11932"/>
                    <a:pt x="14317" y="13944"/>
                    <a:pt x="12449" y="14751"/>
                  </a:cubicBezTo>
                  <a:cubicBezTo>
                    <a:pt x="9638" y="15965"/>
                    <a:pt x="6235" y="13642"/>
                    <a:pt x="6240" y="10509"/>
                  </a:cubicBezTo>
                  <a:cubicBezTo>
                    <a:pt x="6240" y="10091"/>
                    <a:pt x="6516" y="9254"/>
                    <a:pt x="6854" y="8647"/>
                  </a:cubicBezTo>
                  <a:cubicBezTo>
                    <a:pt x="7786" y="6976"/>
                    <a:pt x="9369" y="6223"/>
                    <a:pt x="10916" y="6268"/>
                  </a:cubicBezTo>
                  <a:close/>
                </a:path>
              </a:pathLst>
            </a:custGeom>
            <a:ln w="12700" cap="flat">
              <a:noFill/>
              <a:miter lim="400000"/>
            </a:ln>
            <a:effectLst/>
          </p:spPr>
        </p:pic>
      </p:grpSp>
      <p:sp>
        <p:nvSpPr>
          <p:cNvPr id="350" name="Line"/>
          <p:cNvSpPr/>
          <p:nvPr/>
        </p:nvSpPr>
        <p:spPr>
          <a:xfrm>
            <a:off x="10006827" y="2167209"/>
            <a:ext cx="744041" cy="1"/>
          </a:xfrm>
          <a:prstGeom prst="line">
            <a:avLst/>
          </a:prstGeom>
          <a:ln w="50800">
            <a:solidFill>
              <a:srgbClr val="FFFFFF"/>
            </a:solidFill>
            <a:miter lim="400000"/>
            <a:tailEnd type="triangle"/>
          </a:ln>
        </p:spPr>
        <p:txBody>
          <a:bodyPr lIns="50800" tIns="50800" rIns="50800" bIns="50800" anchor="ct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nvGrpSpPr>
          <p:cNvPr id="369" name="Group"/>
          <p:cNvGrpSpPr/>
          <p:nvPr/>
        </p:nvGrpSpPr>
        <p:grpSpPr>
          <a:xfrm>
            <a:off x="8040930" y="825290"/>
            <a:ext cx="2631238" cy="2952960"/>
            <a:chOff x="0" y="0"/>
            <a:chExt cx="2631236" cy="2952959"/>
          </a:xfrm>
        </p:grpSpPr>
        <p:grpSp>
          <p:nvGrpSpPr>
            <p:cNvPr id="367" name="Group"/>
            <p:cNvGrpSpPr/>
            <p:nvPr/>
          </p:nvGrpSpPr>
          <p:grpSpPr>
            <a:xfrm>
              <a:off x="0" y="0"/>
              <a:ext cx="2578100" cy="2565400"/>
              <a:chOff x="0" y="0"/>
              <a:chExt cx="2578100" cy="2565400"/>
            </a:xfrm>
          </p:grpSpPr>
          <p:sp>
            <p:nvSpPr>
              <p:cNvPr id="351" name="Square"/>
              <p:cNvSpPr/>
              <p:nvPr/>
            </p:nvSpPr>
            <p:spPr>
              <a:xfrm>
                <a:off x="0" y="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52" name="Square"/>
              <p:cNvSpPr/>
              <p:nvPr/>
            </p:nvSpPr>
            <p:spPr>
              <a:xfrm>
                <a:off x="152400" y="1524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53" name="Square"/>
              <p:cNvSpPr/>
              <p:nvPr/>
            </p:nvSpPr>
            <p:spPr>
              <a:xfrm>
                <a:off x="304800" y="3048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54" name="Square"/>
              <p:cNvSpPr/>
              <p:nvPr/>
            </p:nvSpPr>
            <p:spPr>
              <a:xfrm>
                <a:off x="457200" y="4572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55" name="Square"/>
              <p:cNvSpPr/>
              <p:nvPr/>
            </p:nvSpPr>
            <p:spPr>
              <a:xfrm>
                <a:off x="609600" y="6096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56" name="Square"/>
              <p:cNvSpPr/>
              <p:nvPr/>
            </p:nvSpPr>
            <p:spPr>
              <a:xfrm>
                <a:off x="762000" y="7620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57" name="Square"/>
              <p:cNvSpPr/>
              <p:nvPr/>
            </p:nvSpPr>
            <p:spPr>
              <a:xfrm>
                <a:off x="914400" y="9144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58" name="Square"/>
              <p:cNvSpPr/>
              <p:nvPr/>
            </p:nvSpPr>
            <p:spPr>
              <a:xfrm>
                <a:off x="1066800" y="10668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59" name="Square"/>
              <p:cNvSpPr/>
              <p:nvPr/>
            </p:nvSpPr>
            <p:spPr>
              <a:xfrm>
                <a:off x="1206500" y="12065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60" name="Square"/>
              <p:cNvSpPr/>
              <p:nvPr/>
            </p:nvSpPr>
            <p:spPr>
              <a:xfrm>
                <a:off x="1358900" y="13589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61" name="Square"/>
              <p:cNvSpPr/>
              <p:nvPr/>
            </p:nvSpPr>
            <p:spPr>
              <a:xfrm>
                <a:off x="1511300" y="15113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62" name="Square"/>
              <p:cNvSpPr/>
              <p:nvPr/>
            </p:nvSpPr>
            <p:spPr>
              <a:xfrm>
                <a:off x="1663700" y="16637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63" name="Square"/>
              <p:cNvSpPr/>
              <p:nvPr/>
            </p:nvSpPr>
            <p:spPr>
              <a:xfrm>
                <a:off x="1816100" y="18161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64" name="Square"/>
              <p:cNvSpPr/>
              <p:nvPr/>
            </p:nvSpPr>
            <p:spPr>
              <a:xfrm>
                <a:off x="1968500" y="19685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65" name="Square"/>
              <p:cNvSpPr/>
              <p:nvPr/>
            </p:nvSpPr>
            <p:spPr>
              <a:xfrm>
                <a:off x="2120900" y="21209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66" name="Square"/>
              <p:cNvSpPr/>
              <p:nvPr/>
            </p:nvSpPr>
            <p:spPr>
              <a:xfrm>
                <a:off x="2260600" y="22479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sp>
          <p:nvSpPr>
            <p:cNvPr id="368" name="Pooling"/>
            <p:cNvSpPr txBox="1"/>
            <p:nvPr/>
          </p:nvSpPr>
          <p:spPr>
            <a:xfrm>
              <a:off x="1805330" y="2615953"/>
              <a:ext cx="825907" cy="33700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1600">
                  <a:solidFill>
                    <a:srgbClr val="FFFFFF"/>
                  </a:solidFill>
                  <a:latin typeface="Helvetica Neue Medium"/>
                  <a:ea typeface="Helvetica Neue Medium"/>
                  <a:cs typeface="Helvetica Neue Medium"/>
                  <a:sym typeface="Helvetica Neue Medium"/>
                </a:defRPr>
              </a:lvl1pPr>
            </a:lstStyle>
            <a:p>
              <a:r>
                <a:t>Pooling</a:t>
              </a:r>
            </a:p>
          </p:txBody>
        </p:sp>
      </p:grpSp>
      <p:pic>
        <p:nvPicPr>
          <p:cNvPr id="370" name="Image" descr="Image"/>
          <p:cNvPicPr>
            <a:picLocks noChangeAspect="1"/>
          </p:cNvPicPr>
          <p:nvPr/>
        </p:nvPicPr>
        <p:blipFill>
          <a:blip r:embed="rId4"/>
          <a:stretch>
            <a:fillRect/>
          </a:stretch>
        </p:blipFill>
        <p:spPr>
          <a:xfrm>
            <a:off x="496403" y="5811232"/>
            <a:ext cx="5232401" cy="3287928"/>
          </a:xfrm>
          <a:prstGeom prst="rect">
            <a:avLst/>
          </a:prstGeom>
          <a:ln w="12700">
            <a:miter lim="400000"/>
          </a:ln>
        </p:spPr>
      </p:pic>
      <p:pic>
        <p:nvPicPr>
          <p:cNvPr id="371" name="Image" descr="Image"/>
          <p:cNvPicPr>
            <a:picLocks noChangeAspect="1"/>
          </p:cNvPicPr>
          <p:nvPr/>
        </p:nvPicPr>
        <p:blipFill>
          <a:blip r:embed="rId5"/>
          <a:stretch>
            <a:fillRect/>
          </a:stretch>
        </p:blipFill>
        <p:spPr>
          <a:xfrm>
            <a:off x="6475155" y="5811232"/>
            <a:ext cx="6033242" cy="3260742"/>
          </a:xfrm>
          <a:prstGeom prst="rect">
            <a:avLst/>
          </a:prstGeom>
          <a:ln w="12700">
            <a:miter lim="400000"/>
          </a:ln>
        </p:spPr>
      </p:pic>
      <p:sp>
        <p:nvSpPr>
          <p:cNvPr id="372" name="Image De-noising"/>
          <p:cNvSpPr txBox="1"/>
          <p:nvPr/>
        </p:nvSpPr>
        <p:spPr>
          <a:xfrm>
            <a:off x="1185774" y="9100541"/>
            <a:ext cx="4064001" cy="378422"/>
          </a:xfrm>
          <a:prstGeom prst="rect">
            <a:avLst/>
          </a:prstGeom>
          <a:solidFill>
            <a:schemeClr val="accent1">
              <a:satOff val="-3355"/>
              <a:lumOff val="26614"/>
            </a:schemeClr>
          </a:solidFill>
          <a:ln w="3175">
            <a:solidFill>
              <a:schemeClr val="accent1">
                <a:satOff val="-3355"/>
                <a:lumOff val="26614"/>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spAutoFit/>
          </a:bodyPr>
          <a:lstStyle>
            <a:lvl1pPr marL="41101" marR="41101" algn="ctr" defTabSz="921173">
              <a:spcBef>
                <a:spcPts val="1000"/>
              </a:spcBef>
              <a:defRPr sz="2200">
                <a:solidFill>
                  <a:srgbClr val="FFFFFF"/>
                </a:solidFill>
                <a:uFill>
                  <a:solidFill>
                    <a:srgbClr val="FFFFFF"/>
                  </a:solidFill>
                </a:uFill>
                <a:latin typeface="Arial"/>
                <a:ea typeface="Arial"/>
                <a:cs typeface="Arial"/>
                <a:sym typeface="Arial"/>
              </a:defRPr>
            </a:lvl1pPr>
          </a:lstStyle>
          <a:p>
            <a:r>
              <a:t>Image De-noising</a:t>
            </a:r>
          </a:p>
        </p:txBody>
      </p:sp>
      <p:sp>
        <p:nvSpPr>
          <p:cNvPr id="373" name="Super-resolution"/>
          <p:cNvSpPr txBox="1"/>
          <p:nvPr/>
        </p:nvSpPr>
        <p:spPr>
          <a:xfrm>
            <a:off x="7718167" y="9100541"/>
            <a:ext cx="4064001" cy="378422"/>
          </a:xfrm>
          <a:prstGeom prst="rect">
            <a:avLst/>
          </a:prstGeom>
          <a:solidFill>
            <a:schemeClr val="accent1">
              <a:satOff val="-3355"/>
              <a:lumOff val="26614"/>
            </a:schemeClr>
          </a:solidFill>
          <a:ln w="3175">
            <a:solidFill>
              <a:schemeClr val="accent1">
                <a:satOff val="-3355"/>
                <a:lumOff val="26614"/>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spAutoFit/>
          </a:bodyPr>
          <a:lstStyle>
            <a:lvl1pPr marL="41101" marR="41101" algn="ctr" defTabSz="921173">
              <a:spcBef>
                <a:spcPts val="1000"/>
              </a:spcBef>
              <a:defRPr sz="2200">
                <a:solidFill>
                  <a:srgbClr val="FFFFFF"/>
                </a:solidFill>
                <a:uFill>
                  <a:solidFill>
                    <a:srgbClr val="FFFFFF"/>
                  </a:solidFill>
                </a:uFill>
                <a:latin typeface="Arial"/>
                <a:ea typeface="Arial"/>
                <a:cs typeface="Arial"/>
                <a:sym typeface="Arial"/>
              </a:defRPr>
            </a:lvl1pPr>
          </a:lstStyle>
          <a:p>
            <a:r>
              <a:t>Super-resolution</a:t>
            </a:r>
          </a:p>
        </p:txBody>
      </p:sp>
      <p:pic>
        <p:nvPicPr>
          <p:cNvPr id="374" name="siemens-essenza-1-5t-mri-scanner-500x500.jpg" descr="siemens-essenza-1-5t-mri-scanner-500x500.jpg"/>
          <p:cNvPicPr>
            <a:picLocks noChangeAspect="1"/>
          </p:cNvPicPr>
          <p:nvPr/>
        </p:nvPicPr>
        <p:blipFill>
          <a:blip r:embed="rId6"/>
          <a:srcRect l="4973" r="4973"/>
          <a:stretch>
            <a:fillRect/>
          </a:stretch>
        </p:blipFill>
        <p:spPr>
          <a:xfrm>
            <a:off x="174676" y="1333500"/>
            <a:ext cx="1795051" cy="1495007"/>
          </a:xfrm>
          <a:prstGeom prst="rect">
            <a:avLst/>
          </a:prstGeom>
          <a:ln w="12700">
            <a:miter lim="400000"/>
          </a:ln>
        </p:spPr>
      </p:pic>
      <p:grpSp>
        <p:nvGrpSpPr>
          <p:cNvPr id="377" name="Group"/>
          <p:cNvGrpSpPr/>
          <p:nvPr/>
        </p:nvGrpSpPr>
        <p:grpSpPr>
          <a:xfrm>
            <a:off x="10926131" y="1333500"/>
            <a:ext cx="1769737" cy="1454060"/>
            <a:chOff x="0" y="0"/>
            <a:chExt cx="1769736" cy="1454059"/>
          </a:xfrm>
        </p:grpSpPr>
        <p:sp>
          <p:nvSpPr>
            <p:cNvPr id="375" name="Rectangle"/>
            <p:cNvSpPr/>
            <p:nvPr/>
          </p:nvSpPr>
          <p:spPr>
            <a:xfrm>
              <a:off x="0" y="0"/>
              <a:ext cx="1769666" cy="145406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pic>
          <p:nvPicPr>
            <p:cNvPr id="376" name="ct-scanner_somatom-force_360-degrees-product-view-01394769~10.jpg" descr="ct-scanner_somatom-force_360-degrees-product-view-01394769~10.jpg"/>
            <p:cNvPicPr>
              <a:picLocks/>
            </p:cNvPicPr>
            <p:nvPr/>
          </p:nvPicPr>
          <p:blipFill>
            <a:blip r:embed="rId7"/>
            <a:srcRect t="15747" r="5070" b="9789"/>
            <a:stretch>
              <a:fillRect/>
            </a:stretch>
          </p:blipFill>
          <p:spPr>
            <a:xfrm>
              <a:off x="0" y="105454"/>
              <a:ext cx="1769737" cy="1226515"/>
            </a:xfrm>
            <a:prstGeom prst="rect">
              <a:avLst/>
            </a:prstGeom>
            <a:ln w="12700" cap="flat">
              <a:noFill/>
              <a:miter lim="400000"/>
            </a:ln>
            <a:effectLst/>
          </p:spPr>
        </p:pic>
      </p:grpSp>
      <p:pic>
        <p:nvPicPr>
          <p:cNvPr id="378" name="siemens-essenza-1-5t-mri-scanner-500x500.jpg" descr="siemens-essenza-1-5t-mri-scanner-500x500.jpg"/>
          <p:cNvPicPr>
            <a:picLocks noChangeAspect="1"/>
          </p:cNvPicPr>
          <p:nvPr/>
        </p:nvPicPr>
        <p:blipFill>
          <a:blip r:embed="rId6"/>
          <a:srcRect l="4973" r="4973"/>
          <a:stretch>
            <a:fillRect/>
          </a:stretch>
        </p:blipFill>
        <p:spPr>
          <a:xfrm>
            <a:off x="10913467" y="1329932"/>
            <a:ext cx="1795052" cy="1495007"/>
          </a:xfrm>
          <a:prstGeom prst="rect">
            <a:avLst/>
          </a:prstGeom>
          <a:ln w="12700">
            <a:miter lim="400000"/>
          </a:ln>
        </p:spPr>
      </p:pic>
      <p:grpSp>
        <p:nvGrpSpPr>
          <p:cNvPr id="390" name="Group"/>
          <p:cNvGrpSpPr/>
          <p:nvPr/>
        </p:nvGrpSpPr>
        <p:grpSpPr>
          <a:xfrm>
            <a:off x="2402130" y="1276350"/>
            <a:ext cx="2171701" cy="2501901"/>
            <a:chOff x="0" y="0"/>
            <a:chExt cx="2171700" cy="2501899"/>
          </a:xfrm>
        </p:grpSpPr>
        <p:grpSp>
          <p:nvGrpSpPr>
            <p:cNvPr id="386" name="Group"/>
            <p:cNvGrpSpPr/>
            <p:nvPr/>
          </p:nvGrpSpPr>
          <p:grpSpPr>
            <a:xfrm>
              <a:off x="0" y="0"/>
              <a:ext cx="2032000" cy="1957415"/>
              <a:chOff x="0" y="0"/>
              <a:chExt cx="2032000" cy="1957414"/>
            </a:xfrm>
          </p:grpSpPr>
          <p:pic>
            <p:nvPicPr>
              <p:cNvPr id="379" name="Image" descr="Image"/>
              <p:cNvPicPr>
                <a:picLocks/>
              </p:cNvPicPr>
              <p:nvPr/>
            </p:nvPicPr>
            <p:blipFill>
              <a:blip r:embed="rId8"/>
              <a:stretch>
                <a:fillRect/>
              </a:stretch>
            </p:blipFill>
            <p:spPr>
              <a:xfrm>
                <a:off x="0" y="0"/>
                <a:ext cx="1270000" cy="1190644"/>
              </a:xfrm>
              <a:prstGeom prst="rect">
                <a:avLst/>
              </a:prstGeom>
              <a:ln w="25400" cap="flat">
                <a:solidFill>
                  <a:srgbClr val="90FF00"/>
                </a:solidFill>
                <a:prstDash val="solid"/>
                <a:miter lim="400000"/>
              </a:ln>
              <a:effectLst/>
            </p:spPr>
          </p:pic>
          <p:pic>
            <p:nvPicPr>
              <p:cNvPr id="380" name="Image" descr="Image"/>
              <p:cNvPicPr>
                <a:picLocks/>
              </p:cNvPicPr>
              <p:nvPr/>
            </p:nvPicPr>
            <p:blipFill>
              <a:blip r:embed="rId8"/>
              <a:stretch>
                <a:fillRect/>
              </a:stretch>
            </p:blipFill>
            <p:spPr>
              <a:xfrm>
                <a:off x="129948" y="131771"/>
                <a:ext cx="1270001" cy="1190644"/>
              </a:xfrm>
              <a:prstGeom prst="rect">
                <a:avLst/>
              </a:prstGeom>
              <a:ln w="25400" cap="flat">
                <a:solidFill>
                  <a:srgbClr val="90FF00"/>
                </a:solidFill>
                <a:prstDash val="solid"/>
                <a:miter lim="400000"/>
              </a:ln>
              <a:effectLst/>
            </p:spPr>
          </p:pic>
          <p:pic>
            <p:nvPicPr>
              <p:cNvPr id="381" name="Image" descr="Image"/>
              <p:cNvPicPr>
                <a:picLocks/>
              </p:cNvPicPr>
              <p:nvPr/>
            </p:nvPicPr>
            <p:blipFill>
              <a:blip r:embed="rId8"/>
              <a:stretch>
                <a:fillRect/>
              </a:stretch>
            </p:blipFill>
            <p:spPr>
              <a:xfrm>
                <a:off x="255103" y="258771"/>
                <a:ext cx="1270001" cy="1190644"/>
              </a:xfrm>
              <a:prstGeom prst="rect">
                <a:avLst/>
              </a:prstGeom>
              <a:ln w="25400" cap="flat">
                <a:solidFill>
                  <a:srgbClr val="90FF00"/>
                </a:solidFill>
                <a:prstDash val="solid"/>
                <a:miter lim="400000"/>
              </a:ln>
              <a:effectLst/>
            </p:spPr>
          </p:pic>
          <p:pic>
            <p:nvPicPr>
              <p:cNvPr id="382" name="Image" descr="Image"/>
              <p:cNvPicPr>
                <a:picLocks/>
              </p:cNvPicPr>
              <p:nvPr/>
            </p:nvPicPr>
            <p:blipFill>
              <a:blip r:embed="rId8"/>
              <a:stretch>
                <a:fillRect/>
              </a:stretch>
            </p:blipFill>
            <p:spPr>
              <a:xfrm>
                <a:off x="381000" y="385771"/>
                <a:ext cx="1270000" cy="1190644"/>
              </a:xfrm>
              <a:prstGeom prst="rect">
                <a:avLst/>
              </a:prstGeom>
              <a:ln w="25400" cap="flat">
                <a:solidFill>
                  <a:srgbClr val="90FF00"/>
                </a:solidFill>
                <a:prstDash val="solid"/>
                <a:miter lim="400000"/>
              </a:ln>
              <a:effectLst/>
            </p:spPr>
          </p:pic>
          <p:pic>
            <p:nvPicPr>
              <p:cNvPr id="383" name="Image" descr="Image"/>
              <p:cNvPicPr>
                <a:picLocks/>
              </p:cNvPicPr>
              <p:nvPr/>
            </p:nvPicPr>
            <p:blipFill>
              <a:blip r:embed="rId8"/>
              <a:stretch>
                <a:fillRect/>
              </a:stretch>
            </p:blipFill>
            <p:spPr>
              <a:xfrm>
                <a:off x="508000" y="512771"/>
                <a:ext cx="1270000" cy="1190644"/>
              </a:xfrm>
              <a:prstGeom prst="rect">
                <a:avLst/>
              </a:prstGeom>
              <a:ln w="25400" cap="flat">
                <a:solidFill>
                  <a:srgbClr val="90FF00"/>
                </a:solidFill>
                <a:prstDash val="solid"/>
                <a:miter lim="400000"/>
              </a:ln>
              <a:effectLst/>
            </p:spPr>
          </p:pic>
          <p:pic>
            <p:nvPicPr>
              <p:cNvPr id="384" name="Image" descr="Image"/>
              <p:cNvPicPr>
                <a:picLocks/>
              </p:cNvPicPr>
              <p:nvPr/>
            </p:nvPicPr>
            <p:blipFill>
              <a:blip r:embed="rId8"/>
              <a:stretch>
                <a:fillRect/>
              </a:stretch>
            </p:blipFill>
            <p:spPr>
              <a:xfrm>
                <a:off x="635000" y="639771"/>
                <a:ext cx="1270000" cy="1190644"/>
              </a:xfrm>
              <a:prstGeom prst="rect">
                <a:avLst/>
              </a:prstGeom>
              <a:ln w="25400" cap="flat">
                <a:solidFill>
                  <a:srgbClr val="90FF00"/>
                </a:solidFill>
                <a:prstDash val="solid"/>
                <a:miter lim="400000"/>
              </a:ln>
              <a:effectLst/>
            </p:spPr>
          </p:pic>
          <p:pic>
            <p:nvPicPr>
              <p:cNvPr id="385" name="Image" descr="Image"/>
              <p:cNvPicPr>
                <a:picLocks/>
              </p:cNvPicPr>
              <p:nvPr/>
            </p:nvPicPr>
            <p:blipFill>
              <a:blip r:embed="rId8"/>
              <a:stretch>
                <a:fillRect/>
              </a:stretch>
            </p:blipFill>
            <p:spPr>
              <a:xfrm>
                <a:off x="762000" y="766771"/>
                <a:ext cx="1270000" cy="1190644"/>
              </a:xfrm>
              <a:prstGeom prst="rect">
                <a:avLst/>
              </a:prstGeom>
              <a:ln w="25400" cap="flat">
                <a:solidFill>
                  <a:srgbClr val="90FF00"/>
                </a:solidFill>
                <a:prstDash val="solid"/>
                <a:miter lim="400000"/>
              </a:ln>
              <a:effectLst/>
            </p:spPr>
          </p:pic>
        </p:grpSp>
        <p:grpSp>
          <p:nvGrpSpPr>
            <p:cNvPr id="389" name="Group"/>
            <p:cNvGrpSpPr/>
            <p:nvPr/>
          </p:nvGrpSpPr>
          <p:grpSpPr>
            <a:xfrm>
              <a:off x="888999" y="893771"/>
              <a:ext cx="1282702" cy="1608129"/>
              <a:chOff x="0" y="0"/>
              <a:chExt cx="1282700" cy="1608128"/>
            </a:xfrm>
          </p:grpSpPr>
          <p:sp>
            <p:nvSpPr>
              <p:cNvPr id="387" name="Convolution"/>
              <p:cNvSpPr txBox="1"/>
              <p:nvPr/>
            </p:nvSpPr>
            <p:spPr>
              <a:xfrm>
                <a:off x="39217" y="1271122"/>
                <a:ext cx="1243484" cy="33700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1600">
                    <a:solidFill>
                      <a:srgbClr val="FFFFFF"/>
                    </a:solidFill>
                    <a:latin typeface="Helvetica Neue Medium"/>
                    <a:ea typeface="Helvetica Neue Medium"/>
                    <a:cs typeface="Helvetica Neue Medium"/>
                    <a:sym typeface="Helvetica Neue Medium"/>
                  </a:defRPr>
                </a:lvl1pPr>
              </a:lstStyle>
              <a:p>
                <a:r>
                  <a:t>Convolution</a:t>
                </a:r>
              </a:p>
            </p:txBody>
          </p:sp>
          <p:pic>
            <p:nvPicPr>
              <p:cNvPr id="388" name="Image" descr="Image"/>
              <p:cNvPicPr>
                <a:picLocks/>
              </p:cNvPicPr>
              <p:nvPr/>
            </p:nvPicPr>
            <p:blipFill>
              <a:blip r:embed="rId8"/>
              <a:stretch>
                <a:fillRect/>
              </a:stretch>
            </p:blipFill>
            <p:spPr>
              <a:xfrm>
                <a:off x="0" y="0"/>
                <a:ext cx="1270000" cy="1190644"/>
              </a:xfrm>
              <a:prstGeom prst="rect">
                <a:avLst/>
              </a:prstGeom>
              <a:ln w="25400" cap="flat">
                <a:solidFill>
                  <a:srgbClr val="90FF00"/>
                </a:solidFill>
                <a:prstDash val="solid"/>
                <a:miter lim="400000"/>
              </a:ln>
              <a:effectLst/>
            </p:spPr>
          </p:pic>
        </p:grpSp>
      </p:grpSp>
      <p:sp>
        <p:nvSpPr>
          <p:cNvPr id="391" name="Machine Learning"/>
          <p:cNvSpPr txBox="1"/>
          <p:nvPr/>
        </p:nvSpPr>
        <p:spPr>
          <a:xfrm>
            <a:off x="32036" y="-17332"/>
            <a:ext cx="7772401" cy="5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3400">
                <a:latin typeface="Calibri"/>
                <a:ea typeface="Calibri"/>
                <a:cs typeface="Calibri"/>
                <a:sym typeface="Calibri"/>
              </a:defRPr>
            </a:lvl1pPr>
          </a:lstStyle>
          <a:p>
            <a:r>
              <a:t>Machine Learning</a:t>
            </a:r>
          </a:p>
        </p:txBody>
      </p:sp>
      <p:grpSp>
        <p:nvGrpSpPr>
          <p:cNvPr id="408" name="Group"/>
          <p:cNvGrpSpPr/>
          <p:nvPr/>
        </p:nvGrpSpPr>
        <p:grpSpPr>
          <a:xfrm>
            <a:off x="6066359" y="660190"/>
            <a:ext cx="2892374" cy="3118060"/>
            <a:chOff x="0" y="0"/>
            <a:chExt cx="2892372" cy="3118059"/>
          </a:xfrm>
        </p:grpSpPr>
        <p:sp>
          <p:nvSpPr>
            <p:cNvPr id="392" name="Convolution"/>
            <p:cNvSpPr txBox="1"/>
            <p:nvPr/>
          </p:nvSpPr>
          <p:spPr>
            <a:xfrm>
              <a:off x="1648889" y="2781053"/>
              <a:ext cx="1243484" cy="33700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1600">
                  <a:solidFill>
                    <a:srgbClr val="FFFFFF"/>
                  </a:solidFill>
                  <a:latin typeface="Helvetica Neue Medium"/>
                  <a:ea typeface="Helvetica Neue Medium"/>
                  <a:cs typeface="Helvetica Neue Medium"/>
                  <a:sym typeface="Helvetica Neue Medium"/>
                </a:defRPr>
              </a:lvl1pPr>
            </a:lstStyle>
            <a:p>
              <a:r>
                <a:t>Convolution</a:t>
              </a:r>
            </a:p>
          </p:txBody>
        </p:sp>
        <p:sp>
          <p:nvSpPr>
            <p:cNvPr id="393" name="Square"/>
            <p:cNvSpPr/>
            <p:nvPr/>
          </p:nvSpPr>
          <p:spPr>
            <a:xfrm>
              <a:off x="0" y="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94" name="Square"/>
            <p:cNvSpPr/>
            <p:nvPr/>
          </p:nvSpPr>
          <p:spPr>
            <a:xfrm>
              <a:off x="152400" y="1524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95" name="Square"/>
            <p:cNvSpPr/>
            <p:nvPr/>
          </p:nvSpPr>
          <p:spPr>
            <a:xfrm>
              <a:off x="304800" y="3048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96" name="Square"/>
            <p:cNvSpPr/>
            <p:nvPr/>
          </p:nvSpPr>
          <p:spPr>
            <a:xfrm>
              <a:off x="457200" y="4572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97" name="Square"/>
            <p:cNvSpPr/>
            <p:nvPr/>
          </p:nvSpPr>
          <p:spPr>
            <a:xfrm>
              <a:off x="609600" y="6096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98" name="Square"/>
            <p:cNvSpPr/>
            <p:nvPr/>
          </p:nvSpPr>
          <p:spPr>
            <a:xfrm>
              <a:off x="762000" y="7620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399" name="Square"/>
            <p:cNvSpPr/>
            <p:nvPr/>
          </p:nvSpPr>
          <p:spPr>
            <a:xfrm>
              <a:off x="914400" y="9144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400" name="Square"/>
            <p:cNvSpPr/>
            <p:nvPr/>
          </p:nvSpPr>
          <p:spPr>
            <a:xfrm>
              <a:off x="1041400" y="1028699"/>
              <a:ext cx="635000" cy="635001"/>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401" name="Square"/>
            <p:cNvSpPr/>
            <p:nvPr/>
          </p:nvSpPr>
          <p:spPr>
            <a:xfrm>
              <a:off x="1193800" y="1181099"/>
              <a:ext cx="635000" cy="635001"/>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402" name="Square"/>
            <p:cNvSpPr/>
            <p:nvPr/>
          </p:nvSpPr>
          <p:spPr>
            <a:xfrm>
              <a:off x="1346200" y="1333499"/>
              <a:ext cx="635000" cy="635001"/>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403" name="Square"/>
            <p:cNvSpPr/>
            <p:nvPr/>
          </p:nvSpPr>
          <p:spPr>
            <a:xfrm>
              <a:off x="1498600" y="1485899"/>
              <a:ext cx="635000" cy="635001"/>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404" name="Square"/>
            <p:cNvSpPr/>
            <p:nvPr/>
          </p:nvSpPr>
          <p:spPr>
            <a:xfrm>
              <a:off x="1651000" y="16383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405" name="Square"/>
            <p:cNvSpPr/>
            <p:nvPr/>
          </p:nvSpPr>
          <p:spPr>
            <a:xfrm>
              <a:off x="1803400" y="17907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406" name="Square"/>
            <p:cNvSpPr/>
            <p:nvPr/>
          </p:nvSpPr>
          <p:spPr>
            <a:xfrm>
              <a:off x="1955800" y="19431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407" name="Square"/>
            <p:cNvSpPr/>
            <p:nvPr/>
          </p:nvSpPr>
          <p:spPr>
            <a:xfrm>
              <a:off x="2108200" y="20955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419" name="Group"/>
          <p:cNvGrpSpPr/>
          <p:nvPr/>
        </p:nvGrpSpPr>
        <p:grpSpPr>
          <a:xfrm>
            <a:off x="4916730" y="1871671"/>
            <a:ext cx="1571610" cy="1906579"/>
            <a:chOff x="0" y="0"/>
            <a:chExt cx="1571608" cy="1906578"/>
          </a:xfrm>
        </p:grpSpPr>
        <p:sp>
          <p:nvSpPr>
            <p:cNvPr id="409" name="Pooling"/>
            <p:cNvSpPr txBox="1"/>
            <p:nvPr/>
          </p:nvSpPr>
          <p:spPr>
            <a:xfrm>
              <a:off x="745702" y="1569572"/>
              <a:ext cx="825907" cy="33700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1600">
                  <a:solidFill>
                    <a:srgbClr val="FFFFFF"/>
                  </a:solidFill>
                  <a:latin typeface="Helvetica Neue Medium"/>
                  <a:ea typeface="Helvetica Neue Medium"/>
                  <a:cs typeface="Helvetica Neue Medium"/>
                  <a:sym typeface="Helvetica Neue Medium"/>
                </a:defRPr>
              </a:lvl1pPr>
            </a:lstStyle>
            <a:p>
              <a:r>
                <a:t>Pooling</a:t>
              </a:r>
            </a:p>
          </p:txBody>
        </p:sp>
        <p:grpSp>
          <p:nvGrpSpPr>
            <p:cNvPr id="418" name="Group"/>
            <p:cNvGrpSpPr/>
            <p:nvPr/>
          </p:nvGrpSpPr>
          <p:grpSpPr>
            <a:xfrm>
              <a:off x="0" y="-1"/>
              <a:ext cx="1524000" cy="1489095"/>
              <a:chOff x="0" y="0"/>
              <a:chExt cx="1524000" cy="1489093"/>
            </a:xfrm>
          </p:grpSpPr>
          <p:pic>
            <p:nvPicPr>
              <p:cNvPr id="410" name="Image" descr="Image"/>
              <p:cNvPicPr>
                <a:picLocks noChangeAspect="1"/>
              </p:cNvPicPr>
              <p:nvPr/>
            </p:nvPicPr>
            <p:blipFill>
              <a:blip r:embed="rId8"/>
              <a:stretch>
                <a:fillRect/>
              </a:stretch>
            </p:blipFill>
            <p:spPr>
              <a:xfrm>
                <a:off x="0" y="0"/>
                <a:ext cx="635000" cy="595322"/>
              </a:xfrm>
              <a:prstGeom prst="rect">
                <a:avLst/>
              </a:prstGeom>
              <a:ln w="25400" cap="flat">
                <a:solidFill>
                  <a:srgbClr val="60FFFF"/>
                </a:solidFill>
                <a:prstDash val="solid"/>
                <a:miter lim="400000"/>
              </a:ln>
              <a:effectLst/>
            </p:spPr>
          </p:pic>
          <p:pic>
            <p:nvPicPr>
              <p:cNvPr id="411" name="Image" descr="Image"/>
              <p:cNvPicPr>
                <a:picLocks noChangeAspect="1"/>
              </p:cNvPicPr>
              <p:nvPr/>
            </p:nvPicPr>
            <p:blipFill>
              <a:blip r:embed="rId8"/>
              <a:stretch>
                <a:fillRect/>
              </a:stretch>
            </p:blipFill>
            <p:spPr>
              <a:xfrm>
                <a:off x="129947" y="131771"/>
                <a:ext cx="635001" cy="595323"/>
              </a:xfrm>
              <a:prstGeom prst="rect">
                <a:avLst/>
              </a:prstGeom>
              <a:ln w="25400" cap="flat">
                <a:solidFill>
                  <a:srgbClr val="60FFFF"/>
                </a:solidFill>
                <a:prstDash val="solid"/>
                <a:miter lim="400000"/>
              </a:ln>
              <a:effectLst/>
            </p:spPr>
          </p:pic>
          <p:pic>
            <p:nvPicPr>
              <p:cNvPr id="412" name="Image" descr="Image"/>
              <p:cNvPicPr>
                <a:picLocks noChangeAspect="1"/>
              </p:cNvPicPr>
              <p:nvPr/>
            </p:nvPicPr>
            <p:blipFill>
              <a:blip r:embed="rId8"/>
              <a:stretch>
                <a:fillRect/>
              </a:stretch>
            </p:blipFill>
            <p:spPr>
              <a:xfrm>
                <a:off x="255103" y="258771"/>
                <a:ext cx="635001" cy="595323"/>
              </a:xfrm>
              <a:prstGeom prst="rect">
                <a:avLst/>
              </a:prstGeom>
              <a:ln w="25400" cap="flat">
                <a:solidFill>
                  <a:srgbClr val="60FFFF"/>
                </a:solidFill>
                <a:prstDash val="solid"/>
                <a:miter lim="400000"/>
              </a:ln>
              <a:effectLst/>
            </p:spPr>
          </p:pic>
          <p:pic>
            <p:nvPicPr>
              <p:cNvPr id="413" name="Image" descr="Image"/>
              <p:cNvPicPr>
                <a:picLocks noChangeAspect="1"/>
              </p:cNvPicPr>
              <p:nvPr/>
            </p:nvPicPr>
            <p:blipFill>
              <a:blip r:embed="rId8"/>
              <a:stretch>
                <a:fillRect/>
              </a:stretch>
            </p:blipFill>
            <p:spPr>
              <a:xfrm>
                <a:off x="381000" y="385771"/>
                <a:ext cx="635000" cy="595323"/>
              </a:xfrm>
              <a:prstGeom prst="rect">
                <a:avLst/>
              </a:prstGeom>
              <a:ln w="25400" cap="flat">
                <a:solidFill>
                  <a:srgbClr val="60FFFF"/>
                </a:solidFill>
                <a:prstDash val="solid"/>
                <a:miter lim="400000"/>
              </a:ln>
              <a:effectLst/>
            </p:spPr>
          </p:pic>
          <p:pic>
            <p:nvPicPr>
              <p:cNvPr id="414" name="Image" descr="Image"/>
              <p:cNvPicPr>
                <a:picLocks noChangeAspect="1"/>
              </p:cNvPicPr>
              <p:nvPr/>
            </p:nvPicPr>
            <p:blipFill>
              <a:blip r:embed="rId8"/>
              <a:stretch>
                <a:fillRect/>
              </a:stretch>
            </p:blipFill>
            <p:spPr>
              <a:xfrm>
                <a:off x="508000" y="512771"/>
                <a:ext cx="635000" cy="595323"/>
              </a:xfrm>
              <a:prstGeom prst="rect">
                <a:avLst/>
              </a:prstGeom>
              <a:ln w="25400" cap="flat">
                <a:solidFill>
                  <a:srgbClr val="60FFFF"/>
                </a:solidFill>
                <a:prstDash val="solid"/>
                <a:miter lim="400000"/>
              </a:ln>
              <a:effectLst/>
            </p:spPr>
          </p:pic>
          <p:pic>
            <p:nvPicPr>
              <p:cNvPr id="415" name="Image" descr="Image"/>
              <p:cNvPicPr>
                <a:picLocks noChangeAspect="1"/>
              </p:cNvPicPr>
              <p:nvPr/>
            </p:nvPicPr>
            <p:blipFill>
              <a:blip r:embed="rId8"/>
              <a:stretch>
                <a:fillRect/>
              </a:stretch>
            </p:blipFill>
            <p:spPr>
              <a:xfrm>
                <a:off x="635000" y="639771"/>
                <a:ext cx="635000" cy="595323"/>
              </a:xfrm>
              <a:prstGeom prst="rect">
                <a:avLst/>
              </a:prstGeom>
              <a:ln w="25400" cap="flat">
                <a:solidFill>
                  <a:srgbClr val="60FFFF"/>
                </a:solidFill>
                <a:prstDash val="solid"/>
                <a:miter lim="400000"/>
              </a:ln>
              <a:effectLst/>
            </p:spPr>
          </p:pic>
          <p:pic>
            <p:nvPicPr>
              <p:cNvPr id="416" name="Image" descr="Image"/>
              <p:cNvPicPr>
                <a:picLocks noChangeAspect="1"/>
              </p:cNvPicPr>
              <p:nvPr/>
            </p:nvPicPr>
            <p:blipFill>
              <a:blip r:embed="rId8"/>
              <a:stretch>
                <a:fillRect/>
              </a:stretch>
            </p:blipFill>
            <p:spPr>
              <a:xfrm>
                <a:off x="762000" y="766771"/>
                <a:ext cx="635000" cy="595323"/>
              </a:xfrm>
              <a:prstGeom prst="rect">
                <a:avLst/>
              </a:prstGeom>
              <a:ln w="25400" cap="flat">
                <a:solidFill>
                  <a:srgbClr val="60FFFF"/>
                </a:solidFill>
                <a:prstDash val="solid"/>
                <a:miter lim="400000"/>
              </a:ln>
              <a:effectLst/>
            </p:spPr>
          </p:pic>
          <p:pic>
            <p:nvPicPr>
              <p:cNvPr id="417" name="Image" descr="Image"/>
              <p:cNvPicPr>
                <a:picLocks noChangeAspect="1"/>
              </p:cNvPicPr>
              <p:nvPr/>
            </p:nvPicPr>
            <p:blipFill>
              <a:blip r:embed="rId8"/>
              <a:stretch>
                <a:fillRect/>
              </a:stretch>
            </p:blipFill>
            <p:spPr>
              <a:xfrm>
                <a:off x="889000" y="893771"/>
                <a:ext cx="635000" cy="595323"/>
              </a:xfrm>
              <a:prstGeom prst="rect">
                <a:avLst/>
              </a:prstGeom>
              <a:ln w="25400" cap="flat">
                <a:solidFill>
                  <a:srgbClr val="60FFFF"/>
                </a:solidFill>
                <a:prstDash val="solid"/>
                <a:miter lim="400000"/>
              </a:ln>
              <a:effectLst/>
            </p:spPr>
          </p:pic>
        </p:grpSp>
      </p:grpSp>
      <p:sp>
        <p:nvSpPr>
          <p:cNvPr id="420" name="Can we use a Machine Learning Approach?"/>
          <p:cNvSpPr txBox="1"/>
          <p:nvPr/>
        </p:nvSpPr>
        <p:spPr>
          <a:xfrm>
            <a:off x="3022410" y="4391471"/>
            <a:ext cx="6486679" cy="472630"/>
          </a:xfrm>
          <a:prstGeom prst="rect">
            <a:avLst/>
          </a:prstGeom>
          <a:solidFill>
            <a:schemeClr val="accent5">
              <a:alpha val="80231"/>
            </a:schemeClr>
          </a:solidFill>
          <a:ln w="25400">
            <a:solidFill>
              <a:srgbClr val="FF0000">
                <a:alpha val="80231"/>
              </a:srgb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marL="57799" marR="57799" algn="ctr" defTabSz="1295400">
              <a:spcBef>
                <a:spcPts val="1500"/>
              </a:spcBef>
              <a:defRPr sz="2400" b="1">
                <a:solidFill>
                  <a:srgbClr val="FFFFFF"/>
                </a:solidFill>
                <a:uFill>
                  <a:solidFill>
                    <a:srgbClr val="FFFFFF"/>
                  </a:solidFill>
                </a:uFill>
                <a:latin typeface="Arial"/>
                <a:ea typeface="Arial"/>
                <a:cs typeface="Arial"/>
                <a:sym typeface="Arial"/>
              </a:defRPr>
            </a:lvl1pPr>
          </a:lstStyle>
          <a:p>
            <a:r>
              <a:t>Can we use a Machine Learning Approach?</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374"/>
                                        </p:tgtEl>
                                        <p:attrNameLst>
                                          <p:attrName>style.visibility</p:attrName>
                                        </p:attrNameLst>
                                      </p:cBhvr>
                                      <p:to>
                                        <p:strVal val="visible"/>
                                      </p:to>
                                    </p:set>
                                    <p:animEffect transition="in" filter="fade">
                                      <p:cBhvr>
                                        <p:cTn id="7" dur="1000"/>
                                        <p:tgtEl>
                                          <p:spTgt spid="374"/>
                                        </p:tgtEl>
                                      </p:cBhvr>
                                    </p:animEffect>
                                  </p:childTnLst>
                                </p:cTn>
                              </p:par>
                            </p:childTnLst>
                          </p:cTn>
                        </p:par>
                        <p:par>
                          <p:cTn id="8" fill="hold">
                            <p:stCondLst>
                              <p:cond delay="1000"/>
                            </p:stCondLst>
                            <p:childTnLst>
                              <p:par>
                                <p:cTn id="9" presetID="18" presetClass="entr" presetSubtype="9" fill="hold" grpId="2" nodeType="afterEffect">
                                  <p:stCondLst>
                                    <p:cond delay="0"/>
                                  </p:stCondLst>
                                  <p:iterate>
                                    <p:tmAbs val="0"/>
                                  </p:iterate>
                                  <p:childTnLst>
                                    <p:set>
                                      <p:cBhvr>
                                        <p:cTn id="10" fill="hold"/>
                                        <p:tgtEl>
                                          <p:spTgt spid="390"/>
                                        </p:tgtEl>
                                        <p:attrNameLst>
                                          <p:attrName>style.visibility</p:attrName>
                                        </p:attrNameLst>
                                      </p:cBhvr>
                                      <p:to>
                                        <p:strVal val="visible"/>
                                      </p:to>
                                    </p:set>
                                    <p:animEffect transition="in" filter="strips(upLeft)">
                                      <p:cBhvr>
                                        <p:cTn id="11" dur="1000"/>
                                        <p:tgtEl>
                                          <p:spTgt spid="390"/>
                                        </p:tgtEl>
                                      </p:cBhvr>
                                    </p:animEffect>
                                  </p:childTnLst>
                                </p:cTn>
                              </p:par>
                            </p:childTnLst>
                          </p:cTn>
                        </p:par>
                        <p:par>
                          <p:cTn id="12" fill="hold">
                            <p:stCondLst>
                              <p:cond delay="2000"/>
                            </p:stCondLst>
                            <p:childTnLst>
                              <p:par>
                                <p:cTn id="13" presetID="18" presetClass="entr" presetSubtype="9" fill="hold" grpId="3" nodeType="afterEffect">
                                  <p:stCondLst>
                                    <p:cond delay="0"/>
                                  </p:stCondLst>
                                  <p:iterate>
                                    <p:tmAbs val="0"/>
                                  </p:iterate>
                                  <p:childTnLst>
                                    <p:set>
                                      <p:cBhvr>
                                        <p:cTn id="14" fill="hold"/>
                                        <p:tgtEl>
                                          <p:spTgt spid="419"/>
                                        </p:tgtEl>
                                        <p:attrNameLst>
                                          <p:attrName>style.visibility</p:attrName>
                                        </p:attrNameLst>
                                      </p:cBhvr>
                                      <p:to>
                                        <p:strVal val="visible"/>
                                      </p:to>
                                    </p:set>
                                    <p:animEffect transition="in" filter="strips(upLeft)">
                                      <p:cBhvr>
                                        <p:cTn id="15" dur="1000"/>
                                        <p:tgtEl>
                                          <p:spTgt spid="419"/>
                                        </p:tgtEl>
                                      </p:cBhvr>
                                    </p:animEffect>
                                  </p:childTnLst>
                                </p:cTn>
                              </p:par>
                            </p:childTnLst>
                          </p:cTn>
                        </p:par>
                        <p:par>
                          <p:cTn id="16" fill="hold">
                            <p:stCondLst>
                              <p:cond delay="3000"/>
                            </p:stCondLst>
                            <p:childTnLst>
                              <p:par>
                                <p:cTn id="17" presetID="18" presetClass="entr" presetSubtype="9" fill="hold" grpId="4" nodeType="afterEffect">
                                  <p:stCondLst>
                                    <p:cond delay="0"/>
                                  </p:stCondLst>
                                  <p:iterate>
                                    <p:tmAbs val="0"/>
                                  </p:iterate>
                                  <p:childTnLst>
                                    <p:set>
                                      <p:cBhvr>
                                        <p:cTn id="18" fill="hold"/>
                                        <p:tgtEl>
                                          <p:spTgt spid="408"/>
                                        </p:tgtEl>
                                        <p:attrNameLst>
                                          <p:attrName>style.visibility</p:attrName>
                                        </p:attrNameLst>
                                      </p:cBhvr>
                                      <p:to>
                                        <p:strVal val="visible"/>
                                      </p:to>
                                    </p:set>
                                    <p:animEffect transition="in" filter="strips(upLeft)">
                                      <p:cBhvr>
                                        <p:cTn id="19" dur="1000"/>
                                        <p:tgtEl>
                                          <p:spTgt spid="408"/>
                                        </p:tgtEl>
                                      </p:cBhvr>
                                    </p:animEffect>
                                  </p:childTnLst>
                                </p:cTn>
                              </p:par>
                            </p:childTnLst>
                          </p:cTn>
                        </p:par>
                        <p:par>
                          <p:cTn id="20" fill="hold">
                            <p:stCondLst>
                              <p:cond delay="4000"/>
                            </p:stCondLst>
                            <p:childTnLst>
                              <p:par>
                                <p:cTn id="21" presetID="18" presetClass="entr" presetSubtype="9" fill="hold" grpId="5" nodeType="afterEffect">
                                  <p:stCondLst>
                                    <p:cond delay="0"/>
                                  </p:stCondLst>
                                  <p:iterate>
                                    <p:tmAbs val="0"/>
                                  </p:iterate>
                                  <p:childTnLst>
                                    <p:set>
                                      <p:cBhvr>
                                        <p:cTn id="22" fill="hold"/>
                                        <p:tgtEl>
                                          <p:spTgt spid="369"/>
                                        </p:tgtEl>
                                        <p:attrNameLst>
                                          <p:attrName>style.visibility</p:attrName>
                                        </p:attrNameLst>
                                      </p:cBhvr>
                                      <p:to>
                                        <p:strVal val="visible"/>
                                      </p:to>
                                    </p:set>
                                    <p:animEffect transition="in" filter="strips(upLeft)">
                                      <p:cBhvr>
                                        <p:cTn id="23" dur="1000"/>
                                        <p:tgtEl>
                                          <p:spTgt spid="369"/>
                                        </p:tgtEl>
                                      </p:cBhvr>
                                    </p:animEffect>
                                  </p:childTnLst>
                                </p:cTn>
                              </p:par>
                            </p:childTnLst>
                          </p:cTn>
                        </p:par>
                        <p:par>
                          <p:cTn id="24" fill="hold">
                            <p:stCondLst>
                              <p:cond delay="5000"/>
                            </p:stCondLst>
                            <p:childTnLst>
                              <p:par>
                                <p:cTn id="25" presetID="22" presetClass="entr" presetSubtype="8" fill="hold" grpId="6" nodeType="afterEffect">
                                  <p:stCondLst>
                                    <p:cond delay="0"/>
                                  </p:stCondLst>
                                  <p:iterate>
                                    <p:tmAbs val="0"/>
                                  </p:iterate>
                                  <p:childTnLst>
                                    <p:set>
                                      <p:cBhvr>
                                        <p:cTn id="26" fill="hold"/>
                                        <p:tgtEl>
                                          <p:spTgt spid="350"/>
                                        </p:tgtEl>
                                        <p:attrNameLst>
                                          <p:attrName>style.visibility</p:attrName>
                                        </p:attrNameLst>
                                      </p:cBhvr>
                                      <p:to>
                                        <p:strVal val="visible"/>
                                      </p:to>
                                    </p:set>
                                    <p:animEffect transition="in" filter="wipe(left)">
                                      <p:cBhvr>
                                        <p:cTn id="27" dur="499"/>
                                        <p:tgtEl>
                                          <p:spTgt spid="350"/>
                                        </p:tgtEl>
                                      </p:cBhvr>
                                    </p:animEffect>
                                  </p:childTnLst>
                                </p:cTn>
                              </p:par>
                            </p:childTnLst>
                          </p:cTn>
                        </p:par>
                        <p:par>
                          <p:cTn id="28" fill="hold">
                            <p:stCondLst>
                              <p:cond delay="5499"/>
                            </p:stCondLst>
                            <p:childTnLst>
                              <p:par>
                                <p:cTn id="29" presetID="10" presetClass="entr" fill="hold" grpId="7" nodeType="afterEffect">
                                  <p:stCondLst>
                                    <p:cond delay="0"/>
                                  </p:stCondLst>
                                  <p:iterate>
                                    <p:tmAbs val="0"/>
                                  </p:iterate>
                                  <p:childTnLst>
                                    <p:set>
                                      <p:cBhvr>
                                        <p:cTn id="30" fill="hold"/>
                                        <p:tgtEl>
                                          <p:spTgt spid="349"/>
                                        </p:tgtEl>
                                        <p:attrNameLst>
                                          <p:attrName>style.visibility</p:attrName>
                                        </p:attrNameLst>
                                      </p:cBhvr>
                                      <p:to>
                                        <p:strVal val="visible"/>
                                      </p:to>
                                    </p:set>
                                    <p:animEffect transition="in" filter="fade">
                                      <p:cBhvr>
                                        <p:cTn id="31" dur="1000"/>
                                        <p:tgtEl>
                                          <p:spTgt spid="34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fill="hold" grpId="8" nodeType="clickEffect">
                                  <p:stCondLst>
                                    <p:cond delay="0"/>
                                  </p:stCondLst>
                                  <p:iterate>
                                    <p:tmAbs val="0"/>
                                  </p:iterate>
                                  <p:childTnLst>
                                    <p:set>
                                      <p:cBhvr>
                                        <p:cTn id="35" fill="hold"/>
                                        <p:tgtEl>
                                          <p:spTgt spid="377"/>
                                        </p:tgtEl>
                                        <p:attrNameLst>
                                          <p:attrName>style.visibility</p:attrName>
                                        </p:attrNameLst>
                                      </p:cBhvr>
                                      <p:to>
                                        <p:strVal val="visible"/>
                                      </p:to>
                                    </p:set>
                                    <p:animEffect transition="in" filter="fade">
                                      <p:cBhvr>
                                        <p:cTn id="36" dur="1000"/>
                                        <p:tgtEl>
                                          <p:spTgt spid="37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fill="hold" grpId="9" nodeType="clickEffect">
                                  <p:stCondLst>
                                    <p:cond delay="0"/>
                                  </p:stCondLst>
                                  <p:iterate>
                                    <p:tmAbs val="0"/>
                                  </p:iterate>
                                  <p:childTnLst>
                                    <p:set>
                                      <p:cBhvr>
                                        <p:cTn id="40" fill="hold"/>
                                        <p:tgtEl>
                                          <p:spTgt spid="378"/>
                                        </p:tgtEl>
                                        <p:attrNameLst>
                                          <p:attrName>style.visibility</p:attrName>
                                        </p:attrNameLst>
                                      </p:cBhvr>
                                      <p:to>
                                        <p:strVal val="visible"/>
                                      </p:to>
                                    </p:set>
                                    <p:animEffect transition="in" filter="fade">
                                      <p:cBhvr>
                                        <p:cTn id="41" dur="1000"/>
                                        <p:tgtEl>
                                          <p:spTgt spid="378"/>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fill="hold" grpId="10" nodeType="clickEffect">
                                  <p:stCondLst>
                                    <p:cond delay="0"/>
                                  </p:stCondLst>
                                  <p:iterate>
                                    <p:tmAbs val="0"/>
                                  </p:iterate>
                                  <p:childTnLst>
                                    <p:set>
                                      <p:cBhvr>
                                        <p:cTn id="45" fill="hold"/>
                                        <p:tgtEl>
                                          <p:spTgt spid="370"/>
                                        </p:tgtEl>
                                        <p:attrNameLst>
                                          <p:attrName>style.visibility</p:attrName>
                                        </p:attrNameLst>
                                      </p:cBhvr>
                                      <p:to>
                                        <p:strVal val="visible"/>
                                      </p:to>
                                    </p:set>
                                    <p:animEffect transition="in" filter="fade">
                                      <p:cBhvr>
                                        <p:cTn id="46" dur="1000"/>
                                        <p:tgtEl>
                                          <p:spTgt spid="370"/>
                                        </p:tgtEl>
                                      </p:cBhvr>
                                    </p:animEffect>
                                  </p:childTnLst>
                                </p:cTn>
                              </p:par>
                            </p:childTnLst>
                          </p:cTn>
                        </p:par>
                        <p:par>
                          <p:cTn id="47" fill="hold">
                            <p:stCondLst>
                              <p:cond delay="1000"/>
                            </p:stCondLst>
                            <p:childTnLst>
                              <p:par>
                                <p:cTn id="48" presetID="10" presetClass="entr" fill="hold" grpId="11" nodeType="afterEffect">
                                  <p:stCondLst>
                                    <p:cond delay="0"/>
                                  </p:stCondLst>
                                  <p:iterate>
                                    <p:tmAbs val="0"/>
                                  </p:iterate>
                                  <p:childTnLst>
                                    <p:set>
                                      <p:cBhvr>
                                        <p:cTn id="49" fill="hold"/>
                                        <p:tgtEl>
                                          <p:spTgt spid="372"/>
                                        </p:tgtEl>
                                        <p:attrNameLst>
                                          <p:attrName>style.visibility</p:attrName>
                                        </p:attrNameLst>
                                      </p:cBhvr>
                                      <p:to>
                                        <p:strVal val="visible"/>
                                      </p:to>
                                    </p:set>
                                    <p:animEffect transition="in" filter="fade">
                                      <p:cBhvr>
                                        <p:cTn id="50" dur="600"/>
                                        <p:tgtEl>
                                          <p:spTgt spid="37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fill="hold" grpId="12" nodeType="clickEffect">
                                  <p:stCondLst>
                                    <p:cond delay="0"/>
                                  </p:stCondLst>
                                  <p:iterate>
                                    <p:tmAbs val="0"/>
                                  </p:iterate>
                                  <p:childTnLst>
                                    <p:set>
                                      <p:cBhvr>
                                        <p:cTn id="54" fill="hold"/>
                                        <p:tgtEl>
                                          <p:spTgt spid="371"/>
                                        </p:tgtEl>
                                        <p:attrNameLst>
                                          <p:attrName>style.visibility</p:attrName>
                                        </p:attrNameLst>
                                      </p:cBhvr>
                                      <p:to>
                                        <p:strVal val="visible"/>
                                      </p:to>
                                    </p:set>
                                    <p:animEffect transition="in" filter="fade">
                                      <p:cBhvr>
                                        <p:cTn id="55" dur="1000"/>
                                        <p:tgtEl>
                                          <p:spTgt spid="371"/>
                                        </p:tgtEl>
                                      </p:cBhvr>
                                    </p:animEffect>
                                  </p:childTnLst>
                                </p:cTn>
                              </p:par>
                            </p:childTnLst>
                          </p:cTn>
                        </p:par>
                        <p:par>
                          <p:cTn id="56" fill="hold">
                            <p:stCondLst>
                              <p:cond delay="1000"/>
                            </p:stCondLst>
                            <p:childTnLst>
                              <p:par>
                                <p:cTn id="57" presetID="10" presetClass="entr" fill="hold" grpId="13" nodeType="afterEffect">
                                  <p:stCondLst>
                                    <p:cond delay="0"/>
                                  </p:stCondLst>
                                  <p:iterate>
                                    <p:tmAbs val="0"/>
                                  </p:iterate>
                                  <p:childTnLst>
                                    <p:set>
                                      <p:cBhvr>
                                        <p:cTn id="58" fill="hold"/>
                                        <p:tgtEl>
                                          <p:spTgt spid="373"/>
                                        </p:tgtEl>
                                        <p:attrNameLst>
                                          <p:attrName>style.visibility</p:attrName>
                                        </p:attrNameLst>
                                      </p:cBhvr>
                                      <p:to>
                                        <p:strVal val="visible"/>
                                      </p:to>
                                    </p:set>
                                    <p:animEffect transition="in" filter="fade">
                                      <p:cBhvr>
                                        <p:cTn id="59" dur="600"/>
                                        <p:tgtEl>
                                          <p:spTgt spid="3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9" grpId="7" animBg="1" advAuto="0"/>
      <p:bldP spid="350" grpId="6" animBg="1" advAuto="0"/>
      <p:bldP spid="369" grpId="5" animBg="1" advAuto="0"/>
      <p:bldP spid="370" grpId="10" animBg="1" advAuto="0"/>
      <p:bldP spid="371" grpId="12" animBg="1" advAuto="0"/>
      <p:bldP spid="372" grpId="11" animBg="1" advAuto="0"/>
      <p:bldP spid="373" grpId="13" animBg="1" advAuto="0"/>
      <p:bldP spid="374" grpId="1" animBg="1" advAuto="0"/>
      <p:bldP spid="377" grpId="8" animBg="1" advAuto="0"/>
      <p:bldP spid="378" grpId="9" animBg="1" advAuto="0"/>
      <p:bldP spid="390" grpId="2" animBg="1" advAuto="0"/>
      <p:bldP spid="408" grpId="4" animBg="1" advAuto="0"/>
      <p:bldP spid="419" grpId="3"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7" name="Square"/>
          <p:cNvSpPr/>
          <p:nvPr/>
        </p:nvSpPr>
        <p:spPr>
          <a:xfrm>
            <a:off x="4856536" y="3204495"/>
            <a:ext cx="3248122" cy="3257191"/>
          </a:xfrm>
          <a:prstGeom prst="rect">
            <a:avLst/>
          </a:prstGeom>
          <a:solidFill>
            <a:srgbClr val="000000"/>
          </a:solidFill>
          <a:ln w="38100">
            <a:solidFill>
              <a:srgbClr val="EBEBEB"/>
            </a:solidFill>
            <a:miter lim="400000"/>
          </a:ln>
        </p:spPr>
        <p:txBody>
          <a:bodyPr lIns="50800" tIns="50800" rIns="50800" bIns="50800" anchor="ctr"/>
          <a:lstStyle/>
          <a:p>
            <a:pPr algn="ctr" defTabSz="584200">
              <a:defRPr sz="2600">
                <a:solidFill>
                  <a:srgbClr val="FFFFFF"/>
                </a:solidFill>
              </a:defRPr>
            </a:pPr>
            <a:endParaRPr/>
          </a:p>
        </p:txBody>
      </p:sp>
      <p:sp>
        <p:nvSpPr>
          <p:cNvPr id="518" name="Machine Learning: Denoising"/>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Machine Learning: Denoising</a:t>
            </a:r>
          </a:p>
        </p:txBody>
      </p:sp>
      <p:pic>
        <p:nvPicPr>
          <p:cNvPr id="519" name="Image" descr="Image"/>
          <p:cNvPicPr>
            <a:picLocks noChangeAspect="1"/>
          </p:cNvPicPr>
          <p:nvPr/>
        </p:nvPicPr>
        <p:blipFill>
          <a:blip r:embed="rId3"/>
          <a:stretch>
            <a:fillRect/>
          </a:stretch>
        </p:blipFill>
        <p:spPr>
          <a:xfrm>
            <a:off x="8441882" y="3052933"/>
            <a:ext cx="4863647" cy="3647734"/>
          </a:xfrm>
          <a:prstGeom prst="rect">
            <a:avLst/>
          </a:prstGeom>
          <a:ln w="12700">
            <a:miter lim="400000"/>
          </a:ln>
        </p:spPr>
      </p:pic>
      <p:pic>
        <p:nvPicPr>
          <p:cNvPr id="520" name="Image" descr="Image"/>
          <p:cNvPicPr>
            <a:picLocks noChangeAspect="1"/>
          </p:cNvPicPr>
          <p:nvPr/>
        </p:nvPicPr>
        <p:blipFill>
          <a:blip r:embed="rId4"/>
          <a:stretch>
            <a:fillRect/>
          </a:stretch>
        </p:blipFill>
        <p:spPr>
          <a:xfrm>
            <a:off x="-319393" y="3061186"/>
            <a:ext cx="4725080" cy="3543810"/>
          </a:xfrm>
          <a:prstGeom prst="rect">
            <a:avLst/>
          </a:prstGeom>
          <a:ln w="12700">
            <a:miter lim="400000"/>
          </a:ln>
        </p:spPr>
      </p:pic>
      <p:sp>
        <p:nvSpPr>
          <p:cNvPr id="521" name="Arrow"/>
          <p:cNvSpPr/>
          <p:nvPr/>
        </p:nvSpPr>
        <p:spPr>
          <a:xfrm>
            <a:off x="3786957" y="4529771"/>
            <a:ext cx="1270001" cy="606639"/>
          </a:xfrm>
          <a:prstGeom prst="rightArrow">
            <a:avLst>
              <a:gd name="adj1" fmla="val 41677"/>
              <a:gd name="adj2" fmla="val 90524"/>
            </a:avLst>
          </a:prstGeom>
          <a:solidFill>
            <a:srgbClr val="76D6FF"/>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defRPr>
            </a:pPr>
            <a:endParaRPr/>
          </a:p>
        </p:txBody>
      </p:sp>
      <p:sp>
        <p:nvSpPr>
          <p:cNvPr id="522" name="Arrow"/>
          <p:cNvSpPr/>
          <p:nvPr/>
        </p:nvSpPr>
        <p:spPr>
          <a:xfrm>
            <a:off x="7961686" y="4529771"/>
            <a:ext cx="1270001" cy="606639"/>
          </a:xfrm>
          <a:prstGeom prst="rightArrow">
            <a:avLst>
              <a:gd name="adj1" fmla="val 41677"/>
              <a:gd name="adj2" fmla="val 90524"/>
            </a:avLst>
          </a:prstGeom>
          <a:solidFill>
            <a:srgbClr val="76D6FF"/>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defRPr>
            </a:pPr>
            <a:endParaRPr/>
          </a:p>
        </p:txBody>
      </p:sp>
      <p:sp>
        <p:nvSpPr>
          <p:cNvPr id="523" name="Conventional…"/>
          <p:cNvSpPr txBox="1"/>
          <p:nvPr/>
        </p:nvSpPr>
        <p:spPr>
          <a:xfrm>
            <a:off x="5089016" y="4236190"/>
            <a:ext cx="2783162" cy="1193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ctr" defTabSz="584200">
              <a:defRPr sz="3600">
                <a:solidFill>
                  <a:srgbClr val="FFFFFF"/>
                </a:solidFill>
              </a:defRPr>
            </a:pPr>
            <a:r>
              <a:t>Conventional</a:t>
            </a:r>
          </a:p>
          <a:p>
            <a:pPr algn="ctr" defTabSz="584200">
              <a:defRPr sz="3600">
                <a:solidFill>
                  <a:srgbClr val="FFFFFF"/>
                </a:solidFill>
              </a:defRPr>
            </a:pPr>
            <a:r>
              <a:t>Denoising</a:t>
            </a:r>
          </a:p>
        </p:txBody>
      </p:sp>
      <p:sp>
        <p:nvSpPr>
          <p:cNvPr id="524" name="Convolutional Neural Network"/>
          <p:cNvSpPr txBox="1"/>
          <p:nvPr/>
        </p:nvSpPr>
        <p:spPr>
          <a:xfrm>
            <a:off x="4219997" y="6795916"/>
            <a:ext cx="4521201" cy="457201"/>
          </a:xfrm>
          <a:prstGeom prst="rect">
            <a:avLst/>
          </a:prstGeom>
          <a:solidFill>
            <a:srgbClr val="0096FF">
              <a:alpha val="36000"/>
            </a:srgbClr>
          </a:solidFill>
          <a:ln w="12700">
            <a:solidFill>
              <a:srgbClr val="009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spAutoFit/>
          </a:bodyPr>
          <a:lstStyle>
            <a:lvl1pPr marL="57799" marR="57799" algn="ctr" defTabSz="1295400">
              <a:spcBef>
                <a:spcPts val="1500"/>
              </a:spcBef>
              <a:defRPr sz="2400">
                <a:solidFill>
                  <a:srgbClr val="FFFFFF"/>
                </a:solidFill>
                <a:uFill>
                  <a:solidFill>
                    <a:srgbClr val="FFFFFF"/>
                  </a:solidFill>
                </a:uFill>
              </a:defRPr>
            </a:lvl1pPr>
          </a:lstStyle>
          <a:p>
            <a:r>
              <a:t>Convolutional Neural Network</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0" presetClass="entr" fill="hold" grpId="1" nodeType="afterEffect">
                                  <p:stCondLst>
                                    <p:cond delay="0"/>
                                  </p:stCondLst>
                                  <p:iterate>
                                    <p:tmAbs val="0"/>
                                  </p:iterate>
                                  <p:childTnLst>
                                    <p:set>
                                      <p:cBhvr>
                                        <p:cTn id="6" fill="hold"/>
                                        <p:tgtEl>
                                          <p:spTgt spid="520"/>
                                        </p:tgtEl>
                                        <p:attrNameLst>
                                          <p:attrName>style.visibility</p:attrName>
                                        </p:attrNameLst>
                                      </p:cBhvr>
                                      <p:to>
                                        <p:strVal val="visible"/>
                                      </p:to>
                                    </p:set>
                                    <p:animEffect transition="in" filter="fade">
                                      <p:cBhvr>
                                        <p:cTn id="7" dur="499"/>
                                        <p:tgtEl>
                                          <p:spTgt spid="520"/>
                                        </p:tgtEl>
                                      </p:cBhvr>
                                    </p:animEffect>
                                  </p:childTnLst>
                                </p:cTn>
                              </p:par>
                            </p:childTnLst>
                          </p:cTn>
                        </p:par>
                        <p:par>
                          <p:cTn id="8" fill="hold">
                            <p:stCondLst>
                              <p:cond delay="499"/>
                            </p:stCondLst>
                            <p:childTnLst>
                              <p:par>
                                <p:cTn id="9" presetID="22" presetClass="entr" presetSubtype="8" fill="hold" grpId="2" nodeType="afterEffect">
                                  <p:stCondLst>
                                    <p:cond delay="200"/>
                                  </p:stCondLst>
                                  <p:iterate>
                                    <p:tmAbs val="0"/>
                                  </p:iterate>
                                  <p:childTnLst>
                                    <p:set>
                                      <p:cBhvr>
                                        <p:cTn id="10" fill="hold"/>
                                        <p:tgtEl>
                                          <p:spTgt spid="521"/>
                                        </p:tgtEl>
                                        <p:attrNameLst>
                                          <p:attrName>style.visibility</p:attrName>
                                        </p:attrNameLst>
                                      </p:cBhvr>
                                      <p:to>
                                        <p:strVal val="visible"/>
                                      </p:to>
                                    </p:set>
                                    <p:animEffect transition="in" filter="wipe(left)">
                                      <p:cBhvr>
                                        <p:cTn id="11" dur="300"/>
                                        <p:tgtEl>
                                          <p:spTgt spid="521"/>
                                        </p:tgtEl>
                                      </p:cBhvr>
                                    </p:animEffect>
                                  </p:childTnLst>
                                </p:cTn>
                              </p:par>
                            </p:childTnLst>
                          </p:cTn>
                        </p:par>
                        <p:par>
                          <p:cTn id="12" fill="hold">
                            <p:stCondLst>
                              <p:cond delay="999"/>
                            </p:stCondLst>
                            <p:childTnLst>
                              <p:par>
                                <p:cTn id="13" presetID="10" presetClass="entr" fill="hold" grpId="3" nodeType="afterEffect">
                                  <p:stCondLst>
                                    <p:cond delay="200"/>
                                  </p:stCondLst>
                                  <p:iterate>
                                    <p:tmAbs val="0"/>
                                  </p:iterate>
                                  <p:childTnLst>
                                    <p:set>
                                      <p:cBhvr>
                                        <p:cTn id="14" fill="hold"/>
                                        <p:tgtEl>
                                          <p:spTgt spid="517"/>
                                        </p:tgtEl>
                                        <p:attrNameLst>
                                          <p:attrName>style.visibility</p:attrName>
                                        </p:attrNameLst>
                                      </p:cBhvr>
                                      <p:to>
                                        <p:strVal val="visible"/>
                                      </p:to>
                                    </p:set>
                                    <p:animEffect transition="in" filter="fade">
                                      <p:cBhvr>
                                        <p:cTn id="15" dur="499"/>
                                        <p:tgtEl>
                                          <p:spTgt spid="517"/>
                                        </p:tgtEl>
                                      </p:cBhvr>
                                    </p:animEffect>
                                  </p:childTnLst>
                                </p:cTn>
                              </p:par>
                            </p:childTnLst>
                          </p:cTn>
                        </p:par>
                        <p:par>
                          <p:cTn id="16" fill="hold">
                            <p:stCondLst>
                              <p:cond delay="1698"/>
                            </p:stCondLst>
                            <p:childTnLst>
                              <p:par>
                                <p:cTn id="17" presetID="10" presetClass="entr" fill="hold" grpId="4" nodeType="afterEffect">
                                  <p:stCondLst>
                                    <p:cond delay="0"/>
                                  </p:stCondLst>
                                  <p:iterate>
                                    <p:tmAbs val="0"/>
                                  </p:iterate>
                                  <p:childTnLst>
                                    <p:set>
                                      <p:cBhvr>
                                        <p:cTn id="18" fill="hold"/>
                                        <p:tgtEl>
                                          <p:spTgt spid="523"/>
                                        </p:tgtEl>
                                        <p:attrNameLst>
                                          <p:attrName>style.visibility</p:attrName>
                                        </p:attrNameLst>
                                      </p:cBhvr>
                                      <p:to>
                                        <p:strVal val="visible"/>
                                      </p:to>
                                    </p:set>
                                    <p:animEffect transition="in" filter="fade">
                                      <p:cBhvr>
                                        <p:cTn id="19" dur="1000"/>
                                        <p:tgtEl>
                                          <p:spTgt spid="523"/>
                                        </p:tgtEl>
                                      </p:cBhvr>
                                    </p:animEffect>
                                  </p:childTnLst>
                                </p:cTn>
                              </p:par>
                            </p:childTnLst>
                          </p:cTn>
                        </p:par>
                        <p:par>
                          <p:cTn id="20" fill="hold">
                            <p:stCondLst>
                              <p:cond delay="2698"/>
                            </p:stCondLst>
                            <p:childTnLst>
                              <p:par>
                                <p:cTn id="21" presetID="22" presetClass="entr" presetSubtype="8" fill="hold" grpId="5" nodeType="afterEffect">
                                  <p:stCondLst>
                                    <p:cond delay="400"/>
                                  </p:stCondLst>
                                  <p:iterate>
                                    <p:tmAbs val="0"/>
                                  </p:iterate>
                                  <p:childTnLst>
                                    <p:set>
                                      <p:cBhvr>
                                        <p:cTn id="22" fill="hold"/>
                                        <p:tgtEl>
                                          <p:spTgt spid="522"/>
                                        </p:tgtEl>
                                        <p:attrNameLst>
                                          <p:attrName>style.visibility</p:attrName>
                                        </p:attrNameLst>
                                      </p:cBhvr>
                                      <p:to>
                                        <p:strVal val="visible"/>
                                      </p:to>
                                    </p:set>
                                    <p:animEffect transition="in" filter="wipe(left)">
                                      <p:cBhvr>
                                        <p:cTn id="23" dur="300"/>
                                        <p:tgtEl>
                                          <p:spTgt spid="522"/>
                                        </p:tgtEl>
                                      </p:cBhvr>
                                    </p:animEffect>
                                  </p:childTnLst>
                                </p:cTn>
                              </p:par>
                            </p:childTnLst>
                          </p:cTn>
                        </p:par>
                        <p:par>
                          <p:cTn id="24" fill="hold">
                            <p:stCondLst>
                              <p:cond delay="3398"/>
                            </p:stCondLst>
                            <p:childTnLst>
                              <p:par>
                                <p:cTn id="25" presetID="10" presetClass="entr" fill="hold" grpId="6" nodeType="afterEffect">
                                  <p:stCondLst>
                                    <p:cond delay="200"/>
                                  </p:stCondLst>
                                  <p:iterate>
                                    <p:tmAbs val="0"/>
                                  </p:iterate>
                                  <p:childTnLst>
                                    <p:set>
                                      <p:cBhvr>
                                        <p:cTn id="26" fill="hold"/>
                                        <p:tgtEl>
                                          <p:spTgt spid="519"/>
                                        </p:tgtEl>
                                        <p:attrNameLst>
                                          <p:attrName>style.visibility</p:attrName>
                                        </p:attrNameLst>
                                      </p:cBhvr>
                                      <p:to>
                                        <p:strVal val="visible"/>
                                      </p:to>
                                    </p:set>
                                    <p:animEffect transition="in" filter="fade">
                                      <p:cBhvr>
                                        <p:cTn id="27" dur="499"/>
                                        <p:tgtEl>
                                          <p:spTgt spid="51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fill="hold" grpId="7" nodeType="clickEffect">
                                  <p:stCondLst>
                                    <p:cond delay="0"/>
                                  </p:stCondLst>
                                  <p:iterate>
                                    <p:tmAbs val="0"/>
                                  </p:iterate>
                                  <p:childTnLst>
                                    <p:set>
                                      <p:cBhvr>
                                        <p:cTn id="31" fill="hold"/>
                                        <p:tgtEl>
                                          <p:spTgt spid="524"/>
                                        </p:tgtEl>
                                        <p:attrNameLst>
                                          <p:attrName>style.visibility</p:attrName>
                                        </p:attrNameLst>
                                      </p:cBhvr>
                                      <p:to>
                                        <p:strVal val="visible"/>
                                      </p:to>
                                    </p:set>
                                    <p:animEffect transition="in" filter="fade">
                                      <p:cBhvr>
                                        <p:cTn id="32" dur="750"/>
                                        <p:tgtEl>
                                          <p:spTgt spid="5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7" grpId="3" animBg="1" advAuto="0"/>
      <p:bldP spid="519" grpId="6" animBg="1" advAuto="0"/>
      <p:bldP spid="520" grpId="1" animBg="1" advAuto="0"/>
      <p:bldP spid="521" grpId="2" animBg="1" advAuto="0"/>
      <p:bldP spid="522" grpId="5" animBg="1" advAuto="0"/>
      <p:bldP spid="523" grpId="4" animBg="1" advAuto="0"/>
      <p:bldP spid="524" grpId="7"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8" name="Square"/>
          <p:cNvSpPr/>
          <p:nvPr/>
        </p:nvSpPr>
        <p:spPr>
          <a:xfrm>
            <a:off x="4856536" y="3204495"/>
            <a:ext cx="3248122" cy="3257191"/>
          </a:xfrm>
          <a:prstGeom prst="rect">
            <a:avLst/>
          </a:prstGeom>
          <a:solidFill>
            <a:srgbClr val="000000"/>
          </a:solidFill>
          <a:ln w="38100">
            <a:solidFill>
              <a:srgbClr val="EBEBEB"/>
            </a:solidFill>
            <a:miter lim="400000"/>
          </a:ln>
        </p:spPr>
        <p:txBody>
          <a:bodyPr lIns="50800" tIns="50800" rIns="50800" bIns="50800" anchor="ctr"/>
          <a:lstStyle/>
          <a:p>
            <a:pPr algn="ctr" defTabSz="584200">
              <a:defRPr sz="2600">
                <a:solidFill>
                  <a:srgbClr val="FFFFFF"/>
                </a:solidFill>
              </a:defRPr>
            </a:pPr>
            <a:endParaRPr/>
          </a:p>
        </p:txBody>
      </p:sp>
      <p:sp>
        <p:nvSpPr>
          <p:cNvPr id="529" name="Machine Learning: Principle De-aliasing"/>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Machine Learning: Principle De-aliasing</a:t>
            </a:r>
          </a:p>
        </p:txBody>
      </p:sp>
      <p:sp>
        <p:nvSpPr>
          <p:cNvPr id="530" name="Arrow"/>
          <p:cNvSpPr/>
          <p:nvPr/>
        </p:nvSpPr>
        <p:spPr>
          <a:xfrm>
            <a:off x="3786957" y="4529771"/>
            <a:ext cx="1270001" cy="606639"/>
          </a:xfrm>
          <a:prstGeom prst="rightArrow">
            <a:avLst>
              <a:gd name="adj1" fmla="val 41677"/>
              <a:gd name="adj2" fmla="val 90524"/>
            </a:avLst>
          </a:prstGeom>
          <a:solidFill>
            <a:srgbClr val="76D6FF"/>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defRPr>
            </a:pPr>
            <a:endParaRPr/>
          </a:p>
        </p:txBody>
      </p:sp>
      <p:sp>
        <p:nvSpPr>
          <p:cNvPr id="531" name="Arrow"/>
          <p:cNvSpPr/>
          <p:nvPr/>
        </p:nvSpPr>
        <p:spPr>
          <a:xfrm>
            <a:off x="7961686" y="4529771"/>
            <a:ext cx="1270001" cy="606639"/>
          </a:xfrm>
          <a:prstGeom prst="rightArrow">
            <a:avLst>
              <a:gd name="adj1" fmla="val 41677"/>
              <a:gd name="adj2" fmla="val 90524"/>
            </a:avLst>
          </a:prstGeom>
          <a:solidFill>
            <a:srgbClr val="76D6FF"/>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defRPr>
            </a:pPr>
            <a:endParaRPr/>
          </a:p>
        </p:txBody>
      </p:sp>
      <p:sp>
        <p:nvSpPr>
          <p:cNvPr id="532" name="Convolutional Neural Network"/>
          <p:cNvSpPr txBox="1"/>
          <p:nvPr/>
        </p:nvSpPr>
        <p:spPr>
          <a:xfrm>
            <a:off x="4219997" y="6795916"/>
            <a:ext cx="4521201" cy="457201"/>
          </a:xfrm>
          <a:prstGeom prst="rect">
            <a:avLst/>
          </a:prstGeom>
          <a:solidFill>
            <a:srgbClr val="0096FF">
              <a:alpha val="36000"/>
            </a:srgbClr>
          </a:solidFill>
          <a:ln w="12700">
            <a:solidFill>
              <a:srgbClr val="009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spAutoFit/>
          </a:bodyPr>
          <a:lstStyle>
            <a:lvl1pPr marL="57799" marR="57799" algn="ctr" defTabSz="1295400">
              <a:spcBef>
                <a:spcPts val="1500"/>
              </a:spcBef>
              <a:defRPr sz="2400">
                <a:solidFill>
                  <a:srgbClr val="FFFFFF"/>
                </a:solidFill>
                <a:uFill>
                  <a:solidFill>
                    <a:srgbClr val="FFFFFF"/>
                  </a:solidFill>
                </a:uFill>
              </a:defRPr>
            </a:lvl1pPr>
          </a:lstStyle>
          <a:p>
            <a:r>
              <a:t>Convolutional Neural Network</a:t>
            </a:r>
          </a:p>
        </p:txBody>
      </p:sp>
      <p:pic>
        <p:nvPicPr>
          <p:cNvPr id="533" name="Screen Shot 2017-10-14 at 10.58.27.png" descr="Screen Shot 2017-10-14 at 10.58.27.png"/>
          <p:cNvPicPr>
            <a:picLocks noChangeAspect="1"/>
          </p:cNvPicPr>
          <p:nvPr/>
        </p:nvPicPr>
        <p:blipFill>
          <a:blip r:embed="rId3"/>
          <a:srcRect l="21391" t="12030" r="32644"/>
          <a:stretch>
            <a:fillRect/>
          </a:stretch>
        </p:blipFill>
        <p:spPr>
          <a:xfrm>
            <a:off x="939795" y="2935513"/>
            <a:ext cx="2521755" cy="3764989"/>
          </a:xfrm>
          <a:prstGeom prst="rect">
            <a:avLst/>
          </a:prstGeom>
          <a:ln w="12700">
            <a:miter lim="400000"/>
          </a:ln>
        </p:spPr>
      </p:pic>
      <p:pic>
        <p:nvPicPr>
          <p:cNvPr id="534" name="Screen Shot 2017-10-14 at 10.58.34.png" descr="Screen Shot 2017-10-14 at 10.58.34.png"/>
          <p:cNvPicPr>
            <a:picLocks noChangeAspect="1"/>
          </p:cNvPicPr>
          <p:nvPr/>
        </p:nvPicPr>
        <p:blipFill>
          <a:blip r:embed="rId4"/>
          <a:srcRect l="20389" t="11783" r="33445"/>
          <a:stretch>
            <a:fillRect/>
          </a:stretch>
        </p:blipFill>
        <p:spPr>
          <a:xfrm>
            <a:off x="9610253" y="2935513"/>
            <a:ext cx="2526899" cy="3775599"/>
          </a:xfrm>
          <a:prstGeom prst="rect">
            <a:avLst/>
          </a:prstGeom>
          <a:ln w="12700">
            <a:miter lim="400000"/>
          </a:ln>
        </p:spPr>
      </p:pic>
      <p:sp>
        <p:nvSpPr>
          <p:cNvPr id="535" name="Deep…"/>
          <p:cNvSpPr txBox="1"/>
          <p:nvPr/>
        </p:nvSpPr>
        <p:spPr>
          <a:xfrm>
            <a:off x="5250202" y="4236190"/>
            <a:ext cx="2401417" cy="1193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ctr" defTabSz="584200">
              <a:defRPr sz="3600">
                <a:solidFill>
                  <a:srgbClr val="FFFFFF"/>
                </a:solidFill>
              </a:defRPr>
            </a:pPr>
            <a:r>
              <a:t>Deep </a:t>
            </a:r>
          </a:p>
          <a:p>
            <a:pPr algn="ctr" defTabSz="584200">
              <a:defRPr sz="3600">
                <a:solidFill>
                  <a:srgbClr val="FFFFFF"/>
                </a:solidFill>
              </a:defRPr>
            </a:pPr>
            <a:r>
              <a:t>De-aliasing</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0" presetClass="entr" fill="hold" grpId="1" nodeType="afterEffect">
                                  <p:stCondLst>
                                    <p:cond delay="0"/>
                                  </p:stCondLst>
                                  <p:iterate>
                                    <p:tmAbs val="0"/>
                                  </p:iterate>
                                  <p:childTnLst>
                                    <p:set>
                                      <p:cBhvr>
                                        <p:cTn id="6" fill="hold"/>
                                        <p:tgtEl>
                                          <p:spTgt spid="533"/>
                                        </p:tgtEl>
                                        <p:attrNameLst>
                                          <p:attrName>style.visibility</p:attrName>
                                        </p:attrNameLst>
                                      </p:cBhvr>
                                      <p:to>
                                        <p:strVal val="visible"/>
                                      </p:to>
                                    </p:set>
                                    <p:animEffect transition="in" filter="fade">
                                      <p:cBhvr>
                                        <p:cTn id="7" dur="499"/>
                                        <p:tgtEl>
                                          <p:spTgt spid="533"/>
                                        </p:tgtEl>
                                      </p:cBhvr>
                                    </p:animEffect>
                                  </p:childTnLst>
                                </p:cTn>
                              </p:par>
                            </p:childTnLst>
                          </p:cTn>
                        </p:par>
                        <p:par>
                          <p:cTn id="8" fill="hold">
                            <p:stCondLst>
                              <p:cond delay="499"/>
                            </p:stCondLst>
                            <p:childTnLst>
                              <p:par>
                                <p:cTn id="9" presetID="22" presetClass="entr" presetSubtype="8" fill="hold" grpId="2" nodeType="afterEffect">
                                  <p:stCondLst>
                                    <p:cond delay="200"/>
                                  </p:stCondLst>
                                  <p:iterate>
                                    <p:tmAbs val="0"/>
                                  </p:iterate>
                                  <p:childTnLst>
                                    <p:set>
                                      <p:cBhvr>
                                        <p:cTn id="10" fill="hold"/>
                                        <p:tgtEl>
                                          <p:spTgt spid="530"/>
                                        </p:tgtEl>
                                        <p:attrNameLst>
                                          <p:attrName>style.visibility</p:attrName>
                                        </p:attrNameLst>
                                      </p:cBhvr>
                                      <p:to>
                                        <p:strVal val="visible"/>
                                      </p:to>
                                    </p:set>
                                    <p:animEffect transition="in" filter="wipe(left)">
                                      <p:cBhvr>
                                        <p:cTn id="11" dur="300"/>
                                        <p:tgtEl>
                                          <p:spTgt spid="530"/>
                                        </p:tgtEl>
                                      </p:cBhvr>
                                    </p:animEffect>
                                  </p:childTnLst>
                                </p:cTn>
                              </p:par>
                            </p:childTnLst>
                          </p:cTn>
                        </p:par>
                        <p:par>
                          <p:cTn id="12" fill="hold">
                            <p:stCondLst>
                              <p:cond delay="999"/>
                            </p:stCondLst>
                            <p:childTnLst>
                              <p:par>
                                <p:cTn id="13" presetID="10" presetClass="entr" fill="hold" grpId="3" nodeType="afterEffect">
                                  <p:stCondLst>
                                    <p:cond delay="0"/>
                                  </p:stCondLst>
                                  <p:iterate>
                                    <p:tmAbs val="0"/>
                                  </p:iterate>
                                  <p:childTnLst>
                                    <p:set>
                                      <p:cBhvr>
                                        <p:cTn id="14" fill="hold"/>
                                        <p:tgtEl>
                                          <p:spTgt spid="535"/>
                                        </p:tgtEl>
                                        <p:attrNameLst>
                                          <p:attrName>style.visibility</p:attrName>
                                        </p:attrNameLst>
                                      </p:cBhvr>
                                      <p:to>
                                        <p:strVal val="visible"/>
                                      </p:to>
                                    </p:set>
                                    <p:animEffect transition="in" filter="fade">
                                      <p:cBhvr>
                                        <p:cTn id="15" dur="1000"/>
                                        <p:tgtEl>
                                          <p:spTgt spid="535"/>
                                        </p:tgtEl>
                                      </p:cBhvr>
                                    </p:animEffect>
                                  </p:childTnLst>
                                </p:cTn>
                              </p:par>
                            </p:childTnLst>
                          </p:cTn>
                        </p:par>
                        <p:par>
                          <p:cTn id="16" fill="hold">
                            <p:stCondLst>
                              <p:cond delay="1999"/>
                            </p:stCondLst>
                            <p:childTnLst>
                              <p:par>
                                <p:cTn id="17" presetID="22" presetClass="entr" presetSubtype="8" fill="hold" grpId="4" nodeType="afterEffect">
                                  <p:stCondLst>
                                    <p:cond delay="400"/>
                                  </p:stCondLst>
                                  <p:iterate>
                                    <p:tmAbs val="0"/>
                                  </p:iterate>
                                  <p:childTnLst>
                                    <p:set>
                                      <p:cBhvr>
                                        <p:cTn id="18" fill="hold"/>
                                        <p:tgtEl>
                                          <p:spTgt spid="531"/>
                                        </p:tgtEl>
                                        <p:attrNameLst>
                                          <p:attrName>style.visibility</p:attrName>
                                        </p:attrNameLst>
                                      </p:cBhvr>
                                      <p:to>
                                        <p:strVal val="visible"/>
                                      </p:to>
                                    </p:set>
                                    <p:animEffect transition="in" filter="wipe(left)">
                                      <p:cBhvr>
                                        <p:cTn id="19" dur="300"/>
                                        <p:tgtEl>
                                          <p:spTgt spid="531"/>
                                        </p:tgtEl>
                                      </p:cBhvr>
                                    </p:animEffect>
                                  </p:childTnLst>
                                </p:cTn>
                              </p:par>
                            </p:childTnLst>
                          </p:cTn>
                        </p:par>
                        <p:par>
                          <p:cTn id="20" fill="hold">
                            <p:stCondLst>
                              <p:cond delay="2699"/>
                            </p:stCondLst>
                            <p:childTnLst>
                              <p:par>
                                <p:cTn id="21" presetID="10" presetClass="entr" fill="hold" grpId="5" nodeType="afterEffect">
                                  <p:stCondLst>
                                    <p:cond delay="200"/>
                                  </p:stCondLst>
                                  <p:iterate>
                                    <p:tmAbs val="0"/>
                                  </p:iterate>
                                  <p:childTnLst>
                                    <p:set>
                                      <p:cBhvr>
                                        <p:cTn id="22" fill="hold"/>
                                        <p:tgtEl>
                                          <p:spTgt spid="534"/>
                                        </p:tgtEl>
                                        <p:attrNameLst>
                                          <p:attrName>style.visibility</p:attrName>
                                        </p:attrNameLst>
                                      </p:cBhvr>
                                      <p:to>
                                        <p:strVal val="visible"/>
                                      </p:to>
                                    </p:set>
                                    <p:animEffect transition="in" filter="fade">
                                      <p:cBhvr>
                                        <p:cTn id="23" dur="499"/>
                                        <p:tgtEl>
                                          <p:spTgt spid="5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0" grpId="2" animBg="1" advAuto="0"/>
      <p:bldP spid="531" grpId="4" animBg="1" advAuto="0"/>
      <p:bldP spid="533" grpId="1" animBg="1" advAuto="0"/>
      <p:bldP spid="534" grpId="5" animBg="1" advAuto="0"/>
      <p:bldP spid="535" grpId="3"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9" name="Machine Learning: Network"/>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Machine Learning: Network</a:t>
            </a:r>
          </a:p>
        </p:txBody>
      </p:sp>
      <p:sp>
        <p:nvSpPr>
          <p:cNvPr id="540" name="Modified residual U-Net architecture…"/>
          <p:cNvSpPr txBox="1"/>
          <p:nvPr/>
        </p:nvSpPr>
        <p:spPr>
          <a:xfrm>
            <a:off x="44736" y="824759"/>
            <a:ext cx="8298222" cy="1498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688465" indent="-370965" algn="just">
              <a:lnSpc>
                <a:spcPct val="150000"/>
              </a:lnSpc>
              <a:buSzPct val="171000"/>
              <a:buChar char="•"/>
              <a:defRPr sz="3700">
                <a:solidFill>
                  <a:srgbClr val="FFFFFF"/>
                </a:solidFill>
              </a:defRPr>
            </a:pPr>
            <a:r>
              <a:rPr dirty="0"/>
              <a:t>Modified residual U-Net architecture</a:t>
            </a:r>
          </a:p>
          <a:p>
            <a:pPr marL="688465" indent="-370965" algn="just">
              <a:lnSpc>
                <a:spcPct val="150000"/>
              </a:lnSpc>
              <a:buSzPct val="171000"/>
              <a:buChar char="•"/>
              <a:defRPr sz="3700">
                <a:solidFill>
                  <a:srgbClr val="FFFFFF"/>
                </a:solidFill>
              </a:defRPr>
            </a:pPr>
            <a:r>
              <a:rPr dirty="0"/>
              <a:t>2D structure; Initial result</a:t>
            </a:r>
          </a:p>
        </p:txBody>
      </p:sp>
      <p:pic>
        <p:nvPicPr>
          <p:cNvPr id="541" name="SupportingInformationVideo_S1.mov" descr="SupportingInformationVideo_S1.mov"/>
          <p:cNvPicPr>
            <a:picLocks/>
          </p:cNvPicPr>
          <p:nvPr>
            <a:videoFile r:link="rId2"/>
            <p:extLst>
              <p:ext uri="{DAA4B4D4-6D71-4841-9C94-3DE7FCFB9230}">
                <p14:media xmlns:p14="http://schemas.microsoft.com/office/powerpoint/2010/main" r:embed="rId1"/>
              </p:ext>
            </p:extLst>
          </p:nvPr>
        </p:nvPicPr>
        <p:blipFill>
          <a:blip r:embed="rId5"/>
          <a:stretch>
            <a:fillRect/>
          </a:stretch>
        </p:blipFill>
        <p:spPr>
          <a:xfrm>
            <a:off x="609839" y="3195599"/>
            <a:ext cx="11489990" cy="4271242"/>
          </a:xfrm>
          <a:prstGeom prst="rect">
            <a:avLst/>
          </a:prstGeom>
          <a:ln w="12700">
            <a:miter lim="400000"/>
          </a:ln>
        </p:spPr>
      </p:pic>
      <p:pic>
        <p:nvPicPr>
          <p:cNvPr id="542" name="Image" descr="Image"/>
          <p:cNvPicPr>
            <a:picLocks/>
          </p:cNvPicPr>
          <p:nvPr/>
        </p:nvPicPr>
        <p:blipFill>
          <a:blip r:embed="rId6"/>
          <a:stretch>
            <a:fillRect/>
          </a:stretch>
        </p:blipFill>
        <p:spPr>
          <a:xfrm>
            <a:off x="5979330" y="3195599"/>
            <a:ext cx="751008" cy="4726669"/>
          </a:xfrm>
          <a:prstGeom prst="rect">
            <a:avLst/>
          </a:prstGeom>
          <a:ln w="12700">
            <a:miter lim="400000"/>
          </a:ln>
        </p:spPr>
      </p:pic>
      <p:grpSp>
        <p:nvGrpSpPr>
          <p:cNvPr id="545" name="Group"/>
          <p:cNvGrpSpPr/>
          <p:nvPr/>
        </p:nvGrpSpPr>
        <p:grpSpPr>
          <a:xfrm>
            <a:off x="736599" y="1684998"/>
            <a:ext cx="11041659" cy="6242671"/>
            <a:chOff x="0" y="2415928"/>
            <a:chExt cx="11041657" cy="6242670"/>
          </a:xfrm>
        </p:grpSpPr>
        <p:sp>
          <p:nvSpPr>
            <p:cNvPr id="543" name="Line"/>
            <p:cNvSpPr/>
            <p:nvPr/>
          </p:nvSpPr>
          <p:spPr>
            <a:xfrm flipV="1">
              <a:off x="0" y="2415928"/>
              <a:ext cx="11041658" cy="6209801"/>
            </a:xfrm>
            <a:prstGeom prst="line">
              <a:avLst/>
            </a:prstGeom>
            <a:noFill/>
            <a:ln w="114300" cap="flat">
              <a:solidFill>
                <a:srgbClr val="FF2600"/>
              </a:solidFill>
              <a:prstDash val="solid"/>
              <a:miter lim="400000"/>
            </a:ln>
            <a:effectLst/>
          </p:spPr>
          <p:txBody>
            <a:bodyPr wrap="square" lIns="0" tIns="0" rIns="0" bIns="0" numCol="1" anchor="t">
              <a:noAutofit/>
            </a:bodyPr>
            <a:lstStyle/>
            <a:p>
              <a:pPr algn="ctr" defTabSz="584200">
                <a:defRPr sz="4000">
                  <a:solidFill>
                    <a:srgbClr val="FFFFFF"/>
                  </a:solidFill>
                  <a:effectLst>
                    <a:outerShdw blurRad="38100" dist="12700" dir="5400000" rotWithShape="0">
                      <a:srgbClr val="000000">
                        <a:alpha val="50000"/>
                      </a:srgbClr>
                    </a:outerShdw>
                  </a:effectLst>
                </a:defRPr>
              </a:pPr>
              <a:endParaRPr/>
            </a:p>
          </p:txBody>
        </p:sp>
        <p:sp>
          <p:nvSpPr>
            <p:cNvPr id="544" name="Line"/>
            <p:cNvSpPr/>
            <p:nvPr/>
          </p:nvSpPr>
          <p:spPr>
            <a:xfrm flipH="1" flipV="1">
              <a:off x="0" y="2448798"/>
              <a:ext cx="11041658" cy="6209802"/>
            </a:xfrm>
            <a:prstGeom prst="line">
              <a:avLst/>
            </a:prstGeom>
            <a:noFill/>
            <a:ln w="114300" cap="flat">
              <a:solidFill>
                <a:srgbClr val="FF2600"/>
              </a:solidFill>
              <a:prstDash val="solid"/>
              <a:miter lim="400000"/>
            </a:ln>
            <a:effectLst/>
          </p:spPr>
          <p:txBody>
            <a:bodyPr wrap="square" lIns="0" tIns="0" rIns="0" bIns="0" numCol="1" anchor="t">
              <a:noAutofit/>
            </a:bodyPr>
            <a:lstStyle/>
            <a:p>
              <a:pPr algn="ctr" defTabSz="584200">
                <a:defRPr sz="4000">
                  <a:solidFill>
                    <a:srgbClr val="FFFFFF"/>
                  </a:solidFill>
                  <a:effectLst>
                    <a:outerShdw blurRad="38100" dist="12700" dir="5400000" rotWithShape="0">
                      <a:srgbClr val="000000">
                        <a:alpha val="50000"/>
                      </a:srgbClr>
                    </a:outerShdw>
                  </a:effectLst>
                </a:defRPr>
              </a:pPr>
              <a:endParaRPr/>
            </a:p>
          </p:txBody>
        </p:sp>
      </p:grpSp>
      <p:sp>
        <p:nvSpPr>
          <p:cNvPr id="2" name="TextBox 1">
            <a:extLst>
              <a:ext uri="{FF2B5EF4-FFF2-40B4-BE49-F238E27FC236}">
                <a16:creationId xmlns:a16="http://schemas.microsoft.com/office/drawing/2014/main" id="{EE74B76A-7687-4BDB-BC06-DBCCB2289FE9}"/>
              </a:ext>
            </a:extLst>
          </p:cNvPr>
          <p:cNvSpPr txBox="1"/>
          <p:nvPr/>
        </p:nvSpPr>
        <p:spPr>
          <a:xfrm>
            <a:off x="736599" y="8218311"/>
            <a:ext cx="7172961" cy="2872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1200" b="0" i="0" u="none" strike="noStrike" cap="none" spc="0" normalizeH="0" baseline="0" dirty="0">
                <a:ln>
                  <a:noFill/>
                </a:ln>
                <a:solidFill>
                  <a:schemeClr val="bg1"/>
                </a:solidFill>
                <a:effectLst/>
                <a:uFillTx/>
                <a:latin typeface="Helvetica"/>
                <a:ea typeface="Helvetica"/>
                <a:cs typeface="Helvetica"/>
                <a:sym typeface="Helvetica"/>
              </a:rPr>
              <a:t>Video S1 in supporting information</a:t>
            </a:r>
          </a:p>
        </p:txBody>
      </p:sp>
      <p:sp>
        <p:nvSpPr>
          <p:cNvPr id="3" name="TextBox 2">
            <a:extLst>
              <a:ext uri="{FF2B5EF4-FFF2-40B4-BE49-F238E27FC236}">
                <a16:creationId xmlns:a16="http://schemas.microsoft.com/office/drawing/2014/main" id="{24CF7DEA-6627-40A4-A7A7-73D261E070F9}"/>
              </a:ext>
            </a:extLst>
          </p:cNvPr>
          <p:cNvSpPr txBox="1"/>
          <p:nvPr/>
        </p:nvSpPr>
        <p:spPr>
          <a:xfrm>
            <a:off x="736599" y="8485331"/>
            <a:ext cx="11489990" cy="1210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3600" b="0" i="0" u="none" strike="noStrike" cap="none" spc="0" normalizeH="0" baseline="0" dirty="0">
                <a:ln>
                  <a:noFill/>
                </a:ln>
                <a:solidFill>
                  <a:schemeClr val="bg1"/>
                </a:solidFill>
                <a:effectLst/>
                <a:uFillTx/>
                <a:latin typeface="Helvetica"/>
                <a:ea typeface="Helvetica"/>
                <a:cs typeface="Helvetica"/>
                <a:sym typeface="Helvetica"/>
              </a:rPr>
              <a:t>3D structure (used in paper) means we don’t see flickering as seen in a 2D slice by slice approach</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00" fill="hold"/>
                                        <p:tgtEl>
                                          <p:spTgt spid="54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5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100000">
                <p:cTn id="11" repeatCount="indefinite" fill="hold" display="0">
                  <p:stCondLst>
                    <p:cond delay="indefinite"/>
                  </p:stCondLst>
                </p:cTn>
                <p:tgtEl>
                  <p:spTgt spid="541"/>
                </p:tgtEl>
              </p:cMediaNode>
            </p:video>
            <p:seq concurrent="1" prevAc="none" nextAc="seek">
              <p:cTn id="12" restart="whenNotActive" fill="hold" evtFilter="cancelBubble" nodeType="interactiveSeq">
                <p:stCondLst>
                  <p:cond evt="onClick" delay="0">
                    <p:tgtEl>
                      <p:spTgt spid="541"/>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41"/>
                                        </p:tgtEl>
                                      </p:cBhvr>
                                    </p:cmd>
                                  </p:childTnLst>
                                </p:cTn>
                              </p:par>
                            </p:childTnLst>
                          </p:cTn>
                        </p:par>
                      </p:childTnLst>
                    </p:cTn>
                  </p:par>
                </p:childTnLst>
              </p:cTn>
              <p:nextCondLst>
                <p:cond evt="onClick" delay="0">
                  <p:tgtEl>
                    <p:spTgt spid="541"/>
                  </p:tgtEl>
                </p:cond>
              </p:nextCondLst>
            </p:seq>
          </p:childTnLst>
        </p:cTn>
      </p:par>
    </p:tnLst>
    <p:bldLst>
      <p:bldP spid="545" grpId="2"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 name="Machine Learning: Network"/>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Machine Learning: Network</a:t>
            </a:r>
          </a:p>
        </p:txBody>
      </p:sp>
      <p:pic>
        <p:nvPicPr>
          <p:cNvPr id="550" name="Figure3.png" descr="Figure3.png"/>
          <p:cNvPicPr>
            <a:picLocks noChangeAspect="1"/>
          </p:cNvPicPr>
          <p:nvPr/>
        </p:nvPicPr>
        <p:blipFill>
          <a:blip r:embed="rId3"/>
          <a:stretch>
            <a:fillRect/>
          </a:stretch>
        </p:blipFill>
        <p:spPr>
          <a:xfrm>
            <a:off x="514281" y="3009900"/>
            <a:ext cx="11837769" cy="6040267"/>
          </a:xfrm>
          <a:prstGeom prst="rect">
            <a:avLst/>
          </a:prstGeom>
          <a:ln w="12700">
            <a:miter lim="400000"/>
          </a:ln>
        </p:spPr>
      </p:pic>
      <p:sp>
        <p:nvSpPr>
          <p:cNvPr id="551" name="Modified residual U-Net architecture…"/>
          <p:cNvSpPr txBox="1"/>
          <p:nvPr/>
        </p:nvSpPr>
        <p:spPr>
          <a:xfrm>
            <a:off x="44736" y="824759"/>
            <a:ext cx="8298222" cy="1498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688465" indent="-370965" algn="just">
              <a:lnSpc>
                <a:spcPct val="150000"/>
              </a:lnSpc>
              <a:buSzPct val="171000"/>
              <a:buChar char="•"/>
              <a:defRPr sz="3700">
                <a:solidFill>
                  <a:srgbClr val="FFFFFF"/>
                </a:solidFill>
              </a:defRPr>
            </a:pPr>
            <a:r>
              <a:t>Modified residual U-Net architecture</a:t>
            </a:r>
          </a:p>
          <a:p>
            <a:pPr marL="688465" indent="-370965" algn="just">
              <a:lnSpc>
                <a:spcPct val="150000"/>
              </a:lnSpc>
              <a:buSzPct val="171000"/>
              <a:buChar char="•"/>
              <a:defRPr sz="3700">
                <a:solidFill>
                  <a:srgbClr val="FFFFFF"/>
                </a:solidFill>
              </a:defRPr>
            </a:pPr>
            <a:r>
              <a:t>3D structure; 2D + time</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5" name="Grid onto undersampled radial trajectory"/>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defRPr sz="3000">
                <a:solidFill>
                  <a:srgbClr val="EE220C"/>
                </a:solidFill>
                <a:latin typeface="Helvetica Neue"/>
                <a:ea typeface="Helvetica Neue"/>
                <a:cs typeface="Helvetica Neue"/>
                <a:sym typeface="Helvetica Neue"/>
              </a:defRPr>
            </a:lvl1pPr>
          </a:lstStyle>
          <a:p>
            <a:r>
              <a:t>Grid onto undersampled radial trajectory</a:t>
            </a:r>
          </a:p>
        </p:txBody>
      </p:sp>
      <p:sp>
        <p:nvSpPr>
          <p:cNvPr id="556" name="Inverse Fourier transform into image-space           ."/>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defTabSz="584200">
              <a:defRPr sz="3000">
                <a:solidFill>
                  <a:srgbClr val="EE220C"/>
                </a:solidFill>
                <a:latin typeface="Helvetica Neue"/>
                <a:ea typeface="Helvetica Neue"/>
                <a:cs typeface="Helvetica Neue"/>
                <a:sym typeface="Helvetica Neue"/>
              </a:defRPr>
            </a:pPr>
            <a:r>
              <a:t>                 Inverse Fourier transform into image-space           </a:t>
            </a:r>
            <a:r>
              <a:rPr>
                <a:solidFill>
                  <a:srgbClr val="FFFFFF"/>
                </a:solidFill>
              </a:rPr>
              <a:t>.</a:t>
            </a:r>
            <a:r>
              <a:t>    </a:t>
            </a:r>
          </a:p>
        </p:txBody>
      </p:sp>
      <p:sp>
        <p:nvSpPr>
          <p:cNvPr id="557" name="Crop to 128 matrix"/>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defRPr sz="3000">
                <a:solidFill>
                  <a:srgbClr val="EE220C"/>
                </a:solidFill>
                <a:latin typeface="Helvetica Neue"/>
                <a:ea typeface="Helvetica Neue"/>
                <a:cs typeface="Helvetica Neue"/>
                <a:sym typeface="Helvetica Neue"/>
              </a:defRPr>
            </a:lvl1pPr>
          </a:lstStyle>
          <a:p>
            <a:r>
              <a:t>Crop to 128 matrix</a:t>
            </a:r>
          </a:p>
        </p:txBody>
      </p:sp>
      <p:sp>
        <p:nvSpPr>
          <p:cNvPr id="558" name="Temporal interpolation"/>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584200">
              <a:defRPr sz="3000">
                <a:solidFill>
                  <a:srgbClr val="EE220C"/>
                </a:solidFill>
                <a:latin typeface="Helvetica Neue"/>
                <a:ea typeface="Helvetica Neue"/>
                <a:cs typeface="Helvetica Neue"/>
                <a:sym typeface="Helvetica Neue"/>
              </a:defRPr>
            </a:lvl1pPr>
          </a:lstStyle>
          <a:p>
            <a:r>
              <a:t> Temporal interpolation </a:t>
            </a:r>
          </a:p>
        </p:txBody>
      </p:sp>
      <p:sp>
        <p:nvSpPr>
          <p:cNvPr id="559" name="Normalise signal intensities"/>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defRPr sz="3000">
                <a:solidFill>
                  <a:srgbClr val="EE220C"/>
                </a:solidFill>
                <a:latin typeface="Helvetica Neue"/>
                <a:ea typeface="Helvetica Neue"/>
                <a:cs typeface="Helvetica Neue"/>
                <a:sym typeface="Helvetica Neue"/>
              </a:defRPr>
            </a:lvl1pPr>
          </a:lstStyle>
          <a:p>
            <a:r>
              <a:t>Normalise signal intensities</a:t>
            </a:r>
          </a:p>
        </p:txBody>
      </p:sp>
      <p:sp>
        <p:nvSpPr>
          <p:cNvPr id="560" name="Retrospectively cardiac-gated bSSFP cine"/>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defRPr sz="3000">
                <a:solidFill>
                  <a:srgbClr val="EE220C"/>
                </a:solidFill>
                <a:latin typeface="Helvetica Neue"/>
                <a:ea typeface="Helvetica Neue"/>
                <a:cs typeface="Helvetica Neue"/>
                <a:sym typeface="Helvetica Neue"/>
              </a:defRPr>
            </a:lvl1pPr>
          </a:lstStyle>
          <a:p>
            <a:r>
              <a:t>Retrospectively cardiac-gated bSSFP cine</a:t>
            </a:r>
          </a:p>
        </p:txBody>
      </p:sp>
      <p:grpSp>
        <p:nvGrpSpPr>
          <p:cNvPr id="572" name="Group"/>
          <p:cNvGrpSpPr/>
          <p:nvPr/>
        </p:nvGrpSpPr>
        <p:grpSpPr>
          <a:xfrm>
            <a:off x="4053192" y="772400"/>
            <a:ext cx="4389135" cy="3555202"/>
            <a:chOff x="0" y="0"/>
            <a:chExt cx="4389134" cy="3555201"/>
          </a:xfrm>
        </p:grpSpPr>
        <p:pic>
          <p:nvPicPr>
            <p:cNvPr id="561" name="Image" descr="Image"/>
            <p:cNvPicPr>
              <a:picLocks noChangeAspect="1"/>
            </p:cNvPicPr>
            <p:nvPr/>
          </p:nvPicPr>
          <p:blipFill>
            <a:blip r:embed="rId3"/>
            <a:stretch>
              <a:fillRect/>
            </a:stretch>
          </p:blipFill>
          <p:spPr>
            <a:xfrm>
              <a:off x="1198608" y="0"/>
              <a:ext cx="1930603" cy="2288121"/>
            </a:xfrm>
            <a:prstGeom prst="rect">
              <a:avLst/>
            </a:prstGeom>
            <a:ln w="9525" cap="flat">
              <a:solidFill>
                <a:srgbClr val="D6D5D5"/>
              </a:solidFill>
              <a:prstDash val="solid"/>
              <a:miter lim="400000"/>
            </a:ln>
            <a:effectLst/>
          </p:spPr>
        </p:pic>
        <p:pic>
          <p:nvPicPr>
            <p:cNvPr id="562" name="Image" descr="Image"/>
            <p:cNvPicPr>
              <a:picLocks noChangeAspect="1"/>
            </p:cNvPicPr>
            <p:nvPr/>
          </p:nvPicPr>
          <p:blipFill>
            <a:blip r:embed="rId3"/>
            <a:stretch>
              <a:fillRect/>
            </a:stretch>
          </p:blipFill>
          <p:spPr>
            <a:xfrm>
              <a:off x="868408" y="508000"/>
              <a:ext cx="1930603" cy="2288121"/>
            </a:xfrm>
            <a:prstGeom prst="rect">
              <a:avLst/>
            </a:prstGeom>
            <a:ln w="9525" cap="flat">
              <a:solidFill>
                <a:srgbClr val="D6D5D5"/>
              </a:solidFill>
              <a:prstDash val="solid"/>
              <a:miter lim="400000"/>
            </a:ln>
            <a:effectLst/>
          </p:spPr>
        </p:pic>
        <p:pic>
          <p:nvPicPr>
            <p:cNvPr id="563" name="Image" descr="Image"/>
            <p:cNvPicPr>
              <a:picLocks noChangeAspect="1"/>
            </p:cNvPicPr>
            <p:nvPr/>
          </p:nvPicPr>
          <p:blipFill>
            <a:blip r:embed="rId3"/>
            <a:stretch>
              <a:fillRect/>
            </a:stretch>
          </p:blipFill>
          <p:spPr>
            <a:xfrm>
              <a:off x="741408" y="622300"/>
              <a:ext cx="1930603" cy="2288121"/>
            </a:xfrm>
            <a:prstGeom prst="rect">
              <a:avLst/>
            </a:prstGeom>
            <a:ln w="9525" cap="flat">
              <a:solidFill>
                <a:srgbClr val="D6D5D5"/>
              </a:solidFill>
              <a:prstDash val="solid"/>
              <a:miter lim="400000"/>
            </a:ln>
            <a:effectLst/>
          </p:spPr>
        </p:pic>
        <p:pic>
          <p:nvPicPr>
            <p:cNvPr id="564" name="Image" descr="Image"/>
            <p:cNvPicPr>
              <a:picLocks noChangeAspect="1"/>
            </p:cNvPicPr>
            <p:nvPr/>
          </p:nvPicPr>
          <p:blipFill>
            <a:blip r:embed="rId3"/>
            <a:stretch>
              <a:fillRect/>
            </a:stretch>
          </p:blipFill>
          <p:spPr>
            <a:xfrm>
              <a:off x="627108" y="762000"/>
              <a:ext cx="1930603" cy="2288121"/>
            </a:xfrm>
            <a:prstGeom prst="rect">
              <a:avLst/>
            </a:prstGeom>
            <a:ln w="9525" cap="flat">
              <a:solidFill>
                <a:srgbClr val="D6D5D5"/>
              </a:solidFill>
              <a:prstDash val="solid"/>
              <a:miter lim="400000"/>
            </a:ln>
            <a:effectLst/>
          </p:spPr>
        </p:pic>
        <p:sp>
          <p:nvSpPr>
            <p:cNvPr id="565" name="Line"/>
            <p:cNvSpPr/>
            <p:nvPr/>
          </p:nvSpPr>
          <p:spPr>
            <a:xfrm flipV="1">
              <a:off x="2809238" y="2288120"/>
              <a:ext cx="561273" cy="754474"/>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66" name="…"/>
            <p:cNvSpPr txBox="1"/>
            <p:nvPr/>
          </p:nvSpPr>
          <p:spPr>
            <a:xfrm rot="18388022">
              <a:off x="2645399" y="2185809"/>
              <a:ext cx="419101" cy="457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567" name="40 frames"/>
            <p:cNvSpPr txBox="1"/>
            <p:nvPr/>
          </p:nvSpPr>
          <p:spPr>
            <a:xfrm>
              <a:off x="3032621" y="2538561"/>
              <a:ext cx="1356514"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40 frames</a:t>
              </a:r>
            </a:p>
          </p:txBody>
        </p:sp>
        <p:sp>
          <p:nvSpPr>
            <p:cNvPr id="568" name="Line"/>
            <p:cNvSpPr/>
            <p:nvPr/>
          </p:nvSpPr>
          <p:spPr>
            <a:xfrm>
              <a:off x="637336" y="3144166"/>
              <a:ext cx="1910147"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69" name="~240 pixels"/>
            <p:cNvSpPr txBox="1"/>
            <p:nvPr/>
          </p:nvSpPr>
          <p:spPr>
            <a:xfrm rot="16200000">
              <a:off x="-556591" y="1680118"/>
              <a:ext cx="1549859"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~240 pixels</a:t>
              </a:r>
            </a:p>
          </p:txBody>
        </p:sp>
        <p:sp>
          <p:nvSpPr>
            <p:cNvPr id="570" name="Line"/>
            <p:cNvSpPr/>
            <p:nvPr/>
          </p:nvSpPr>
          <p:spPr>
            <a:xfrm flipV="1">
              <a:off x="497636" y="774700"/>
              <a:ext cx="1" cy="2247515"/>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71" name="~204 pixels"/>
            <p:cNvSpPr txBox="1"/>
            <p:nvPr/>
          </p:nvSpPr>
          <p:spPr>
            <a:xfrm>
              <a:off x="784588" y="3118524"/>
              <a:ext cx="1549858"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~204 pixels</a:t>
              </a:r>
            </a:p>
          </p:txBody>
        </p:sp>
      </p:grpSp>
      <p:grpSp>
        <p:nvGrpSpPr>
          <p:cNvPr id="592" name="Group"/>
          <p:cNvGrpSpPr/>
          <p:nvPr/>
        </p:nvGrpSpPr>
        <p:grpSpPr>
          <a:xfrm>
            <a:off x="3945918" y="785100"/>
            <a:ext cx="5560090" cy="4602101"/>
            <a:chOff x="218338" y="0"/>
            <a:chExt cx="5560088" cy="4602099"/>
          </a:xfrm>
        </p:grpSpPr>
        <p:grpSp>
          <p:nvGrpSpPr>
            <p:cNvPr id="575" name="Group"/>
            <p:cNvGrpSpPr/>
            <p:nvPr/>
          </p:nvGrpSpPr>
          <p:grpSpPr>
            <a:xfrm>
              <a:off x="1143974" y="0"/>
              <a:ext cx="2286001" cy="2288121"/>
              <a:chOff x="0" y="0"/>
              <a:chExt cx="2286000" cy="2288120"/>
            </a:xfrm>
          </p:grpSpPr>
          <p:sp>
            <p:nvSpPr>
              <p:cNvPr id="573" name="Square"/>
              <p:cNvSpPr/>
              <p:nvPr/>
            </p:nvSpPr>
            <p:spPr>
              <a:xfrm>
                <a:off x="0" y="0"/>
                <a:ext cx="2286000" cy="2285614"/>
              </a:xfrm>
              <a:prstGeom prst="rect">
                <a:avLst/>
              </a:prstGeom>
              <a:solidFill>
                <a:srgbClr val="000000"/>
              </a:solidFill>
              <a:ln w="9525" cap="flat">
                <a:solidFill>
                  <a:srgbClr val="D6D5D5"/>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pic>
            <p:nvPicPr>
              <p:cNvPr id="574" name="Image" descr="Image"/>
              <p:cNvPicPr>
                <a:picLocks noChangeAspect="1"/>
              </p:cNvPicPr>
              <p:nvPr/>
            </p:nvPicPr>
            <p:blipFill>
              <a:blip r:embed="rId3"/>
              <a:stretch>
                <a:fillRect/>
              </a:stretch>
            </p:blipFill>
            <p:spPr>
              <a:xfrm>
                <a:off x="185737" y="25400"/>
                <a:ext cx="1909172" cy="2262721"/>
              </a:xfrm>
              <a:prstGeom prst="rect">
                <a:avLst/>
              </a:prstGeom>
              <a:ln w="12700" cap="flat">
                <a:noFill/>
                <a:miter lim="400000"/>
              </a:ln>
              <a:effectLst/>
            </p:spPr>
          </p:pic>
        </p:grpSp>
        <p:grpSp>
          <p:nvGrpSpPr>
            <p:cNvPr id="578" name="Group"/>
            <p:cNvGrpSpPr/>
            <p:nvPr/>
          </p:nvGrpSpPr>
          <p:grpSpPr>
            <a:xfrm>
              <a:off x="829716" y="536575"/>
              <a:ext cx="2286001" cy="2288121"/>
              <a:chOff x="0" y="0"/>
              <a:chExt cx="2286000" cy="2288120"/>
            </a:xfrm>
          </p:grpSpPr>
          <p:sp>
            <p:nvSpPr>
              <p:cNvPr id="576" name="Square"/>
              <p:cNvSpPr/>
              <p:nvPr/>
            </p:nvSpPr>
            <p:spPr>
              <a:xfrm>
                <a:off x="0" y="0"/>
                <a:ext cx="2286000" cy="2285614"/>
              </a:xfrm>
              <a:prstGeom prst="rect">
                <a:avLst/>
              </a:prstGeom>
              <a:solidFill>
                <a:srgbClr val="000000"/>
              </a:solidFill>
              <a:ln w="9525" cap="flat">
                <a:solidFill>
                  <a:srgbClr val="D6D5D5"/>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pic>
            <p:nvPicPr>
              <p:cNvPr id="577" name="Image" descr="Image"/>
              <p:cNvPicPr>
                <a:picLocks noChangeAspect="1"/>
              </p:cNvPicPr>
              <p:nvPr/>
            </p:nvPicPr>
            <p:blipFill>
              <a:blip r:embed="rId3"/>
              <a:stretch>
                <a:fillRect/>
              </a:stretch>
            </p:blipFill>
            <p:spPr>
              <a:xfrm>
                <a:off x="185737" y="25400"/>
                <a:ext cx="1909172" cy="2262721"/>
              </a:xfrm>
              <a:prstGeom prst="rect">
                <a:avLst/>
              </a:prstGeom>
              <a:ln w="12700" cap="flat">
                <a:noFill/>
                <a:miter lim="400000"/>
              </a:ln>
              <a:effectLst/>
            </p:spPr>
          </p:pic>
        </p:grpSp>
        <p:grpSp>
          <p:nvGrpSpPr>
            <p:cNvPr id="581" name="Group"/>
            <p:cNvGrpSpPr/>
            <p:nvPr/>
          </p:nvGrpSpPr>
          <p:grpSpPr>
            <a:xfrm>
              <a:off x="722579" y="663575"/>
              <a:ext cx="2286001" cy="2288121"/>
              <a:chOff x="0" y="0"/>
              <a:chExt cx="2286000" cy="2288120"/>
            </a:xfrm>
          </p:grpSpPr>
          <p:sp>
            <p:nvSpPr>
              <p:cNvPr id="579" name="Square"/>
              <p:cNvSpPr/>
              <p:nvPr/>
            </p:nvSpPr>
            <p:spPr>
              <a:xfrm>
                <a:off x="0" y="0"/>
                <a:ext cx="2286000" cy="2285614"/>
              </a:xfrm>
              <a:prstGeom prst="rect">
                <a:avLst/>
              </a:prstGeom>
              <a:solidFill>
                <a:srgbClr val="000000"/>
              </a:solidFill>
              <a:ln w="9525" cap="flat">
                <a:solidFill>
                  <a:srgbClr val="D6D5D5"/>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pic>
            <p:nvPicPr>
              <p:cNvPr id="580" name="Image" descr="Image"/>
              <p:cNvPicPr>
                <a:picLocks noChangeAspect="1"/>
              </p:cNvPicPr>
              <p:nvPr/>
            </p:nvPicPr>
            <p:blipFill>
              <a:blip r:embed="rId3"/>
              <a:stretch>
                <a:fillRect/>
              </a:stretch>
            </p:blipFill>
            <p:spPr>
              <a:xfrm>
                <a:off x="185737" y="25400"/>
                <a:ext cx="1909172" cy="2262721"/>
              </a:xfrm>
              <a:prstGeom prst="rect">
                <a:avLst/>
              </a:prstGeom>
              <a:ln w="12700" cap="flat">
                <a:noFill/>
                <a:miter lim="400000"/>
              </a:ln>
              <a:effectLst/>
            </p:spPr>
          </p:pic>
        </p:grpSp>
        <p:grpSp>
          <p:nvGrpSpPr>
            <p:cNvPr id="584" name="Group"/>
            <p:cNvGrpSpPr/>
            <p:nvPr/>
          </p:nvGrpSpPr>
          <p:grpSpPr>
            <a:xfrm>
              <a:off x="611936" y="769937"/>
              <a:ext cx="2286001" cy="2288122"/>
              <a:chOff x="0" y="0"/>
              <a:chExt cx="2286000" cy="2288120"/>
            </a:xfrm>
          </p:grpSpPr>
          <p:sp>
            <p:nvSpPr>
              <p:cNvPr id="582" name="Square"/>
              <p:cNvSpPr/>
              <p:nvPr/>
            </p:nvSpPr>
            <p:spPr>
              <a:xfrm>
                <a:off x="0" y="0"/>
                <a:ext cx="2286000" cy="2285614"/>
              </a:xfrm>
              <a:prstGeom prst="rect">
                <a:avLst/>
              </a:prstGeom>
              <a:solidFill>
                <a:srgbClr val="000000"/>
              </a:solidFill>
              <a:ln w="9525" cap="flat">
                <a:solidFill>
                  <a:srgbClr val="D6D5D5"/>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pic>
            <p:nvPicPr>
              <p:cNvPr id="583" name="Image" descr="Image"/>
              <p:cNvPicPr>
                <a:picLocks noChangeAspect="1"/>
              </p:cNvPicPr>
              <p:nvPr/>
            </p:nvPicPr>
            <p:blipFill>
              <a:blip r:embed="rId3"/>
              <a:stretch>
                <a:fillRect/>
              </a:stretch>
            </p:blipFill>
            <p:spPr>
              <a:xfrm>
                <a:off x="185737" y="25400"/>
                <a:ext cx="1909172" cy="2262721"/>
              </a:xfrm>
              <a:prstGeom prst="rect">
                <a:avLst/>
              </a:prstGeom>
              <a:ln w="12700" cap="flat">
                <a:noFill/>
                <a:miter lim="400000"/>
              </a:ln>
              <a:effectLst/>
            </p:spPr>
          </p:pic>
        </p:grpSp>
        <p:sp>
          <p:nvSpPr>
            <p:cNvPr id="585" name="Line"/>
            <p:cNvSpPr/>
            <p:nvPr/>
          </p:nvSpPr>
          <p:spPr>
            <a:xfrm flipV="1">
              <a:off x="3190238" y="2283358"/>
              <a:ext cx="561273"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86" name="…"/>
            <p:cNvSpPr/>
            <p:nvPr/>
          </p:nvSpPr>
          <p:spPr>
            <a:xfrm flipV="1">
              <a:off x="3185149" y="2181252"/>
              <a:ext cx="1776171" cy="266496"/>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587" name="No. frames =…"/>
            <p:cNvSpPr/>
            <p:nvPr/>
          </p:nvSpPr>
          <p:spPr>
            <a:xfrm>
              <a:off x="4508427" y="2910420"/>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No. frames =</a:t>
              </a:r>
            </a:p>
            <a:p>
              <a:pPr algn="ctr" defTabSz="584200">
                <a:defRPr sz="2200">
                  <a:solidFill>
                    <a:srgbClr val="0000FF"/>
                  </a:solidFill>
                  <a:latin typeface="Helvetica Neue"/>
                  <a:ea typeface="Helvetica Neue"/>
                  <a:cs typeface="Helvetica Neue"/>
                  <a:sym typeface="Helvetica Neue"/>
                </a:defRPr>
              </a:pPr>
              <a:r>
                <a:t> R-R interval / 36.4 </a:t>
              </a:r>
            </a:p>
            <a:p>
              <a:pPr algn="ctr" defTabSz="584200">
                <a:defRPr sz="2000">
                  <a:solidFill>
                    <a:srgbClr val="0000FF"/>
                  </a:solidFill>
                  <a:latin typeface="Helvetica Neue"/>
                  <a:ea typeface="Helvetica Neue"/>
                  <a:cs typeface="Helvetica Neue"/>
                  <a:sym typeface="Helvetica Neue"/>
                </a:defRPr>
              </a:pPr>
              <a:r>
                <a:t>(rounded down)</a:t>
              </a:r>
            </a:p>
          </p:txBody>
        </p:sp>
        <p:sp>
          <p:nvSpPr>
            <p:cNvPr id="588" name="Line"/>
            <p:cNvSpPr/>
            <p:nvPr/>
          </p:nvSpPr>
          <p:spPr>
            <a:xfrm>
              <a:off x="637336" y="3139404"/>
              <a:ext cx="2280535"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89" name="192 pixels"/>
            <p:cNvSpPr/>
            <p:nvPr/>
          </p:nvSpPr>
          <p:spPr>
            <a:xfrm flipV="1">
              <a:off x="218338" y="623694"/>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sp>
          <p:nvSpPr>
            <p:cNvPr id="590" name="Line"/>
            <p:cNvSpPr/>
            <p:nvPr/>
          </p:nvSpPr>
          <p:spPr>
            <a:xfrm flipV="1">
              <a:off x="497636" y="769937"/>
              <a:ext cx="1" cy="2247515"/>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91" name="192 pixels"/>
            <p:cNvSpPr/>
            <p:nvPr/>
          </p:nvSpPr>
          <p:spPr>
            <a:xfrm>
              <a:off x="1774870" y="333209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grpSp>
      <p:grpSp>
        <p:nvGrpSpPr>
          <p:cNvPr id="604" name="Group"/>
          <p:cNvGrpSpPr/>
          <p:nvPr/>
        </p:nvGrpSpPr>
        <p:grpSpPr>
          <a:xfrm>
            <a:off x="3906632" y="772400"/>
            <a:ext cx="5638661" cy="4625025"/>
            <a:chOff x="218338" y="0"/>
            <a:chExt cx="5638659" cy="4625023"/>
          </a:xfrm>
        </p:grpSpPr>
        <p:pic>
          <p:nvPicPr>
            <p:cNvPr id="593" name="Image" descr="Image"/>
            <p:cNvPicPr>
              <a:picLocks noChangeAspect="1"/>
            </p:cNvPicPr>
            <p:nvPr/>
          </p:nvPicPr>
          <p:blipFill>
            <a:blip r:embed="rId4"/>
            <a:stretch>
              <a:fillRect/>
            </a:stretch>
          </p:blipFill>
          <p:spPr>
            <a:xfrm>
              <a:off x="1367367" y="0"/>
              <a:ext cx="2286001" cy="2286000"/>
            </a:xfrm>
            <a:prstGeom prst="rect">
              <a:avLst/>
            </a:prstGeom>
            <a:ln w="9525" cap="flat">
              <a:solidFill>
                <a:srgbClr val="D6D5D5"/>
              </a:solidFill>
              <a:prstDash val="solid"/>
              <a:miter lim="400000"/>
            </a:ln>
            <a:effectLst/>
          </p:spPr>
        </p:pic>
        <p:pic>
          <p:nvPicPr>
            <p:cNvPr id="594" name="Image" descr="Image"/>
            <p:cNvPicPr>
              <a:picLocks noChangeAspect="1"/>
            </p:cNvPicPr>
            <p:nvPr/>
          </p:nvPicPr>
          <p:blipFill>
            <a:blip r:embed="rId4"/>
            <a:stretch>
              <a:fillRect/>
            </a:stretch>
          </p:blipFill>
          <p:spPr>
            <a:xfrm>
              <a:off x="884767" y="547154"/>
              <a:ext cx="2286001" cy="2286001"/>
            </a:xfrm>
            <a:prstGeom prst="rect">
              <a:avLst/>
            </a:prstGeom>
            <a:ln w="9525" cap="flat">
              <a:solidFill>
                <a:srgbClr val="D6D5D5"/>
              </a:solidFill>
              <a:prstDash val="solid"/>
              <a:miter lim="400000"/>
            </a:ln>
            <a:effectLst/>
          </p:spPr>
        </p:pic>
        <p:pic>
          <p:nvPicPr>
            <p:cNvPr id="595" name="Image" descr="Image"/>
            <p:cNvPicPr>
              <a:picLocks noChangeAspect="1"/>
            </p:cNvPicPr>
            <p:nvPr/>
          </p:nvPicPr>
          <p:blipFill>
            <a:blip r:embed="rId4"/>
            <a:stretch>
              <a:fillRect/>
            </a:stretch>
          </p:blipFill>
          <p:spPr>
            <a:xfrm>
              <a:off x="747445" y="661454"/>
              <a:ext cx="2286001" cy="2286001"/>
            </a:xfrm>
            <a:prstGeom prst="rect">
              <a:avLst/>
            </a:prstGeom>
            <a:ln w="9525" cap="flat">
              <a:solidFill>
                <a:srgbClr val="D6D5D5"/>
              </a:solidFill>
              <a:prstDash val="solid"/>
              <a:miter lim="400000"/>
            </a:ln>
            <a:effectLst/>
          </p:spPr>
        </p:pic>
        <p:pic>
          <p:nvPicPr>
            <p:cNvPr id="596" name="Image" descr="Image"/>
            <p:cNvPicPr>
              <a:picLocks noChangeAspect="1"/>
            </p:cNvPicPr>
            <p:nvPr/>
          </p:nvPicPr>
          <p:blipFill>
            <a:blip r:embed="rId4"/>
            <a:stretch>
              <a:fillRect/>
            </a:stretch>
          </p:blipFill>
          <p:spPr>
            <a:xfrm>
              <a:off x="627108" y="773753"/>
              <a:ext cx="2286001" cy="2286001"/>
            </a:xfrm>
            <a:prstGeom prst="rect">
              <a:avLst/>
            </a:prstGeom>
            <a:ln w="9525" cap="flat">
              <a:solidFill>
                <a:srgbClr val="D6D5D5"/>
              </a:solidFill>
              <a:prstDash val="solid"/>
              <a:miter lim="400000"/>
            </a:ln>
            <a:effectLst/>
          </p:spPr>
        </p:pic>
        <p:sp>
          <p:nvSpPr>
            <p:cNvPr id="597" name="Line"/>
            <p:cNvSpPr/>
            <p:nvPr/>
          </p:nvSpPr>
          <p:spPr>
            <a:xfrm flipV="1">
              <a:off x="3268809" y="2323113"/>
              <a:ext cx="561272"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98" name="…"/>
            <p:cNvSpPr/>
            <p:nvPr/>
          </p:nvSpPr>
          <p:spPr>
            <a:xfrm flipV="1">
              <a:off x="3263720" y="2221007"/>
              <a:ext cx="1776171" cy="266497"/>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599" name="No. frames =…"/>
            <p:cNvSpPr/>
            <p:nvPr/>
          </p:nvSpPr>
          <p:spPr>
            <a:xfrm>
              <a:off x="4586997" y="295017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No. frames =</a:t>
              </a:r>
            </a:p>
            <a:p>
              <a:pPr algn="ctr" defTabSz="584200">
                <a:defRPr sz="2200">
                  <a:solidFill>
                    <a:srgbClr val="0000FF"/>
                  </a:solidFill>
                  <a:latin typeface="Helvetica Neue"/>
                  <a:ea typeface="Helvetica Neue"/>
                  <a:cs typeface="Helvetica Neue"/>
                  <a:sym typeface="Helvetica Neue"/>
                </a:defRPr>
              </a:pPr>
              <a:r>
                <a:t> R-R interval / 36.4 </a:t>
              </a:r>
            </a:p>
          </p:txBody>
        </p:sp>
        <p:sp>
          <p:nvSpPr>
            <p:cNvPr id="600" name="Line"/>
            <p:cNvSpPr/>
            <p:nvPr/>
          </p:nvSpPr>
          <p:spPr>
            <a:xfrm>
              <a:off x="637336" y="3162328"/>
              <a:ext cx="2280535"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01" name="192 pixels"/>
            <p:cNvSpPr/>
            <p:nvPr/>
          </p:nvSpPr>
          <p:spPr>
            <a:xfrm flipV="1">
              <a:off x="218338" y="64661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sp>
          <p:nvSpPr>
            <p:cNvPr id="602" name="Line"/>
            <p:cNvSpPr/>
            <p:nvPr/>
          </p:nvSpPr>
          <p:spPr>
            <a:xfrm flipV="1">
              <a:off x="497636" y="792862"/>
              <a:ext cx="1" cy="2247515"/>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03" name="192 pixels"/>
            <p:cNvSpPr/>
            <p:nvPr/>
          </p:nvSpPr>
          <p:spPr>
            <a:xfrm>
              <a:off x="1774871" y="3355023"/>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grpSp>
      <p:grpSp>
        <p:nvGrpSpPr>
          <p:cNvPr id="616" name="Group"/>
          <p:cNvGrpSpPr/>
          <p:nvPr/>
        </p:nvGrpSpPr>
        <p:grpSpPr>
          <a:xfrm>
            <a:off x="3906633" y="772400"/>
            <a:ext cx="5638660" cy="4651954"/>
            <a:chOff x="218338" y="0"/>
            <a:chExt cx="5638658" cy="4651953"/>
          </a:xfrm>
        </p:grpSpPr>
        <p:pic>
          <p:nvPicPr>
            <p:cNvPr id="605" name="Image" descr="Image"/>
            <p:cNvPicPr>
              <a:picLocks noChangeAspect="1"/>
            </p:cNvPicPr>
            <p:nvPr/>
          </p:nvPicPr>
          <p:blipFill>
            <a:blip r:embed="rId5"/>
            <a:stretch>
              <a:fillRect/>
            </a:stretch>
          </p:blipFill>
          <p:spPr>
            <a:xfrm>
              <a:off x="1330868" y="0"/>
              <a:ext cx="2286001" cy="2286000"/>
            </a:xfrm>
            <a:prstGeom prst="rect">
              <a:avLst/>
            </a:prstGeom>
            <a:ln w="9525" cap="flat">
              <a:solidFill>
                <a:srgbClr val="D6D5D5"/>
              </a:solidFill>
              <a:prstDash val="solid"/>
              <a:miter lim="400000"/>
            </a:ln>
            <a:effectLst/>
          </p:spPr>
        </p:pic>
        <p:pic>
          <p:nvPicPr>
            <p:cNvPr id="606" name="Image" descr="Image"/>
            <p:cNvPicPr>
              <a:picLocks noChangeAspect="1"/>
            </p:cNvPicPr>
            <p:nvPr/>
          </p:nvPicPr>
          <p:blipFill>
            <a:blip r:embed="rId5"/>
            <a:stretch>
              <a:fillRect/>
            </a:stretch>
          </p:blipFill>
          <p:spPr>
            <a:xfrm>
              <a:off x="911869" y="547154"/>
              <a:ext cx="2286001" cy="2286001"/>
            </a:xfrm>
            <a:prstGeom prst="rect">
              <a:avLst/>
            </a:prstGeom>
            <a:ln w="9525" cap="flat">
              <a:solidFill>
                <a:srgbClr val="D6D5D5"/>
              </a:solidFill>
              <a:prstDash val="solid"/>
              <a:miter lim="400000"/>
            </a:ln>
            <a:effectLst/>
          </p:spPr>
        </p:pic>
        <p:pic>
          <p:nvPicPr>
            <p:cNvPr id="607" name="Image" descr="Image"/>
            <p:cNvPicPr>
              <a:picLocks noChangeAspect="1"/>
            </p:cNvPicPr>
            <p:nvPr/>
          </p:nvPicPr>
          <p:blipFill>
            <a:blip r:embed="rId5"/>
            <a:stretch>
              <a:fillRect/>
            </a:stretch>
          </p:blipFill>
          <p:spPr>
            <a:xfrm>
              <a:off x="793762" y="661454"/>
              <a:ext cx="2286001" cy="2286001"/>
            </a:xfrm>
            <a:prstGeom prst="rect">
              <a:avLst/>
            </a:prstGeom>
            <a:ln w="9525" cap="flat">
              <a:solidFill>
                <a:srgbClr val="D6D5D5"/>
              </a:solidFill>
              <a:prstDash val="solid"/>
              <a:miter lim="400000"/>
            </a:ln>
            <a:effectLst/>
          </p:spPr>
        </p:pic>
        <p:pic>
          <p:nvPicPr>
            <p:cNvPr id="608" name="Image" descr="Image"/>
            <p:cNvPicPr>
              <a:picLocks noChangeAspect="1"/>
            </p:cNvPicPr>
            <p:nvPr/>
          </p:nvPicPr>
          <p:blipFill>
            <a:blip r:embed="rId5"/>
            <a:stretch>
              <a:fillRect/>
            </a:stretch>
          </p:blipFill>
          <p:spPr>
            <a:xfrm>
              <a:off x="629531" y="794404"/>
              <a:ext cx="2286001" cy="2286001"/>
            </a:xfrm>
            <a:prstGeom prst="rect">
              <a:avLst/>
            </a:prstGeom>
            <a:ln w="9525" cap="flat">
              <a:solidFill>
                <a:srgbClr val="D6D5D5"/>
              </a:solidFill>
              <a:prstDash val="solid"/>
              <a:miter lim="400000"/>
            </a:ln>
            <a:effectLst/>
          </p:spPr>
        </p:pic>
        <p:sp>
          <p:nvSpPr>
            <p:cNvPr id="609" name="Line"/>
            <p:cNvSpPr/>
            <p:nvPr/>
          </p:nvSpPr>
          <p:spPr>
            <a:xfrm flipV="1">
              <a:off x="3268808" y="2350043"/>
              <a:ext cx="561272"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10" name="…"/>
            <p:cNvSpPr/>
            <p:nvPr/>
          </p:nvSpPr>
          <p:spPr>
            <a:xfrm flipV="1">
              <a:off x="3263719" y="2247937"/>
              <a:ext cx="1776171" cy="266496"/>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611" name="No. frames =…"/>
            <p:cNvSpPr/>
            <p:nvPr/>
          </p:nvSpPr>
          <p:spPr>
            <a:xfrm>
              <a:off x="4586996" y="297710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No. frames =</a:t>
              </a:r>
            </a:p>
            <a:p>
              <a:pPr algn="ctr" defTabSz="584200">
                <a:defRPr sz="2200">
                  <a:solidFill>
                    <a:srgbClr val="0000FF"/>
                  </a:solidFill>
                  <a:latin typeface="Helvetica Neue"/>
                  <a:ea typeface="Helvetica Neue"/>
                  <a:cs typeface="Helvetica Neue"/>
                  <a:sym typeface="Helvetica Neue"/>
                </a:defRPr>
              </a:pPr>
              <a:r>
                <a:t> R-R interval / 36.4 </a:t>
              </a:r>
            </a:p>
          </p:txBody>
        </p:sp>
        <p:sp>
          <p:nvSpPr>
            <p:cNvPr id="612" name="Line"/>
            <p:cNvSpPr/>
            <p:nvPr/>
          </p:nvSpPr>
          <p:spPr>
            <a:xfrm>
              <a:off x="637336" y="3189258"/>
              <a:ext cx="2280535"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13" name="192 pixels"/>
            <p:cNvSpPr/>
            <p:nvPr/>
          </p:nvSpPr>
          <p:spPr>
            <a:xfrm flipV="1">
              <a:off x="218338" y="673548"/>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sp>
          <p:nvSpPr>
            <p:cNvPr id="614" name="Line"/>
            <p:cNvSpPr/>
            <p:nvPr/>
          </p:nvSpPr>
          <p:spPr>
            <a:xfrm flipV="1">
              <a:off x="497636" y="819791"/>
              <a:ext cx="1" cy="2247515"/>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15" name="192 pixels"/>
            <p:cNvSpPr/>
            <p:nvPr/>
          </p:nvSpPr>
          <p:spPr>
            <a:xfrm>
              <a:off x="1774870" y="3381953"/>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grpSp>
      <p:sp>
        <p:nvSpPr>
          <p:cNvPr id="617" name="Machine Learning: Synthetic training data"/>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Machine Learning: Synthetic training data</a:t>
            </a:r>
          </a:p>
        </p:txBody>
      </p:sp>
      <p:sp>
        <p:nvSpPr>
          <p:cNvPr id="618" name="Spatial and temporal interpolation"/>
          <p:cNvSpPr txBox="1"/>
          <p:nvPr/>
        </p:nvSpPr>
        <p:spPr>
          <a:xfrm>
            <a:off x="537180" y="46351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584200">
              <a:defRPr sz="3000">
                <a:solidFill>
                  <a:srgbClr val="EE220C"/>
                </a:solidFill>
                <a:latin typeface="Helvetica Neue"/>
                <a:ea typeface="Helvetica Neue"/>
                <a:cs typeface="Helvetica Neue"/>
                <a:sym typeface="Helvetica Neue"/>
              </a:defRPr>
            </a:lvl1pPr>
          </a:lstStyle>
          <a:p>
            <a:r>
              <a:t>Spatial and temporal interpolation</a:t>
            </a:r>
          </a:p>
        </p:txBody>
      </p:sp>
      <p:sp>
        <p:nvSpPr>
          <p:cNvPr id="619" name="Fourier transform into k-space"/>
          <p:cNvSpPr txBox="1"/>
          <p:nvPr/>
        </p:nvSpPr>
        <p:spPr>
          <a:xfrm>
            <a:off x="727174" y="4622406"/>
            <a:ext cx="10570780" cy="548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584200">
              <a:defRPr sz="3000">
                <a:solidFill>
                  <a:srgbClr val="EE220C"/>
                </a:solidFill>
                <a:latin typeface="Helvetica Neue"/>
                <a:ea typeface="Helvetica Neue"/>
                <a:cs typeface="Helvetica Neue"/>
                <a:sym typeface="Helvetica Neue"/>
              </a:defRPr>
            </a:lvl1pPr>
          </a:lstStyle>
          <a:p>
            <a:r>
              <a:t>Fourier transform into k-space    </a:t>
            </a:r>
          </a:p>
        </p:txBody>
      </p:sp>
      <p:grpSp>
        <p:nvGrpSpPr>
          <p:cNvPr id="631" name="Group"/>
          <p:cNvGrpSpPr/>
          <p:nvPr/>
        </p:nvGrpSpPr>
        <p:grpSpPr>
          <a:xfrm>
            <a:off x="3906633" y="766386"/>
            <a:ext cx="5638660" cy="4663983"/>
            <a:chOff x="218338" y="0"/>
            <a:chExt cx="5638658" cy="4663981"/>
          </a:xfrm>
        </p:grpSpPr>
        <p:pic>
          <p:nvPicPr>
            <p:cNvPr id="620" name="Image" descr="Image"/>
            <p:cNvPicPr>
              <a:picLocks noChangeAspect="1"/>
            </p:cNvPicPr>
            <p:nvPr/>
          </p:nvPicPr>
          <p:blipFill>
            <a:blip r:embed="rId6"/>
            <a:stretch>
              <a:fillRect/>
            </a:stretch>
          </p:blipFill>
          <p:spPr>
            <a:xfrm>
              <a:off x="1357091" y="0"/>
              <a:ext cx="2286001" cy="2279355"/>
            </a:xfrm>
            <a:prstGeom prst="rect">
              <a:avLst/>
            </a:prstGeom>
            <a:ln w="9525" cap="flat">
              <a:solidFill>
                <a:srgbClr val="D6D5D5"/>
              </a:solidFill>
              <a:prstDash val="solid"/>
              <a:miter lim="400000"/>
            </a:ln>
            <a:effectLst/>
          </p:spPr>
        </p:pic>
        <p:pic>
          <p:nvPicPr>
            <p:cNvPr id="621" name="Image" descr="Image"/>
            <p:cNvPicPr>
              <a:picLocks noChangeAspect="1"/>
            </p:cNvPicPr>
            <p:nvPr/>
          </p:nvPicPr>
          <p:blipFill>
            <a:blip r:embed="rId7"/>
            <a:stretch>
              <a:fillRect/>
            </a:stretch>
          </p:blipFill>
          <p:spPr>
            <a:xfrm>
              <a:off x="917538" y="448408"/>
              <a:ext cx="2279966" cy="2286001"/>
            </a:xfrm>
            <a:prstGeom prst="rect">
              <a:avLst/>
            </a:prstGeom>
            <a:ln w="9525" cap="flat">
              <a:solidFill>
                <a:srgbClr val="D6D5D5"/>
              </a:solidFill>
              <a:prstDash val="solid"/>
              <a:miter lim="400000"/>
            </a:ln>
            <a:effectLst/>
          </p:spPr>
        </p:pic>
        <p:pic>
          <p:nvPicPr>
            <p:cNvPr id="622" name="Image" descr="Image"/>
            <p:cNvPicPr>
              <a:picLocks noChangeAspect="1"/>
            </p:cNvPicPr>
            <p:nvPr/>
          </p:nvPicPr>
          <p:blipFill>
            <a:blip r:embed="rId8"/>
            <a:stretch>
              <a:fillRect/>
            </a:stretch>
          </p:blipFill>
          <p:spPr>
            <a:xfrm>
              <a:off x="784503" y="607981"/>
              <a:ext cx="2286001" cy="2279375"/>
            </a:xfrm>
            <a:prstGeom prst="rect">
              <a:avLst/>
            </a:prstGeom>
            <a:ln w="9525" cap="flat">
              <a:solidFill>
                <a:srgbClr val="D6D5D5"/>
              </a:solidFill>
              <a:prstDash val="solid"/>
              <a:miter lim="400000"/>
            </a:ln>
            <a:effectLst/>
          </p:spPr>
        </p:pic>
        <p:pic>
          <p:nvPicPr>
            <p:cNvPr id="623" name="Image" descr="Image"/>
            <p:cNvPicPr>
              <a:picLocks noChangeAspect="1"/>
            </p:cNvPicPr>
            <p:nvPr/>
          </p:nvPicPr>
          <p:blipFill>
            <a:blip r:embed="rId9"/>
            <a:stretch>
              <a:fillRect/>
            </a:stretch>
          </p:blipFill>
          <p:spPr>
            <a:xfrm>
              <a:off x="611252" y="782722"/>
              <a:ext cx="2291580" cy="2286001"/>
            </a:xfrm>
            <a:prstGeom prst="rect">
              <a:avLst/>
            </a:prstGeom>
            <a:ln w="9525" cap="flat">
              <a:solidFill>
                <a:srgbClr val="D6D5D5"/>
              </a:solidFill>
              <a:prstDash val="solid"/>
              <a:miter lim="400000"/>
            </a:ln>
            <a:effectLst/>
          </p:spPr>
        </p:pic>
        <p:sp>
          <p:nvSpPr>
            <p:cNvPr id="624" name="Line"/>
            <p:cNvSpPr/>
            <p:nvPr/>
          </p:nvSpPr>
          <p:spPr>
            <a:xfrm flipV="1">
              <a:off x="3268808" y="2362071"/>
              <a:ext cx="561272"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25" name="…"/>
            <p:cNvSpPr/>
            <p:nvPr/>
          </p:nvSpPr>
          <p:spPr>
            <a:xfrm flipV="1">
              <a:off x="3263719" y="2259964"/>
              <a:ext cx="1776171" cy="266496"/>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626" name="No. frames =…"/>
            <p:cNvSpPr/>
            <p:nvPr/>
          </p:nvSpPr>
          <p:spPr>
            <a:xfrm>
              <a:off x="4586996" y="2989133"/>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No. frames =</a:t>
              </a:r>
            </a:p>
            <a:p>
              <a:pPr algn="ctr" defTabSz="584200">
                <a:defRPr sz="2200">
                  <a:solidFill>
                    <a:srgbClr val="0000FF"/>
                  </a:solidFill>
                  <a:latin typeface="Helvetica Neue"/>
                  <a:ea typeface="Helvetica Neue"/>
                  <a:cs typeface="Helvetica Neue"/>
                  <a:sym typeface="Helvetica Neue"/>
                </a:defRPr>
              </a:pPr>
              <a:r>
                <a:t> R-R interval / 36.4 </a:t>
              </a:r>
            </a:p>
          </p:txBody>
        </p:sp>
        <p:sp>
          <p:nvSpPr>
            <p:cNvPr id="627" name="Line"/>
            <p:cNvSpPr/>
            <p:nvPr/>
          </p:nvSpPr>
          <p:spPr>
            <a:xfrm>
              <a:off x="637336" y="3201285"/>
              <a:ext cx="2280535"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28" name="192 pixels"/>
            <p:cNvSpPr/>
            <p:nvPr/>
          </p:nvSpPr>
          <p:spPr>
            <a:xfrm flipV="1">
              <a:off x="218338" y="685576"/>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sp>
          <p:nvSpPr>
            <p:cNvPr id="629" name="Line"/>
            <p:cNvSpPr/>
            <p:nvPr/>
          </p:nvSpPr>
          <p:spPr>
            <a:xfrm flipV="1">
              <a:off x="497636" y="831819"/>
              <a:ext cx="1" cy="2247515"/>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30" name="192 pixels"/>
            <p:cNvSpPr/>
            <p:nvPr/>
          </p:nvSpPr>
          <p:spPr>
            <a:xfrm>
              <a:off x="1774870" y="3393981"/>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192 pixels</a:t>
              </a:r>
            </a:p>
          </p:txBody>
        </p:sp>
      </p:grpSp>
      <p:grpSp>
        <p:nvGrpSpPr>
          <p:cNvPr id="643" name="Group"/>
          <p:cNvGrpSpPr/>
          <p:nvPr/>
        </p:nvGrpSpPr>
        <p:grpSpPr>
          <a:xfrm>
            <a:off x="4226752" y="1133156"/>
            <a:ext cx="4998421" cy="3935204"/>
            <a:chOff x="218338" y="0"/>
            <a:chExt cx="4998419" cy="3935202"/>
          </a:xfrm>
        </p:grpSpPr>
        <p:sp>
          <p:nvSpPr>
            <p:cNvPr id="632" name="Line"/>
            <p:cNvSpPr/>
            <p:nvPr/>
          </p:nvSpPr>
          <p:spPr>
            <a:xfrm flipV="1">
              <a:off x="2390378" y="1617720"/>
              <a:ext cx="561272" cy="754474"/>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33" name="…"/>
            <p:cNvSpPr/>
            <p:nvPr/>
          </p:nvSpPr>
          <p:spPr>
            <a:xfrm flipV="1">
              <a:off x="2486000" y="1375933"/>
              <a:ext cx="1776171" cy="266496"/>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634" name="No. frames =…"/>
            <p:cNvSpPr/>
            <p:nvPr/>
          </p:nvSpPr>
          <p:spPr>
            <a:xfrm>
              <a:off x="3946757" y="2208722"/>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No. frames =</a:t>
              </a:r>
            </a:p>
            <a:p>
              <a:pPr algn="ctr" defTabSz="584200">
                <a:defRPr sz="2200">
                  <a:solidFill>
                    <a:srgbClr val="0000FF"/>
                  </a:solidFill>
                  <a:latin typeface="Helvetica Neue"/>
                  <a:ea typeface="Helvetica Neue"/>
                  <a:cs typeface="Helvetica Neue"/>
                  <a:sym typeface="Helvetica Neue"/>
                </a:defRPr>
              </a:pPr>
              <a:r>
                <a:t> R-R interval / 36.4 </a:t>
              </a:r>
            </a:p>
          </p:txBody>
        </p:sp>
        <p:sp>
          <p:nvSpPr>
            <p:cNvPr id="635" name="Line"/>
            <p:cNvSpPr/>
            <p:nvPr/>
          </p:nvSpPr>
          <p:spPr>
            <a:xfrm>
              <a:off x="605199" y="2440732"/>
              <a:ext cx="1382218"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36" name="128 pixels"/>
            <p:cNvSpPr/>
            <p:nvPr/>
          </p:nvSpPr>
          <p:spPr>
            <a:xfrm flipV="1">
              <a:off x="218338" y="29697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sp>
          <p:nvSpPr>
            <p:cNvPr id="637" name="Line"/>
            <p:cNvSpPr/>
            <p:nvPr/>
          </p:nvSpPr>
          <p:spPr>
            <a:xfrm flipV="1">
              <a:off x="459536" y="881592"/>
              <a:ext cx="1" cy="1417270"/>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38" name="128 pixels"/>
            <p:cNvSpPr/>
            <p:nvPr/>
          </p:nvSpPr>
          <p:spPr>
            <a:xfrm>
              <a:off x="1264397" y="2665202"/>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pic>
          <p:nvPicPr>
            <p:cNvPr id="639" name="Image" descr="Image"/>
            <p:cNvPicPr>
              <a:picLocks noChangeAspect="1"/>
            </p:cNvPicPr>
            <p:nvPr/>
          </p:nvPicPr>
          <p:blipFill>
            <a:blip r:embed="rId10"/>
            <a:stretch>
              <a:fillRect/>
            </a:stretch>
          </p:blipFill>
          <p:spPr>
            <a:xfrm>
              <a:off x="1439796" y="0"/>
              <a:ext cx="1397001" cy="1392939"/>
            </a:xfrm>
            <a:prstGeom prst="rect">
              <a:avLst/>
            </a:prstGeom>
            <a:ln w="9525" cap="flat">
              <a:solidFill>
                <a:srgbClr val="D6D5D5"/>
              </a:solidFill>
              <a:prstDash val="solid"/>
              <a:miter lim="400000"/>
            </a:ln>
            <a:effectLst/>
          </p:spPr>
        </p:pic>
        <p:pic>
          <p:nvPicPr>
            <p:cNvPr id="640" name="Image" descr="Image"/>
            <p:cNvPicPr>
              <a:picLocks noChangeAspect="1"/>
            </p:cNvPicPr>
            <p:nvPr/>
          </p:nvPicPr>
          <p:blipFill>
            <a:blip r:embed="rId10"/>
            <a:stretch>
              <a:fillRect/>
            </a:stretch>
          </p:blipFill>
          <p:spPr>
            <a:xfrm>
              <a:off x="978425" y="532017"/>
              <a:ext cx="1397001" cy="1392940"/>
            </a:xfrm>
            <a:prstGeom prst="rect">
              <a:avLst/>
            </a:prstGeom>
            <a:ln w="9525" cap="flat">
              <a:solidFill>
                <a:srgbClr val="D6D5D5"/>
              </a:solidFill>
              <a:prstDash val="solid"/>
              <a:miter lim="400000"/>
            </a:ln>
            <a:effectLst/>
          </p:spPr>
        </p:pic>
        <p:pic>
          <p:nvPicPr>
            <p:cNvPr id="641" name="Image" descr="Image"/>
            <p:cNvPicPr>
              <a:picLocks noChangeAspect="1"/>
            </p:cNvPicPr>
            <p:nvPr/>
          </p:nvPicPr>
          <p:blipFill>
            <a:blip r:embed="rId10"/>
            <a:stretch>
              <a:fillRect/>
            </a:stretch>
          </p:blipFill>
          <p:spPr>
            <a:xfrm>
              <a:off x="774633" y="697117"/>
              <a:ext cx="1397001" cy="1392940"/>
            </a:xfrm>
            <a:prstGeom prst="rect">
              <a:avLst/>
            </a:prstGeom>
            <a:ln w="9525" cap="flat">
              <a:solidFill>
                <a:srgbClr val="D6D5D5"/>
              </a:solidFill>
              <a:prstDash val="solid"/>
              <a:miter lim="400000"/>
            </a:ln>
            <a:effectLst/>
          </p:spPr>
        </p:pic>
        <p:pic>
          <p:nvPicPr>
            <p:cNvPr id="642" name="Image" descr="Image"/>
            <p:cNvPicPr>
              <a:picLocks noChangeAspect="1"/>
            </p:cNvPicPr>
            <p:nvPr/>
          </p:nvPicPr>
          <p:blipFill>
            <a:blip r:embed="rId10"/>
            <a:stretch>
              <a:fillRect/>
            </a:stretch>
          </p:blipFill>
          <p:spPr>
            <a:xfrm>
              <a:off x="611053" y="920190"/>
              <a:ext cx="1397001" cy="1392940"/>
            </a:xfrm>
            <a:prstGeom prst="rect">
              <a:avLst/>
            </a:prstGeom>
            <a:ln w="9525" cap="flat">
              <a:solidFill>
                <a:srgbClr val="D6D5D5"/>
              </a:solidFill>
              <a:prstDash val="solid"/>
              <a:miter lim="400000"/>
            </a:ln>
            <a:effectLst/>
          </p:spPr>
        </p:pic>
      </p:grpSp>
      <p:grpSp>
        <p:nvGrpSpPr>
          <p:cNvPr id="655" name="Group"/>
          <p:cNvGrpSpPr/>
          <p:nvPr/>
        </p:nvGrpSpPr>
        <p:grpSpPr>
          <a:xfrm>
            <a:off x="4007935" y="1133156"/>
            <a:ext cx="4009259" cy="2883543"/>
            <a:chOff x="0" y="0"/>
            <a:chExt cx="4009258" cy="2883541"/>
          </a:xfrm>
        </p:grpSpPr>
        <p:sp>
          <p:nvSpPr>
            <p:cNvPr id="644" name="Line"/>
            <p:cNvSpPr/>
            <p:nvPr/>
          </p:nvSpPr>
          <p:spPr>
            <a:xfrm flipV="1">
              <a:off x="2390378" y="1617721"/>
              <a:ext cx="561272"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45" name="…"/>
            <p:cNvSpPr txBox="1"/>
            <p:nvPr/>
          </p:nvSpPr>
          <p:spPr>
            <a:xfrm rot="18388022">
              <a:off x="2276450" y="1413828"/>
              <a:ext cx="419101" cy="457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646" name="20 frames"/>
            <p:cNvSpPr txBox="1"/>
            <p:nvPr/>
          </p:nvSpPr>
          <p:spPr>
            <a:xfrm>
              <a:off x="2652746" y="1906615"/>
              <a:ext cx="1356513"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20 frames</a:t>
              </a:r>
            </a:p>
          </p:txBody>
        </p:sp>
        <p:sp>
          <p:nvSpPr>
            <p:cNvPr id="647" name="Line"/>
            <p:cNvSpPr/>
            <p:nvPr/>
          </p:nvSpPr>
          <p:spPr>
            <a:xfrm>
              <a:off x="605199" y="2440733"/>
              <a:ext cx="1382218"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48" name="128 pixels"/>
            <p:cNvSpPr txBox="1"/>
            <p:nvPr/>
          </p:nvSpPr>
          <p:spPr>
            <a:xfrm rot="16200000">
              <a:off x="-472771" y="1348638"/>
              <a:ext cx="1382219"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sp>
          <p:nvSpPr>
            <p:cNvPr id="649" name="Line"/>
            <p:cNvSpPr/>
            <p:nvPr/>
          </p:nvSpPr>
          <p:spPr>
            <a:xfrm flipV="1">
              <a:off x="459536" y="881592"/>
              <a:ext cx="1" cy="1417270"/>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50" name="128 pixels"/>
            <p:cNvSpPr txBox="1"/>
            <p:nvPr/>
          </p:nvSpPr>
          <p:spPr>
            <a:xfrm>
              <a:off x="573288" y="2446864"/>
              <a:ext cx="1382218"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pic>
          <p:nvPicPr>
            <p:cNvPr id="651" name="Image" descr="Image"/>
            <p:cNvPicPr>
              <a:picLocks noChangeAspect="1"/>
            </p:cNvPicPr>
            <p:nvPr/>
          </p:nvPicPr>
          <p:blipFill>
            <a:blip r:embed="rId10"/>
            <a:stretch>
              <a:fillRect/>
            </a:stretch>
          </p:blipFill>
          <p:spPr>
            <a:xfrm>
              <a:off x="1439796" y="0"/>
              <a:ext cx="1397001" cy="1392939"/>
            </a:xfrm>
            <a:prstGeom prst="rect">
              <a:avLst/>
            </a:prstGeom>
            <a:ln w="9525" cap="flat">
              <a:solidFill>
                <a:srgbClr val="D6D5D5"/>
              </a:solidFill>
              <a:prstDash val="solid"/>
              <a:miter lim="400000"/>
            </a:ln>
            <a:effectLst/>
          </p:spPr>
        </p:pic>
        <p:pic>
          <p:nvPicPr>
            <p:cNvPr id="652" name="Image" descr="Image"/>
            <p:cNvPicPr>
              <a:picLocks noChangeAspect="1"/>
            </p:cNvPicPr>
            <p:nvPr/>
          </p:nvPicPr>
          <p:blipFill>
            <a:blip r:embed="rId10"/>
            <a:stretch>
              <a:fillRect/>
            </a:stretch>
          </p:blipFill>
          <p:spPr>
            <a:xfrm>
              <a:off x="978425" y="532017"/>
              <a:ext cx="1397001" cy="1392940"/>
            </a:xfrm>
            <a:prstGeom prst="rect">
              <a:avLst/>
            </a:prstGeom>
            <a:ln w="9525" cap="flat">
              <a:solidFill>
                <a:srgbClr val="D6D5D5"/>
              </a:solidFill>
              <a:prstDash val="solid"/>
              <a:miter lim="400000"/>
            </a:ln>
            <a:effectLst/>
          </p:spPr>
        </p:pic>
        <p:pic>
          <p:nvPicPr>
            <p:cNvPr id="653" name="Image" descr="Image"/>
            <p:cNvPicPr>
              <a:picLocks noChangeAspect="1"/>
            </p:cNvPicPr>
            <p:nvPr/>
          </p:nvPicPr>
          <p:blipFill>
            <a:blip r:embed="rId10"/>
            <a:stretch>
              <a:fillRect/>
            </a:stretch>
          </p:blipFill>
          <p:spPr>
            <a:xfrm>
              <a:off x="774633" y="697117"/>
              <a:ext cx="1397001" cy="1392940"/>
            </a:xfrm>
            <a:prstGeom prst="rect">
              <a:avLst/>
            </a:prstGeom>
            <a:ln w="9525" cap="flat">
              <a:solidFill>
                <a:srgbClr val="D6D5D5"/>
              </a:solidFill>
              <a:prstDash val="solid"/>
              <a:miter lim="400000"/>
            </a:ln>
            <a:effectLst/>
          </p:spPr>
        </p:pic>
        <p:pic>
          <p:nvPicPr>
            <p:cNvPr id="654" name="Image" descr="Image"/>
            <p:cNvPicPr>
              <a:picLocks noChangeAspect="1"/>
            </p:cNvPicPr>
            <p:nvPr/>
          </p:nvPicPr>
          <p:blipFill>
            <a:blip r:embed="rId10"/>
            <a:stretch>
              <a:fillRect/>
            </a:stretch>
          </p:blipFill>
          <p:spPr>
            <a:xfrm>
              <a:off x="611053" y="920190"/>
              <a:ext cx="1397001" cy="1392940"/>
            </a:xfrm>
            <a:prstGeom prst="rect">
              <a:avLst/>
            </a:prstGeom>
            <a:ln w="9525" cap="flat">
              <a:solidFill>
                <a:srgbClr val="D6D5D5"/>
              </a:solidFill>
              <a:prstDash val="solid"/>
              <a:miter lim="400000"/>
            </a:ln>
            <a:effectLst/>
          </p:spPr>
        </p:pic>
      </p:grpSp>
      <p:grpSp>
        <p:nvGrpSpPr>
          <p:cNvPr id="667" name="Group"/>
          <p:cNvGrpSpPr/>
          <p:nvPr/>
        </p:nvGrpSpPr>
        <p:grpSpPr>
          <a:xfrm>
            <a:off x="4008414" y="1133156"/>
            <a:ext cx="4009259" cy="2883543"/>
            <a:chOff x="0" y="0"/>
            <a:chExt cx="4009258" cy="2883541"/>
          </a:xfrm>
        </p:grpSpPr>
        <p:sp>
          <p:nvSpPr>
            <p:cNvPr id="656" name="Line"/>
            <p:cNvSpPr/>
            <p:nvPr/>
          </p:nvSpPr>
          <p:spPr>
            <a:xfrm flipV="1">
              <a:off x="2390377" y="1617721"/>
              <a:ext cx="561272" cy="754473"/>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57" name="…"/>
            <p:cNvSpPr txBox="1"/>
            <p:nvPr/>
          </p:nvSpPr>
          <p:spPr>
            <a:xfrm rot="18388022">
              <a:off x="2276450" y="1413828"/>
              <a:ext cx="419101" cy="457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400" b="1">
                  <a:latin typeface="Gill Sans"/>
                  <a:ea typeface="Gill Sans"/>
                  <a:cs typeface="Gill Sans"/>
                  <a:sym typeface="Gill Sans"/>
                </a:defRPr>
              </a:lvl1pPr>
            </a:lstStyle>
            <a:p>
              <a:r>
                <a:t>…</a:t>
              </a:r>
            </a:p>
          </p:txBody>
        </p:sp>
        <p:sp>
          <p:nvSpPr>
            <p:cNvPr id="658" name="20 frames"/>
            <p:cNvSpPr txBox="1"/>
            <p:nvPr/>
          </p:nvSpPr>
          <p:spPr>
            <a:xfrm>
              <a:off x="2652745" y="1906615"/>
              <a:ext cx="1356514"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20 frames</a:t>
              </a:r>
            </a:p>
          </p:txBody>
        </p:sp>
        <p:sp>
          <p:nvSpPr>
            <p:cNvPr id="659" name="Line"/>
            <p:cNvSpPr/>
            <p:nvPr/>
          </p:nvSpPr>
          <p:spPr>
            <a:xfrm>
              <a:off x="605199" y="2440733"/>
              <a:ext cx="1382218" cy="1"/>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60" name="128 pixels"/>
            <p:cNvSpPr txBox="1"/>
            <p:nvPr/>
          </p:nvSpPr>
          <p:spPr>
            <a:xfrm rot="16200000">
              <a:off x="-472771" y="1348638"/>
              <a:ext cx="1382219"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sp>
          <p:nvSpPr>
            <p:cNvPr id="661" name="Line"/>
            <p:cNvSpPr/>
            <p:nvPr/>
          </p:nvSpPr>
          <p:spPr>
            <a:xfrm flipV="1">
              <a:off x="459536" y="881592"/>
              <a:ext cx="1" cy="1417270"/>
            </a:xfrm>
            <a:prstGeom prst="line">
              <a:avLst/>
            </a:prstGeom>
            <a:noFill/>
            <a:ln w="25400" cap="flat">
              <a:solidFill>
                <a:srgbClr val="0000FF"/>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62" name="128 pixels"/>
            <p:cNvSpPr txBox="1"/>
            <p:nvPr/>
          </p:nvSpPr>
          <p:spPr>
            <a:xfrm>
              <a:off x="573287" y="2446864"/>
              <a:ext cx="1382218"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128 pixels</a:t>
              </a:r>
            </a:p>
          </p:txBody>
        </p:sp>
        <p:pic>
          <p:nvPicPr>
            <p:cNvPr id="663" name="Image" descr="Image"/>
            <p:cNvPicPr>
              <a:picLocks noChangeAspect="1"/>
            </p:cNvPicPr>
            <p:nvPr/>
          </p:nvPicPr>
          <p:blipFill>
            <a:blip r:embed="rId10"/>
            <a:stretch>
              <a:fillRect/>
            </a:stretch>
          </p:blipFill>
          <p:spPr>
            <a:xfrm>
              <a:off x="1439795" y="0"/>
              <a:ext cx="1397001" cy="1392939"/>
            </a:xfrm>
            <a:prstGeom prst="rect">
              <a:avLst/>
            </a:prstGeom>
            <a:ln w="9525" cap="flat">
              <a:solidFill>
                <a:srgbClr val="D6D5D5"/>
              </a:solidFill>
              <a:prstDash val="solid"/>
              <a:miter lim="400000"/>
            </a:ln>
            <a:effectLst/>
          </p:spPr>
        </p:pic>
        <p:pic>
          <p:nvPicPr>
            <p:cNvPr id="664" name="Image" descr="Image"/>
            <p:cNvPicPr>
              <a:picLocks noChangeAspect="1"/>
            </p:cNvPicPr>
            <p:nvPr/>
          </p:nvPicPr>
          <p:blipFill>
            <a:blip r:embed="rId10"/>
            <a:stretch>
              <a:fillRect/>
            </a:stretch>
          </p:blipFill>
          <p:spPr>
            <a:xfrm>
              <a:off x="978424" y="532017"/>
              <a:ext cx="1397001" cy="1392940"/>
            </a:xfrm>
            <a:prstGeom prst="rect">
              <a:avLst/>
            </a:prstGeom>
            <a:ln w="9525" cap="flat">
              <a:solidFill>
                <a:srgbClr val="D6D5D5"/>
              </a:solidFill>
              <a:prstDash val="solid"/>
              <a:miter lim="400000"/>
            </a:ln>
            <a:effectLst/>
          </p:spPr>
        </p:pic>
        <p:pic>
          <p:nvPicPr>
            <p:cNvPr id="665" name="Image" descr="Image"/>
            <p:cNvPicPr>
              <a:picLocks noChangeAspect="1"/>
            </p:cNvPicPr>
            <p:nvPr/>
          </p:nvPicPr>
          <p:blipFill>
            <a:blip r:embed="rId10"/>
            <a:stretch>
              <a:fillRect/>
            </a:stretch>
          </p:blipFill>
          <p:spPr>
            <a:xfrm>
              <a:off x="774633" y="697117"/>
              <a:ext cx="1397001" cy="1392940"/>
            </a:xfrm>
            <a:prstGeom prst="rect">
              <a:avLst/>
            </a:prstGeom>
            <a:ln w="9525" cap="flat">
              <a:solidFill>
                <a:srgbClr val="D6D5D5"/>
              </a:solidFill>
              <a:prstDash val="solid"/>
              <a:miter lim="400000"/>
            </a:ln>
            <a:effectLst/>
          </p:spPr>
        </p:pic>
        <p:pic>
          <p:nvPicPr>
            <p:cNvPr id="666" name="Image" descr="Image"/>
            <p:cNvPicPr>
              <a:picLocks noChangeAspect="1"/>
            </p:cNvPicPr>
            <p:nvPr/>
          </p:nvPicPr>
          <p:blipFill>
            <a:blip r:embed="rId10"/>
            <a:stretch>
              <a:fillRect/>
            </a:stretch>
          </p:blipFill>
          <p:spPr>
            <a:xfrm>
              <a:off x="611053" y="920190"/>
              <a:ext cx="1397001" cy="1392940"/>
            </a:xfrm>
            <a:prstGeom prst="rect">
              <a:avLst/>
            </a:prstGeom>
            <a:ln w="9525" cap="flat">
              <a:solidFill>
                <a:srgbClr val="D6D5D5"/>
              </a:solidFill>
              <a:prstDash val="solid"/>
              <a:miter lim="400000"/>
            </a:ln>
            <a:effectLst/>
          </p:spPr>
        </p:pic>
      </p:grpSp>
      <p:grpSp>
        <p:nvGrpSpPr>
          <p:cNvPr id="693" name="Group"/>
          <p:cNvGrpSpPr/>
          <p:nvPr/>
        </p:nvGrpSpPr>
        <p:grpSpPr>
          <a:xfrm>
            <a:off x="872582" y="5447182"/>
            <a:ext cx="11522815" cy="4306419"/>
            <a:chOff x="0" y="-1"/>
            <a:chExt cx="11522814" cy="4306418"/>
          </a:xfrm>
        </p:grpSpPr>
        <p:sp>
          <p:nvSpPr>
            <p:cNvPr id="668" name="Callout"/>
            <p:cNvSpPr/>
            <p:nvPr/>
          </p:nvSpPr>
          <p:spPr>
            <a:xfrm rot="16200000">
              <a:off x="1225529" y="2612520"/>
              <a:ext cx="1422401" cy="735014"/>
            </a:xfrm>
            <a:custGeom>
              <a:avLst/>
              <a:gdLst/>
              <a:ahLst/>
              <a:cxnLst>
                <a:cxn ang="0">
                  <a:pos x="wd2" y="hd2"/>
                </a:cxn>
                <a:cxn ang="5400000">
                  <a:pos x="wd2" y="hd2"/>
                </a:cxn>
                <a:cxn ang="10800000">
                  <a:pos x="wd2" y="hd2"/>
                </a:cxn>
                <a:cxn ang="16200000">
                  <a:pos x="wd2" y="hd2"/>
                </a:cxn>
              </a:cxnLst>
              <a:rect l="0" t="0" r="r" b="b"/>
              <a:pathLst>
                <a:path w="21600" h="21600" extrusionOk="0">
                  <a:moveTo>
                    <a:pt x="3279" y="0"/>
                  </a:moveTo>
                  <a:cubicBezTo>
                    <a:pt x="2746" y="0"/>
                    <a:pt x="2314" y="835"/>
                    <a:pt x="2314" y="1866"/>
                  </a:cubicBezTo>
                  <a:lnTo>
                    <a:pt x="2314" y="8456"/>
                  </a:lnTo>
                  <a:lnTo>
                    <a:pt x="0" y="9645"/>
                  </a:lnTo>
                  <a:lnTo>
                    <a:pt x="2314" y="10835"/>
                  </a:lnTo>
                  <a:lnTo>
                    <a:pt x="2314" y="19734"/>
                  </a:lnTo>
                  <a:cubicBezTo>
                    <a:pt x="2314" y="20765"/>
                    <a:pt x="2746" y="21600"/>
                    <a:pt x="3279" y="21600"/>
                  </a:cubicBezTo>
                  <a:lnTo>
                    <a:pt x="20636" y="21600"/>
                  </a:lnTo>
                  <a:cubicBezTo>
                    <a:pt x="21168" y="21600"/>
                    <a:pt x="21600" y="20765"/>
                    <a:pt x="21600" y="19734"/>
                  </a:cubicBezTo>
                  <a:lnTo>
                    <a:pt x="21600" y="1866"/>
                  </a:lnTo>
                  <a:cubicBezTo>
                    <a:pt x="21600" y="835"/>
                    <a:pt x="21168" y="0"/>
                    <a:pt x="20636" y="0"/>
                  </a:cubicBezTo>
                  <a:lnTo>
                    <a:pt x="3279" y="0"/>
                  </a:lnTo>
                  <a:close/>
                </a:path>
              </a:pathLst>
            </a:custGeom>
            <a:noFill/>
            <a:ln w="25400" cap="flat">
              <a:solidFill>
                <a:srgbClr val="0000FF"/>
              </a:solidFill>
              <a:prstDash val="solid"/>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69" name="Square"/>
            <p:cNvSpPr/>
            <p:nvPr/>
          </p:nvSpPr>
          <p:spPr>
            <a:xfrm>
              <a:off x="1384233" y="2135847"/>
              <a:ext cx="1270001" cy="1270001"/>
            </a:xfrm>
            <a:prstGeom prst="rect">
              <a:avLst/>
            </a:prstGeom>
            <a:solidFill>
              <a:srgbClr val="000000"/>
            </a:solidFill>
            <a:ln w="12700" cap="flat">
              <a:noFill/>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graphicFrame>
          <p:nvGraphicFramePr>
            <p:cNvPr id="670" name="Table"/>
            <p:cNvGraphicFramePr/>
            <p:nvPr/>
          </p:nvGraphicFramePr>
          <p:xfrm>
            <a:off x="1542810" y="1762574"/>
            <a:ext cx="7020039" cy="711200"/>
          </p:xfrm>
          <a:graphic>
            <a:graphicData uri="http://schemas.openxmlformats.org/drawingml/2006/table">
              <a:tbl>
                <a:tblPr>
                  <a:tableStyleId>{4C3C2611-4C71-4FC5-86AE-919BDF0F9419}</a:tableStyleId>
                </a:tblPr>
                <a:tblGrid>
                  <a:gridCol w="175501">
                    <a:extLst>
                      <a:ext uri="{9D8B030D-6E8A-4147-A177-3AD203B41FA5}">
                        <a16:colId xmlns:a16="http://schemas.microsoft.com/office/drawing/2014/main" val="20000"/>
                      </a:ext>
                    </a:extLst>
                  </a:gridCol>
                  <a:gridCol w="175501">
                    <a:extLst>
                      <a:ext uri="{9D8B030D-6E8A-4147-A177-3AD203B41FA5}">
                        <a16:colId xmlns:a16="http://schemas.microsoft.com/office/drawing/2014/main" val="20001"/>
                      </a:ext>
                    </a:extLst>
                  </a:gridCol>
                  <a:gridCol w="175501">
                    <a:extLst>
                      <a:ext uri="{9D8B030D-6E8A-4147-A177-3AD203B41FA5}">
                        <a16:colId xmlns:a16="http://schemas.microsoft.com/office/drawing/2014/main" val="20002"/>
                      </a:ext>
                    </a:extLst>
                  </a:gridCol>
                  <a:gridCol w="175501">
                    <a:extLst>
                      <a:ext uri="{9D8B030D-6E8A-4147-A177-3AD203B41FA5}">
                        <a16:colId xmlns:a16="http://schemas.microsoft.com/office/drawing/2014/main" val="20003"/>
                      </a:ext>
                    </a:extLst>
                  </a:gridCol>
                  <a:gridCol w="175501">
                    <a:extLst>
                      <a:ext uri="{9D8B030D-6E8A-4147-A177-3AD203B41FA5}">
                        <a16:colId xmlns:a16="http://schemas.microsoft.com/office/drawing/2014/main" val="20004"/>
                      </a:ext>
                    </a:extLst>
                  </a:gridCol>
                  <a:gridCol w="175501">
                    <a:extLst>
                      <a:ext uri="{9D8B030D-6E8A-4147-A177-3AD203B41FA5}">
                        <a16:colId xmlns:a16="http://schemas.microsoft.com/office/drawing/2014/main" val="20005"/>
                      </a:ext>
                    </a:extLst>
                  </a:gridCol>
                  <a:gridCol w="175501">
                    <a:extLst>
                      <a:ext uri="{9D8B030D-6E8A-4147-A177-3AD203B41FA5}">
                        <a16:colId xmlns:a16="http://schemas.microsoft.com/office/drawing/2014/main" val="20006"/>
                      </a:ext>
                    </a:extLst>
                  </a:gridCol>
                  <a:gridCol w="175501">
                    <a:extLst>
                      <a:ext uri="{9D8B030D-6E8A-4147-A177-3AD203B41FA5}">
                        <a16:colId xmlns:a16="http://schemas.microsoft.com/office/drawing/2014/main" val="20007"/>
                      </a:ext>
                    </a:extLst>
                  </a:gridCol>
                  <a:gridCol w="175501">
                    <a:extLst>
                      <a:ext uri="{9D8B030D-6E8A-4147-A177-3AD203B41FA5}">
                        <a16:colId xmlns:a16="http://schemas.microsoft.com/office/drawing/2014/main" val="20008"/>
                      </a:ext>
                    </a:extLst>
                  </a:gridCol>
                  <a:gridCol w="175501">
                    <a:extLst>
                      <a:ext uri="{9D8B030D-6E8A-4147-A177-3AD203B41FA5}">
                        <a16:colId xmlns:a16="http://schemas.microsoft.com/office/drawing/2014/main" val="20009"/>
                      </a:ext>
                    </a:extLst>
                  </a:gridCol>
                  <a:gridCol w="175501">
                    <a:extLst>
                      <a:ext uri="{9D8B030D-6E8A-4147-A177-3AD203B41FA5}">
                        <a16:colId xmlns:a16="http://schemas.microsoft.com/office/drawing/2014/main" val="20010"/>
                      </a:ext>
                    </a:extLst>
                  </a:gridCol>
                  <a:gridCol w="175501">
                    <a:extLst>
                      <a:ext uri="{9D8B030D-6E8A-4147-A177-3AD203B41FA5}">
                        <a16:colId xmlns:a16="http://schemas.microsoft.com/office/drawing/2014/main" val="20011"/>
                      </a:ext>
                    </a:extLst>
                  </a:gridCol>
                  <a:gridCol w="175501">
                    <a:extLst>
                      <a:ext uri="{9D8B030D-6E8A-4147-A177-3AD203B41FA5}">
                        <a16:colId xmlns:a16="http://schemas.microsoft.com/office/drawing/2014/main" val="20012"/>
                      </a:ext>
                    </a:extLst>
                  </a:gridCol>
                  <a:gridCol w="175501">
                    <a:extLst>
                      <a:ext uri="{9D8B030D-6E8A-4147-A177-3AD203B41FA5}">
                        <a16:colId xmlns:a16="http://schemas.microsoft.com/office/drawing/2014/main" val="20013"/>
                      </a:ext>
                    </a:extLst>
                  </a:gridCol>
                  <a:gridCol w="175501">
                    <a:extLst>
                      <a:ext uri="{9D8B030D-6E8A-4147-A177-3AD203B41FA5}">
                        <a16:colId xmlns:a16="http://schemas.microsoft.com/office/drawing/2014/main" val="20014"/>
                      </a:ext>
                    </a:extLst>
                  </a:gridCol>
                  <a:gridCol w="175501">
                    <a:extLst>
                      <a:ext uri="{9D8B030D-6E8A-4147-A177-3AD203B41FA5}">
                        <a16:colId xmlns:a16="http://schemas.microsoft.com/office/drawing/2014/main" val="20015"/>
                      </a:ext>
                    </a:extLst>
                  </a:gridCol>
                  <a:gridCol w="175501">
                    <a:extLst>
                      <a:ext uri="{9D8B030D-6E8A-4147-A177-3AD203B41FA5}">
                        <a16:colId xmlns:a16="http://schemas.microsoft.com/office/drawing/2014/main" val="20016"/>
                      </a:ext>
                    </a:extLst>
                  </a:gridCol>
                  <a:gridCol w="175501">
                    <a:extLst>
                      <a:ext uri="{9D8B030D-6E8A-4147-A177-3AD203B41FA5}">
                        <a16:colId xmlns:a16="http://schemas.microsoft.com/office/drawing/2014/main" val="20017"/>
                      </a:ext>
                    </a:extLst>
                  </a:gridCol>
                  <a:gridCol w="175501">
                    <a:extLst>
                      <a:ext uri="{9D8B030D-6E8A-4147-A177-3AD203B41FA5}">
                        <a16:colId xmlns:a16="http://schemas.microsoft.com/office/drawing/2014/main" val="20018"/>
                      </a:ext>
                    </a:extLst>
                  </a:gridCol>
                  <a:gridCol w="175501">
                    <a:extLst>
                      <a:ext uri="{9D8B030D-6E8A-4147-A177-3AD203B41FA5}">
                        <a16:colId xmlns:a16="http://schemas.microsoft.com/office/drawing/2014/main" val="20019"/>
                      </a:ext>
                    </a:extLst>
                  </a:gridCol>
                  <a:gridCol w="175501">
                    <a:extLst>
                      <a:ext uri="{9D8B030D-6E8A-4147-A177-3AD203B41FA5}">
                        <a16:colId xmlns:a16="http://schemas.microsoft.com/office/drawing/2014/main" val="20020"/>
                      </a:ext>
                    </a:extLst>
                  </a:gridCol>
                  <a:gridCol w="175501">
                    <a:extLst>
                      <a:ext uri="{9D8B030D-6E8A-4147-A177-3AD203B41FA5}">
                        <a16:colId xmlns:a16="http://schemas.microsoft.com/office/drawing/2014/main" val="20021"/>
                      </a:ext>
                    </a:extLst>
                  </a:gridCol>
                  <a:gridCol w="175501">
                    <a:extLst>
                      <a:ext uri="{9D8B030D-6E8A-4147-A177-3AD203B41FA5}">
                        <a16:colId xmlns:a16="http://schemas.microsoft.com/office/drawing/2014/main" val="20022"/>
                      </a:ext>
                    </a:extLst>
                  </a:gridCol>
                  <a:gridCol w="175501">
                    <a:extLst>
                      <a:ext uri="{9D8B030D-6E8A-4147-A177-3AD203B41FA5}">
                        <a16:colId xmlns:a16="http://schemas.microsoft.com/office/drawing/2014/main" val="20023"/>
                      </a:ext>
                    </a:extLst>
                  </a:gridCol>
                  <a:gridCol w="175501">
                    <a:extLst>
                      <a:ext uri="{9D8B030D-6E8A-4147-A177-3AD203B41FA5}">
                        <a16:colId xmlns:a16="http://schemas.microsoft.com/office/drawing/2014/main" val="20024"/>
                      </a:ext>
                    </a:extLst>
                  </a:gridCol>
                  <a:gridCol w="175501">
                    <a:extLst>
                      <a:ext uri="{9D8B030D-6E8A-4147-A177-3AD203B41FA5}">
                        <a16:colId xmlns:a16="http://schemas.microsoft.com/office/drawing/2014/main" val="20025"/>
                      </a:ext>
                    </a:extLst>
                  </a:gridCol>
                  <a:gridCol w="175501">
                    <a:extLst>
                      <a:ext uri="{9D8B030D-6E8A-4147-A177-3AD203B41FA5}">
                        <a16:colId xmlns:a16="http://schemas.microsoft.com/office/drawing/2014/main" val="20026"/>
                      </a:ext>
                    </a:extLst>
                  </a:gridCol>
                  <a:gridCol w="175501">
                    <a:extLst>
                      <a:ext uri="{9D8B030D-6E8A-4147-A177-3AD203B41FA5}">
                        <a16:colId xmlns:a16="http://schemas.microsoft.com/office/drawing/2014/main" val="20027"/>
                      </a:ext>
                    </a:extLst>
                  </a:gridCol>
                  <a:gridCol w="175501">
                    <a:extLst>
                      <a:ext uri="{9D8B030D-6E8A-4147-A177-3AD203B41FA5}">
                        <a16:colId xmlns:a16="http://schemas.microsoft.com/office/drawing/2014/main" val="20028"/>
                      </a:ext>
                    </a:extLst>
                  </a:gridCol>
                  <a:gridCol w="175501">
                    <a:extLst>
                      <a:ext uri="{9D8B030D-6E8A-4147-A177-3AD203B41FA5}">
                        <a16:colId xmlns:a16="http://schemas.microsoft.com/office/drawing/2014/main" val="20029"/>
                      </a:ext>
                    </a:extLst>
                  </a:gridCol>
                  <a:gridCol w="175501">
                    <a:extLst>
                      <a:ext uri="{9D8B030D-6E8A-4147-A177-3AD203B41FA5}">
                        <a16:colId xmlns:a16="http://schemas.microsoft.com/office/drawing/2014/main" val="20030"/>
                      </a:ext>
                    </a:extLst>
                  </a:gridCol>
                  <a:gridCol w="175501">
                    <a:extLst>
                      <a:ext uri="{9D8B030D-6E8A-4147-A177-3AD203B41FA5}">
                        <a16:colId xmlns:a16="http://schemas.microsoft.com/office/drawing/2014/main" val="20031"/>
                      </a:ext>
                    </a:extLst>
                  </a:gridCol>
                  <a:gridCol w="175501">
                    <a:extLst>
                      <a:ext uri="{9D8B030D-6E8A-4147-A177-3AD203B41FA5}">
                        <a16:colId xmlns:a16="http://schemas.microsoft.com/office/drawing/2014/main" val="20032"/>
                      </a:ext>
                    </a:extLst>
                  </a:gridCol>
                  <a:gridCol w="175501">
                    <a:extLst>
                      <a:ext uri="{9D8B030D-6E8A-4147-A177-3AD203B41FA5}">
                        <a16:colId xmlns:a16="http://schemas.microsoft.com/office/drawing/2014/main" val="20033"/>
                      </a:ext>
                    </a:extLst>
                  </a:gridCol>
                  <a:gridCol w="175501">
                    <a:extLst>
                      <a:ext uri="{9D8B030D-6E8A-4147-A177-3AD203B41FA5}">
                        <a16:colId xmlns:a16="http://schemas.microsoft.com/office/drawing/2014/main" val="20034"/>
                      </a:ext>
                    </a:extLst>
                  </a:gridCol>
                  <a:gridCol w="175501">
                    <a:extLst>
                      <a:ext uri="{9D8B030D-6E8A-4147-A177-3AD203B41FA5}">
                        <a16:colId xmlns:a16="http://schemas.microsoft.com/office/drawing/2014/main" val="20035"/>
                      </a:ext>
                    </a:extLst>
                  </a:gridCol>
                  <a:gridCol w="175501">
                    <a:extLst>
                      <a:ext uri="{9D8B030D-6E8A-4147-A177-3AD203B41FA5}">
                        <a16:colId xmlns:a16="http://schemas.microsoft.com/office/drawing/2014/main" val="20036"/>
                      </a:ext>
                    </a:extLst>
                  </a:gridCol>
                  <a:gridCol w="175501">
                    <a:extLst>
                      <a:ext uri="{9D8B030D-6E8A-4147-A177-3AD203B41FA5}">
                        <a16:colId xmlns:a16="http://schemas.microsoft.com/office/drawing/2014/main" val="20037"/>
                      </a:ext>
                    </a:extLst>
                  </a:gridCol>
                  <a:gridCol w="175501">
                    <a:extLst>
                      <a:ext uri="{9D8B030D-6E8A-4147-A177-3AD203B41FA5}">
                        <a16:colId xmlns:a16="http://schemas.microsoft.com/office/drawing/2014/main" val="20038"/>
                      </a:ext>
                    </a:extLst>
                  </a:gridCol>
                  <a:gridCol w="175501">
                    <a:extLst>
                      <a:ext uri="{9D8B030D-6E8A-4147-A177-3AD203B41FA5}">
                        <a16:colId xmlns:a16="http://schemas.microsoft.com/office/drawing/2014/main" val="20039"/>
                      </a:ext>
                    </a:extLst>
                  </a:gridCol>
                </a:tblGrid>
                <a:tr h="617626">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extLst>
                    <a:ext uri="{0D108BD9-81ED-4DB2-BD59-A6C34878D82A}">
                      <a16:rowId xmlns:a16="http://schemas.microsoft.com/office/drawing/2014/main" val="10000"/>
                    </a:ext>
                  </a:extLst>
                </a:tr>
              </a:tbl>
            </a:graphicData>
          </a:graphic>
        </p:graphicFrame>
        <p:sp>
          <p:nvSpPr>
            <p:cNvPr id="671" name="Line"/>
            <p:cNvSpPr/>
            <p:nvPr/>
          </p:nvSpPr>
          <p:spPr>
            <a:xfrm>
              <a:off x="474945" y="1614010"/>
              <a:ext cx="9252203" cy="1"/>
            </a:xfrm>
            <a:prstGeom prst="line">
              <a:avLst/>
            </a:prstGeom>
            <a:noFill/>
            <a:ln w="50800" cap="flat">
              <a:solidFill>
                <a:srgbClr val="FFFFFF"/>
              </a:solidFill>
              <a:prstDash val="solid"/>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2" name="Triangle"/>
            <p:cNvSpPr/>
            <p:nvPr/>
          </p:nvSpPr>
          <p:spPr>
            <a:xfrm>
              <a:off x="1412292" y="677487"/>
              <a:ext cx="276789" cy="93652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noFill/>
            <a:ln w="50800" cap="flat">
              <a:solidFill>
                <a:srgbClr val="FFFFFF"/>
              </a:solidFill>
              <a:prstDash val="solid"/>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3" name="Triangle"/>
            <p:cNvSpPr/>
            <p:nvPr/>
          </p:nvSpPr>
          <p:spPr>
            <a:xfrm>
              <a:off x="8411118" y="677487"/>
              <a:ext cx="276476" cy="93652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noFill/>
            <a:ln w="50800" cap="flat">
              <a:solidFill>
                <a:srgbClr val="FFFFFF"/>
              </a:solidFill>
              <a:prstDash val="solid"/>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4" name="Rectangle"/>
            <p:cNvSpPr/>
            <p:nvPr/>
          </p:nvSpPr>
          <p:spPr>
            <a:xfrm>
              <a:off x="1436527" y="1584272"/>
              <a:ext cx="225268" cy="165604"/>
            </a:xfrm>
            <a:prstGeom prst="rect">
              <a:avLst/>
            </a:prstGeom>
            <a:solidFill>
              <a:srgbClr val="1D1D1D"/>
            </a:solidFill>
            <a:ln w="12700" cap="flat">
              <a:noFill/>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5" name="Rectangle"/>
            <p:cNvSpPr/>
            <p:nvPr/>
          </p:nvSpPr>
          <p:spPr>
            <a:xfrm>
              <a:off x="8438439" y="1588172"/>
              <a:ext cx="225269" cy="165605"/>
            </a:xfrm>
            <a:prstGeom prst="rect">
              <a:avLst/>
            </a:prstGeom>
            <a:solidFill>
              <a:srgbClr val="1D1D1D"/>
            </a:solidFill>
            <a:ln w="12700" cap="flat">
              <a:noFill/>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6" name="Line"/>
            <p:cNvSpPr/>
            <p:nvPr/>
          </p:nvSpPr>
          <p:spPr>
            <a:xfrm flipV="1">
              <a:off x="1549160" y="518302"/>
              <a:ext cx="1" cy="2810553"/>
            </a:xfrm>
            <a:prstGeom prst="line">
              <a:avLst/>
            </a:prstGeom>
            <a:noFill/>
            <a:ln w="12700" cap="flat">
              <a:solidFill>
                <a:srgbClr val="929292"/>
              </a:solidFill>
              <a:custDash>
                <a:ds d="200000" sp="200000"/>
              </a:custDash>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graphicFrame>
          <p:nvGraphicFramePr>
            <p:cNvPr id="677" name="Table"/>
            <p:cNvGraphicFramePr/>
            <p:nvPr/>
          </p:nvGraphicFramePr>
          <p:xfrm>
            <a:off x="1555510" y="2515706"/>
            <a:ext cx="7150079" cy="711200"/>
          </p:xfrm>
          <a:graphic>
            <a:graphicData uri="http://schemas.openxmlformats.org/drawingml/2006/table">
              <a:tbl>
                <a:tblPr>
                  <a:tableStyleId>{4C3C2611-4C71-4FC5-86AE-919BDF0F9419}</a:tableStyleId>
                </a:tblPr>
                <a:tblGrid>
                  <a:gridCol w="255360">
                    <a:extLst>
                      <a:ext uri="{9D8B030D-6E8A-4147-A177-3AD203B41FA5}">
                        <a16:colId xmlns:a16="http://schemas.microsoft.com/office/drawing/2014/main" val="20000"/>
                      </a:ext>
                    </a:extLst>
                  </a:gridCol>
                  <a:gridCol w="255360">
                    <a:extLst>
                      <a:ext uri="{9D8B030D-6E8A-4147-A177-3AD203B41FA5}">
                        <a16:colId xmlns:a16="http://schemas.microsoft.com/office/drawing/2014/main" val="20001"/>
                      </a:ext>
                    </a:extLst>
                  </a:gridCol>
                  <a:gridCol w="255360">
                    <a:extLst>
                      <a:ext uri="{9D8B030D-6E8A-4147-A177-3AD203B41FA5}">
                        <a16:colId xmlns:a16="http://schemas.microsoft.com/office/drawing/2014/main" val="20002"/>
                      </a:ext>
                    </a:extLst>
                  </a:gridCol>
                  <a:gridCol w="255360">
                    <a:extLst>
                      <a:ext uri="{9D8B030D-6E8A-4147-A177-3AD203B41FA5}">
                        <a16:colId xmlns:a16="http://schemas.microsoft.com/office/drawing/2014/main" val="20003"/>
                      </a:ext>
                    </a:extLst>
                  </a:gridCol>
                  <a:gridCol w="255360">
                    <a:extLst>
                      <a:ext uri="{9D8B030D-6E8A-4147-A177-3AD203B41FA5}">
                        <a16:colId xmlns:a16="http://schemas.microsoft.com/office/drawing/2014/main" val="20004"/>
                      </a:ext>
                    </a:extLst>
                  </a:gridCol>
                  <a:gridCol w="255360">
                    <a:extLst>
                      <a:ext uri="{9D8B030D-6E8A-4147-A177-3AD203B41FA5}">
                        <a16:colId xmlns:a16="http://schemas.microsoft.com/office/drawing/2014/main" val="20005"/>
                      </a:ext>
                    </a:extLst>
                  </a:gridCol>
                  <a:gridCol w="255360">
                    <a:extLst>
                      <a:ext uri="{9D8B030D-6E8A-4147-A177-3AD203B41FA5}">
                        <a16:colId xmlns:a16="http://schemas.microsoft.com/office/drawing/2014/main" val="20006"/>
                      </a:ext>
                    </a:extLst>
                  </a:gridCol>
                  <a:gridCol w="255360">
                    <a:extLst>
                      <a:ext uri="{9D8B030D-6E8A-4147-A177-3AD203B41FA5}">
                        <a16:colId xmlns:a16="http://schemas.microsoft.com/office/drawing/2014/main" val="20007"/>
                      </a:ext>
                    </a:extLst>
                  </a:gridCol>
                  <a:gridCol w="255360">
                    <a:extLst>
                      <a:ext uri="{9D8B030D-6E8A-4147-A177-3AD203B41FA5}">
                        <a16:colId xmlns:a16="http://schemas.microsoft.com/office/drawing/2014/main" val="20008"/>
                      </a:ext>
                    </a:extLst>
                  </a:gridCol>
                  <a:gridCol w="255360">
                    <a:extLst>
                      <a:ext uri="{9D8B030D-6E8A-4147-A177-3AD203B41FA5}">
                        <a16:colId xmlns:a16="http://schemas.microsoft.com/office/drawing/2014/main" val="20009"/>
                      </a:ext>
                    </a:extLst>
                  </a:gridCol>
                  <a:gridCol w="255360">
                    <a:extLst>
                      <a:ext uri="{9D8B030D-6E8A-4147-A177-3AD203B41FA5}">
                        <a16:colId xmlns:a16="http://schemas.microsoft.com/office/drawing/2014/main" val="20010"/>
                      </a:ext>
                    </a:extLst>
                  </a:gridCol>
                  <a:gridCol w="255360">
                    <a:extLst>
                      <a:ext uri="{9D8B030D-6E8A-4147-A177-3AD203B41FA5}">
                        <a16:colId xmlns:a16="http://schemas.microsoft.com/office/drawing/2014/main" val="20011"/>
                      </a:ext>
                    </a:extLst>
                  </a:gridCol>
                  <a:gridCol w="255360">
                    <a:extLst>
                      <a:ext uri="{9D8B030D-6E8A-4147-A177-3AD203B41FA5}">
                        <a16:colId xmlns:a16="http://schemas.microsoft.com/office/drawing/2014/main" val="20012"/>
                      </a:ext>
                    </a:extLst>
                  </a:gridCol>
                  <a:gridCol w="255360">
                    <a:extLst>
                      <a:ext uri="{9D8B030D-6E8A-4147-A177-3AD203B41FA5}">
                        <a16:colId xmlns:a16="http://schemas.microsoft.com/office/drawing/2014/main" val="20013"/>
                      </a:ext>
                    </a:extLst>
                  </a:gridCol>
                  <a:gridCol w="255360">
                    <a:extLst>
                      <a:ext uri="{9D8B030D-6E8A-4147-A177-3AD203B41FA5}">
                        <a16:colId xmlns:a16="http://schemas.microsoft.com/office/drawing/2014/main" val="20014"/>
                      </a:ext>
                    </a:extLst>
                  </a:gridCol>
                  <a:gridCol w="255360">
                    <a:extLst>
                      <a:ext uri="{9D8B030D-6E8A-4147-A177-3AD203B41FA5}">
                        <a16:colId xmlns:a16="http://schemas.microsoft.com/office/drawing/2014/main" val="20015"/>
                      </a:ext>
                    </a:extLst>
                  </a:gridCol>
                  <a:gridCol w="255360">
                    <a:extLst>
                      <a:ext uri="{9D8B030D-6E8A-4147-A177-3AD203B41FA5}">
                        <a16:colId xmlns:a16="http://schemas.microsoft.com/office/drawing/2014/main" val="20016"/>
                      </a:ext>
                    </a:extLst>
                  </a:gridCol>
                  <a:gridCol w="255360">
                    <a:extLst>
                      <a:ext uri="{9D8B030D-6E8A-4147-A177-3AD203B41FA5}">
                        <a16:colId xmlns:a16="http://schemas.microsoft.com/office/drawing/2014/main" val="20017"/>
                      </a:ext>
                    </a:extLst>
                  </a:gridCol>
                  <a:gridCol w="255360">
                    <a:extLst>
                      <a:ext uri="{9D8B030D-6E8A-4147-A177-3AD203B41FA5}">
                        <a16:colId xmlns:a16="http://schemas.microsoft.com/office/drawing/2014/main" val="20018"/>
                      </a:ext>
                    </a:extLst>
                  </a:gridCol>
                  <a:gridCol w="255360">
                    <a:extLst>
                      <a:ext uri="{9D8B030D-6E8A-4147-A177-3AD203B41FA5}">
                        <a16:colId xmlns:a16="http://schemas.microsoft.com/office/drawing/2014/main" val="20019"/>
                      </a:ext>
                    </a:extLst>
                  </a:gridCol>
                  <a:gridCol w="255360">
                    <a:extLst>
                      <a:ext uri="{9D8B030D-6E8A-4147-A177-3AD203B41FA5}">
                        <a16:colId xmlns:a16="http://schemas.microsoft.com/office/drawing/2014/main" val="20020"/>
                      </a:ext>
                    </a:extLst>
                  </a:gridCol>
                  <a:gridCol w="255360">
                    <a:extLst>
                      <a:ext uri="{9D8B030D-6E8A-4147-A177-3AD203B41FA5}">
                        <a16:colId xmlns:a16="http://schemas.microsoft.com/office/drawing/2014/main" val="20021"/>
                      </a:ext>
                    </a:extLst>
                  </a:gridCol>
                  <a:gridCol w="255360">
                    <a:extLst>
                      <a:ext uri="{9D8B030D-6E8A-4147-A177-3AD203B41FA5}">
                        <a16:colId xmlns:a16="http://schemas.microsoft.com/office/drawing/2014/main" val="20022"/>
                      </a:ext>
                    </a:extLst>
                  </a:gridCol>
                  <a:gridCol w="255360">
                    <a:extLst>
                      <a:ext uri="{9D8B030D-6E8A-4147-A177-3AD203B41FA5}">
                        <a16:colId xmlns:a16="http://schemas.microsoft.com/office/drawing/2014/main" val="20023"/>
                      </a:ext>
                    </a:extLst>
                  </a:gridCol>
                  <a:gridCol w="255360">
                    <a:extLst>
                      <a:ext uri="{9D8B030D-6E8A-4147-A177-3AD203B41FA5}">
                        <a16:colId xmlns:a16="http://schemas.microsoft.com/office/drawing/2014/main" val="20024"/>
                      </a:ext>
                    </a:extLst>
                  </a:gridCol>
                  <a:gridCol w="255360">
                    <a:extLst>
                      <a:ext uri="{9D8B030D-6E8A-4147-A177-3AD203B41FA5}">
                        <a16:colId xmlns:a16="http://schemas.microsoft.com/office/drawing/2014/main" val="20025"/>
                      </a:ext>
                    </a:extLst>
                  </a:gridCol>
                  <a:gridCol w="255360">
                    <a:extLst>
                      <a:ext uri="{9D8B030D-6E8A-4147-A177-3AD203B41FA5}">
                        <a16:colId xmlns:a16="http://schemas.microsoft.com/office/drawing/2014/main" val="20026"/>
                      </a:ext>
                    </a:extLst>
                  </a:gridCol>
                  <a:gridCol w="255360">
                    <a:extLst>
                      <a:ext uri="{9D8B030D-6E8A-4147-A177-3AD203B41FA5}">
                        <a16:colId xmlns:a16="http://schemas.microsoft.com/office/drawing/2014/main" val="20027"/>
                      </a:ext>
                    </a:extLst>
                  </a:gridCol>
                </a:tblGrid>
                <a:tr h="617626">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0">
                        <a:miter lim="400000"/>
                      </a:lnR>
                      <a:lnT w="0">
                        <a:miter lim="400000"/>
                      </a:lnT>
                      <a:lnB w="0">
                        <a:miter lim="400000"/>
                      </a:lnB>
                      <a:solidFill>
                        <a:srgbClr val="D6D5D5"/>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0">
                        <a:miter lim="400000"/>
                      </a:lnL>
                      <a:lnR w="25400">
                        <a:solidFill>
                          <a:srgbClr val="EE220C"/>
                        </a:solidFill>
                        <a:miter lim="400000"/>
                      </a:lnR>
                      <a:lnT w="0">
                        <a:miter lim="400000"/>
                      </a:lnT>
                      <a:lnB w="0">
                        <a:miter lim="400000"/>
                      </a:lnB>
                      <a:solidFill>
                        <a:srgbClr val="4C4B4C"/>
                      </a:solidFill>
                    </a:tcPr>
                  </a:tc>
                  <a:tc>
                    <a:txBody>
                      <a:bodyPr/>
                      <a:lstStyle/>
                      <a:p>
                        <a:pPr algn="ctr" defTabSz="914400">
                          <a:defRPr sz="4000">
                            <a:latin typeface="Helvetica Neue"/>
                            <a:ea typeface="Helvetica Neue"/>
                            <a:cs typeface="Helvetica Neue"/>
                            <a:sym typeface="Helvetica Neue"/>
                          </a:defRPr>
                        </a:pPr>
                        <a:endParaRPr/>
                      </a:p>
                    </a:txBody>
                    <a:tcPr marL="50800" marR="50800" marT="50800" marB="50800" anchor="ctr" horzOverflow="overflow">
                      <a:lnL w="25400">
                        <a:solidFill>
                          <a:srgbClr val="EE220C"/>
                        </a:solidFill>
                        <a:miter lim="400000"/>
                      </a:lnL>
                      <a:lnR w="25400">
                        <a:solidFill>
                          <a:srgbClr val="EE220C"/>
                        </a:solidFill>
                        <a:miter lim="400000"/>
                      </a:lnR>
                      <a:lnT w="25400">
                        <a:solidFill>
                          <a:srgbClr val="EE220C"/>
                        </a:solidFill>
                        <a:miter lim="400000"/>
                      </a:lnT>
                      <a:lnB w="25400">
                        <a:solidFill>
                          <a:srgbClr val="EE220C"/>
                        </a:solidFill>
                        <a:miter lim="400000"/>
                      </a:lnB>
                      <a:noFill/>
                    </a:tcPr>
                  </a:tc>
                  <a:extLst>
                    <a:ext uri="{0D108BD9-81ED-4DB2-BD59-A6C34878D82A}">
                      <a16:rowId xmlns:a16="http://schemas.microsoft.com/office/drawing/2014/main" val="10000"/>
                    </a:ext>
                  </a:extLst>
                </a:tr>
              </a:tbl>
            </a:graphicData>
          </a:graphic>
        </p:graphicFrame>
        <p:sp>
          <p:nvSpPr>
            <p:cNvPr id="678" name="Line"/>
            <p:cNvSpPr/>
            <p:nvPr/>
          </p:nvSpPr>
          <p:spPr>
            <a:xfrm flipV="1">
              <a:off x="8551282" y="535210"/>
              <a:ext cx="1" cy="2792956"/>
            </a:xfrm>
            <a:prstGeom prst="line">
              <a:avLst/>
            </a:prstGeom>
            <a:noFill/>
            <a:ln w="12700" cap="flat">
              <a:solidFill>
                <a:srgbClr val="929292"/>
              </a:solidFill>
              <a:custDash>
                <a:ds d="200000" sp="200000"/>
              </a:custDash>
              <a:miter lim="400000"/>
            </a:ln>
            <a:effectLst/>
          </p:spPr>
          <p:txBody>
            <a:bodyPr wrap="square" lIns="25400" tIns="25400" rIns="25400" bIns="25400" numCol="1" anchor="ctr">
              <a:noAutofit/>
            </a:bodyPr>
            <a:lstStyle/>
            <a:p>
              <a:pPr algn="ctr" defTabSz="2282031">
                <a:defRPr sz="8400">
                  <a:solidFill>
                    <a:srgbClr val="FFFFFF"/>
                  </a:solidFill>
                  <a:latin typeface="Helvetica Neue Medium"/>
                  <a:ea typeface="Helvetica Neue Medium"/>
                  <a:cs typeface="Helvetica Neue Medium"/>
                  <a:sym typeface="Helvetica Neue Medium"/>
                </a:defRPr>
              </a:pPr>
              <a:endParaRPr/>
            </a:p>
          </p:txBody>
        </p:sp>
        <p:sp>
          <p:nvSpPr>
            <p:cNvPr id="679" name="Temporal interpolation to convert retrospectively cardiac gated data to ‘synthetic’ real-time data"/>
            <p:cNvSpPr txBox="1"/>
            <p:nvPr/>
          </p:nvSpPr>
          <p:spPr>
            <a:xfrm>
              <a:off x="0" y="-1"/>
              <a:ext cx="11522814" cy="70409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defTabSz="584200">
                <a:defRPr sz="2000">
                  <a:solidFill>
                    <a:srgbClr val="FFFFFF"/>
                  </a:solidFill>
                  <a:latin typeface="Helvetica Neue"/>
                  <a:ea typeface="Helvetica Neue"/>
                  <a:cs typeface="Helvetica Neue"/>
                  <a:sym typeface="Helvetica Neue"/>
                </a:defRPr>
              </a:lvl1pPr>
            </a:lstStyle>
            <a:p>
              <a:r>
                <a:t>Temporal interpolation to convert retrospectively cardiac gated data to ‘synthetic’ real-time data </a:t>
              </a:r>
            </a:p>
          </p:txBody>
        </p:sp>
        <p:sp>
          <p:nvSpPr>
            <p:cNvPr id="680" name="BH-bSSFP"/>
            <p:cNvSpPr txBox="1"/>
            <p:nvPr/>
          </p:nvSpPr>
          <p:spPr>
            <a:xfrm>
              <a:off x="57495" y="1808451"/>
              <a:ext cx="1485316" cy="43667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EE220C"/>
                  </a:solidFill>
                  <a:latin typeface="Helvetica Neue"/>
                  <a:ea typeface="Helvetica Neue"/>
                  <a:cs typeface="Helvetica Neue"/>
                  <a:sym typeface="Helvetica Neue"/>
                </a:defRPr>
              </a:lvl1pPr>
            </a:lstStyle>
            <a:p>
              <a:r>
                <a:t>BH-bSSFP</a:t>
              </a:r>
            </a:p>
          </p:txBody>
        </p:sp>
        <p:sp>
          <p:nvSpPr>
            <p:cNvPr id="681" name="‘Synthetic’…"/>
            <p:cNvSpPr txBox="1"/>
            <p:nvPr/>
          </p:nvSpPr>
          <p:spPr>
            <a:xfrm>
              <a:off x="38836" y="2434732"/>
              <a:ext cx="1516889" cy="7795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EE220C"/>
                  </a:solidFill>
                  <a:latin typeface="Helvetica Neue"/>
                  <a:ea typeface="Helvetica Neue"/>
                  <a:cs typeface="Helvetica Neue"/>
                  <a:sym typeface="Helvetica Neue"/>
                </a:defRPr>
              </a:pPr>
              <a:r>
                <a:t>‘Synthetic’ </a:t>
              </a:r>
            </a:p>
            <a:p>
              <a:pPr algn="ctr" defTabSz="584200">
                <a:defRPr sz="2200">
                  <a:solidFill>
                    <a:srgbClr val="EE220C"/>
                  </a:solidFill>
                  <a:latin typeface="Helvetica Neue"/>
                  <a:ea typeface="Helvetica Neue"/>
                  <a:cs typeface="Helvetica Neue"/>
                  <a:sym typeface="Helvetica Neue"/>
                </a:defRPr>
              </a:pPr>
              <a:r>
                <a:t>real-time</a:t>
              </a:r>
            </a:p>
          </p:txBody>
        </p:sp>
        <p:sp>
          <p:nvSpPr>
            <p:cNvPr id="682" name="40 frames"/>
            <p:cNvSpPr txBox="1"/>
            <p:nvPr/>
          </p:nvSpPr>
          <p:spPr>
            <a:xfrm>
              <a:off x="8749923" y="1808451"/>
              <a:ext cx="1356513" cy="43667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40 frames</a:t>
              </a:r>
            </a:p>
          </p:txBody>
        </p:sp>
        <p:sp>
          <p:nvSpPr>
            <p:cNvPr id="683" name="Number of frames =…"/>
            <p:cNvSpPr txBox="1"/>
            <p:nvPr/>
          </p:nvSpPr>
          <p:spPr>
            <a:xfrm>
              <a:off x="8655056" y="2396104"/>
              <a:ext cx="2693722" cy="108508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ctr" defTabSz="584200">
                <a:defRPr sz="2200">
                  <a:solidFill>
                    <a:srgbClr val="0000FF"/>
                  </a:solidFill>
                  <a:latin typeface="Helvetica Neue"/>
                  <a:ea typeface="Helvetica Neue"/>
                  <a:cs typeface="Helvetica Neue"/>
                  <a:sym typeface="Helvetica Neue"/>
                </a:defRPr>
              </a:pPr>
              <a:r>
                <a:t>Number of frames = </a:t>
              </a:r>
            </a:p>
            <a:p>
              <a:pPr algn="ctr" defTabSz="584200">
                <a:defRPr sz="2200">
                  <a:solidFill>
                    <a:srgbClr val="0000FF"/>
                  </a:solidFill>
                  <a:latin typeface="Helvetica Neue"/>
                  <a:ea typeface="Helvetica Neue"/>
                  <a:cs typeface="Helvetica Neue"/>
                  <a:sym typeface="Helvetica Neue"/>
                </a:defRPr>
              </a:pPr>
              <a:r>
                <a:t>R-R interval / 36.4</a:t>
              </a:r>
            </a:p>
            <a:p>
              <a:pPr algn="ctr" defTabSz="584200">
                <a:defRPr sz="2000">
                  <a:solidFill>
                    <a:srgbClr val="0000FF"/>
                  </a:solidFill>
                  <a:latin typeface="Helvetica Neue"/>
                  <a:ea typeface="Helvetica Neue"/>
                  <a:cs typeface="Helvetica Neue"/>
                  <a:sym typeface="Helvetica Neue"/>
                </a:defRPr>
              </a:pPr>
              <a:r>
                <a:t>(rounded down)</a:t>
              </a:r>
            </a:p>
          </p:txBody>
        </p:sp>
        <p:sp>
          <p:nvSpPr>
            <p:cNvPr id="684" name="Note the final part-frame is discarded,…"/>
            <p:cNvSpPr txBox="1"/>
            <p:nvPr/>
          </p:nvSpPr>
          <p:spPr>
            <a:xfrm>
              <a:off x="2757557" y="3152408"/>
              <a:ext cx="6266206" cy="70408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p>
              <a:pPr algn="ctr" defTabSz="584200">
                <a:defRPr sz="2000">
                  <a:solidFill>
                    <a:srgbClr val="EE220C"/>
                  </a:solidFill>
                  <a:latin typeface="Helvetica Neue"/>
                  <a:ea typeface="Helvetica Neue"/>
                  <a:cs typeface="Helvetica Neue"/>
                  <a:sym typeface="Helvetica Neue"/>
                </a:defRPr>
              </a:pPr>
              <a:r>
                <a:t>Note the final part-frame is discarded, </a:t>
              </a:r>
            </a:p>
            <a:p>
              <a:pPr algn="ctr" defTabSz="584200">
                <a:defRPr sz="2000">
                  <a:solidFill>
                    <a:srgbClr val="EE220C"/>
                  </a:solidFill>
                  <a:latin typeface="Helvetica Neue"/>
                  <a:ea typeface="Helvetica Neue"/>
                  <a:cs typeface="Helvetica Neue"/>
                  <a:sym typeface="Helvetica Neue"/>
                </a:defRPr>
              </a:pPr>
              <a:r>
                <a:t>meaning that end-diastole is not included</a:t>
              </a:r>
            </a:p>
          </p:txBody>
        </p:sp>
        <p:sp>
          <p:nvSpPr>
            <p:cNvPr id="685" name="Line"/>
            <p:cNvSpPr/>
            <p:nvPr/>
          </p:nvSpPr>
          <p:spPr>
            <a:xfrm flipV="1">
              <a:off x="8103262" y="3196885"/>
              <a:ext cx="427529" cy="231425"/>
            </a:xfrm>
            <a:prstGeom prst="line">
              <a:avLst/>
            </a:prstGeom>
            <a:noFill/>
            <a:ln w="25400" cap="flat">
              <a:solidFill>
                <a:srgbClr val="EE220C"/>
              </a:solidFill>
              <a:prstDash val="solid"/>
              <a:miter lim="400000"/>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86" name="Line"/>
            <p:cNvSpPr/>
            <p:nvPr/>
          </p:nvSpPr>
          <p:spPr>
            <a:xfrm>
              <a:off x="1561116" y="570055"/>
              <a:ext cx="6956976" cy="1"/>
            </a:xfrm>
            <a:prstGeom prst="line">
              <a:avLst/>
            </a:prstGeom>
            <a:noFill/>
            <a:ln w="25400" cap="flat">
              <a:solidFill>
                <a:srgbClr val="0000FF"/>
              </a:solidFill>
              <a:prstDash val="solid"/>
              <a:miter lim="400000"/>
              <a:headEnd type="triangle" w="med" len="med"/>
              <a:tailEnd type="triangle"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87" name="R-R interval"/>
            <p:cNvSpPr txBox="1"/>
            <p:nvPr/>
          </p:nvSpPr>
          <p:spPr>
            <a:xfrm>
              <a:off x="4136771" y="511149"/>
              <a:ext cx="1583666" cy="43667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Helvetica Neue"/>
                  <a:ea typeface="Helvetica Neue"/>
                  <a:cs typeface="Helvetica Neue"/>
                  <a:sym typeface="Helvetica Neue"/>
                </a:defRPr>
              </a:lvl1pPr>
            </a:lstStyle>
            <a:p>
              <a:r>
                <a:t>R-R interval</a:t>
              </a:r>
            </a:p>
          </p:txBody>
        </p:sp>
        <p:sp>
          <p:nvSpPr>
            <p:cNvPr id="688" name="Line"/>
            <p:cNvSpPr/>
            <p:nvPr/>
          </p:nvSpPr>
          <p:spPr>
            <a:xfrm>
              <a:off x="1549160" y="3300245"/>
              <a:ext cx="261712" cy="1"/>
            </a:xfrm>
            <a:prstGeom prst="line">
              <a:avLst/>
            </a:prstGeom>
            <a:noFill/>
            <a:ln w="25400" cap="flat">
              <a:solidFill>
                <a:srgbClr val="0000FF"/>
              </a:solidFill>
              <a:prstDash val="solid"/>
              <a:miter lim="400000"/>
              <a:headEnd type="arrow" w="med" len="med"/>
              <a:tailEnd type="arrow"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89" name="36.4 ms…"/>
            <p:cNvSpPr txBox="1"/>
            <p:nvPr/>
          </p:nvSpPr>
          <p:spPr>
            <a:xfrm>
              <a:off x="186688" y="3602328"/>
              <a:ext cx="5397755" cy="70408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lvl="5" defTabSz="584200">
                <a:defRPr sz="2000">
                  <a:solidFill>
                    <a:srgbClr val="0000FF"/>
                  </a:solidFill>
                  <a:latin typeface="Helvetica Neue"/>
                  <a:ea typeface="Helvetica Neue"/>
                  <a:cs typeface="Helvetica Neue"/>
                  <a:sym typeface="Helvetica Neue"/>
                </a:defRPr>
              </a:pPr>
              <a:r>
                <a:t>   36.4 ms </a:t>
              </a:r>
            </a:p>
            <a:p>
              <a:pPr defTabSz="584200">
                <a:defRPr sz="2000">
                  <a:solidFill>
                    <a:srgbClr val="0000FF"/>
                  </a:solidFill>
                  <a:latin typeface="Helvetica Neue"/>
                  <a:ea typeface="Helvetica Neue"/>
                  <a:cs typeface="Helvetica Neue"/>
                  <a:sym typeface="Helvetica Neue"/>
                </a:defRPr>
              </a:pPr>
              <a:r>
                <a:t>(temporal resolution of the real-time sequence)</a:t>
              </a:r>
            </a:p>
          </p:txBody>
        </p:sp>
        <p:sp>
          <p:nvSpPr>
            <p:cNvPr id="690" name="Line"/>
            <p:cNvSpPr/>
            <p:nvPr/>
          </p:nvSpPr>
          <p:spPr>
            <a:xfrm>
              <a:off x="1807061" y="3300245"/>
              <a:ext cx="261712" cy="1"/>
            </a:xfrm>
            <a:prstGeom prst="line">
              <a:avLst/>
            </a:prstGeom>
            <a:noFill/>
            <a:ln w="25400" cap="flat">
              <a:solidFill>
                <a:srgbClr val="0000FF"/>
              </a:solidFill>
              <a:prstDash val="solid"/>
              <a:miter lim="400000"/>
              <a:headEnd type="arrow" w="med" len="med"/>
              <a:tailEnd type="arrow"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91" name="Line"/>
            <p:cNvSpPr/>
            <p:nvPr/>
          </p:nvSpPr>
          <p:spPr>
            <a:xfrm>
              <a:off x="2062422" y="3300245"/>
              <a:ext cx="261712" cy="1"/>
            </a:xfrm>
            <a:prstGeom prst="line">
              <a:avLst/>
            </a:prstGeom>
            <a:noFill/>
            <a:ln w="25400" cap="flat">
              <a:solidFill>
                <a:srgbClr val="0000FF"/>
              </a:solidFill>
              <a:prstDash val="solid"/>
              <a:miter lim="400000"/>
              <a:headEnd type="arrow" w="med" len="med"/>
              <a:tailEnd type="arrow" w="med" len="med"/>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92" name="…"/>
            <p:cNvSpPr txBox="1"/>
            <p:nvPr/>
          </p:nvSpPr>
          <p:spPr>
            <a:xfrm>
              <a:off x="2270792" y="3015955"/>
              <a:ext cx="393701" cy="4191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2200">
                  <a:solidFill>
                    <a:srgbClr val="0000FF"/>
                  </a:solidFill>
                  <a:latin typeface="Gill Sans"/>
                  <a:ea typeface="Gill Sans"/>
                  <a:cs typeface="Gill Sans"/>
                  <a:sym typeface="Gill Sans"/>
                </a:defRPr>
              </a:lvl1pPr>
            </a:lstStyle>
            <a:p>
              <a:r>
                <a:t>…</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618"/>
                                        </p:tgtEl>
                                        <p:attrNameLst>
                                          <p:attrName>style.visibility</p:attrName>
                                        </p:attrNameLst>
                                      </p:cBhvr>
                                      <p:to>
                                        <p:strVal val="visible"/>
                                      </p:to>
                                    </p:set>
                                    <p:animEffect transition="in" filter="fade">
                                      <p:cBhvr>
                                        <p:cTn id="7" dur="1000"/>
                                        <p:tgtEl>
                                          <p:spTgt spid="618"/>
                                        </p:tgtEl>
                                      </p:cBhvr>
                                    </p:animEffect>
                                  </p:childTnLst>
                                </p:cTn>
                              </p:par>
                            </p:childTnLst>
                          </p:cTn>
                        </p:par>
                        <p:par>
                          <p:cTn id="8" fill="hold">
                            <p:stCondLst>
                              <p:cond delay="1000"/>
                            </p:stCondLst>
                            <p:childTnLst>
                              <p:par>
                                <p:cTn id="9" presetID="10" presetClass="exit" fill="hold" grpId="2" nodeType="afterEffect">
                                  <p:stCondLst>
                                    <p:cond delay="0"/>
                                  </p:stCondLst>
                                  <p:iterate>
                                    <p:tmAbs val="0"/>
                                  </p:iterate>
                                  <p:childTnLst>
                                    <p:animEffect transition="out" filter="fade">
                                      <p:cBhvr>
                                        <p:cTn id="10" dur="1000" fill="hold"/>
                                        <p:tgtEl>
                                          <p:spTgt spid="560"/>
                                        </p:tgtEl>
                                      </p:cBhvr>
                                    </p:animEffect>
                                    <p:set>
                                      <p:cBhvr>
                                        <p:cTn id="11" fill="hold">
                                          <p:stCondLst>
                                            <p:cond delay="999"/>
                                          </p:stCondLst>
                                        </p:cTn>
                                        <p:tgtEl>
                                          <p:spTgt spid="560"/>
                                        </p:tgtEl>
                                        <p:attrNameLst>
                                          <p:attrName>style.visibility</p:attrName>
                                        </p:attrNameLst>
                                      </p:cBhvr>
                                      <p:to>
                                        <p:strVal val="hidden"/>
                                      </p:to>
                                    </p:set>
                                  </p:childTnLst>
                                </p:cTn>
                              </p:par>
                            </p:childTnLst>
                          </p:cTn>
                        </p:par>
                        <p:par>
                          <p:cTn id="12" fill="hold">
                            <p:stCondLst>
                              <p:cond delay="2000"/>
                            </p:stCondLst>
                            <p:childTnLst>
                              <p:par>
                                <p:cTn id="13" presetID="10" presetClass="entr" fill="hold" grpId="3" nodeType="afterEffect">
                                  <p:stCondLst>
                                    <p:cond delay="100"/>
                                  </p:stCondLst>
                                  <p:iterate>
                                    <p:tmAbs val="0"/>
                                  </p:iterate>
                                  <p:childTnLst>
                                    <p:set>
                                      <p:cBhvr>
                                        <p:cTn id="14" fill="hold"/>
                                        <p:tgtEl>
                                          <p:spTgt spid="592"/>
                                        </p:tgtEl>
                                        <p:attrNameLst>
                                          <p:attrName>style.visibility</p:attrName>
                                        </p:attrNameLst>
                                      </p:cBhvr>
                                      <p:to>
                                        <p:strVal val="visible"/>
                                      </p:to>
                                    </p:set>
                                    <p:animEffect transition="in" filter="fade">
                                      <p:cBhvr>
                                        <p:cTn id="15" dur="500"/>
                                        <p:tgtEl>
                                          <p:spTgt spid="592"/>
                                        </p:tgtEl>
                                      </p:cBhvr>
                                    </p:animEffect>
                                  </p:childTnLst>
                                </p:cTn>
                              </p:par>
                            </p:childTnLst>
                          </p:cTn>
                        </p:par>
                        <p:par>
                          <p:cTn id="16" fill="hold">
                            <p:stCondLst>
                              <p:cond delay="2600"/>
                            </p:stCondLst>
                            <p:childTnLst>
                              <p:par>
                                <p:cTn id="17" presetID="10" presetClass="exit" fill="hold" grpId="4" nodeType="afterEffect">
                                  <p:stCondLst>
                                    <p:cond delay="0"/>
                                  </p:stCondLst>
                                  <p:iterate>
                                    <p:tmAbs val="0"/>
                                  </p:iterate>
                                  <p:childTnLst>
                                    <p:animEffect transition="out" filter="fade">
                                      <p:cBhvr>
                                        <p:cTn id="18" dur="1000" fill="hold"/>
                                        <p:tgtEl>
                                          <p:spTgt spid="572"/>
                                        </p:tgtEl>
                                      </p:cBhvr>
                                    </p:animEffect>
                                    <p:set>
                                      <p:cBhvr>
                                        <p:cTn id="19" fill="hold">
                                          <p:stCondLst>
                                            <p:cond delay="999"/>
                                          </p:stCondLst>
                                        </p:cTn>
                                        <p:tgtEl>
                                          <p:spTgt spid="572"/>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0" presetClass="entr" fill="hold" grpId="5" nodeType="clickEffect">
                                  <p:stCondLst>
                                    <p:cond delay="0"/>
                                  </p:stCondLst>
                                  <p:iterate>
                                    <p:tmAbs val="0"/>
                                  </p:iterate>
                                  <p:childTnLst>
                                    <p:set>
                                      <p:cBhvr>
                                        <p:cTn id="23" fill="hold"/>
                                        <p:tgtEl>
                                          <p:spTgt spid="693"/>
                                        </p:tgtEl>
                                        <p:attrNameLst>
                                          <p:attrName>style.visibility</p:attrName>
                                        </p:attrNameLst>
                                      </p:cBhvr>
                                      <p:to>
                                        <p:strVal val="visible"/>
                                      </p:to>
                                    </p:set>
                                    <p:animEffect transition="in" filter="fade">
                                      <p:cBhvr>
                                        <p:cTn id="24" dur="1000"/>
                                        <p:tgtEl>
                                          <p:spTgt spid="69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fill="hold" grpId="6" nodeType="clickEffect">
                                  <p:stCondLst>
                                    <p:cond delay="0"/>
                                  </p:stCondLst>
                                  <p:iterate>
                                    <p:tmAbs val="0"/>
                                  </p:iterate>
                                  <p:childTnLst>
                                    <p:animEffect transition="out" filter="fade">
                                      <p:cBhvr>
                                        <p:cTn id="28" dur="1000" fill="hold"/>
                                        <p:tgtEl>
                                          <p:spTgt spid="693"/>
                                        </p:tgtEl>
                                      </p:cBhvr>
                                    </p:animEffect>
                                    <p:set>
                                      <p:cBhvr>
                                        <p:cTn id="29" fill="hold">
                                          <p:stCondLst>
                                            <p:cond delay="999"/>
                                          </p:stCondLst>
                                        </p:cTn>
                                        <p:tgtEl>
                                          <p:spTgt spid="693"/>
                                        </p:tgtEl>
                                        <p:attrNameLst>
                                          <p:attrName>style.visibility</p:attrName>
                                        </p:attrNameLst>
                                      </p:cBhvr>
                                      <p:to>
                                        <p:strVal val="hidden"/>
                                      </p:to>
                                    </p:set>
                                  </p:childTnLst>
                                </p:cTn>
                              </p:par>
                            </p:childTnLst>
                          </p:cTn>
                        </p:par>
                        <p:par>
                          <p:cTn id="30" fill="hold">
                            <p:stCondLst>
                              <p:cond delay="1000"/>
                            </p:stCondLst>
                            <p:childTnLst>
                              <p:par>
                                <p:cTn id="31" presetID="10" presetClass="exit" fill="hold" grpId="7" nodeType="afterEffect">
                                  <p:stCondLst>
                                    <p:cond delay="0"/>
                                  </p:stCondLst>
                                  <p:iterate>
                                    <p:tmAbs val="0"/>
                                  </p:iterate>
                                  <p:childTnLst>
                                    <p:animEffect transition="out" filter="fade">
                                      <p:cBhvr>
                                        <p:cTn id="32" dur="1000" fill="hold"/>
                                        <p:tgtEl>
                                          <p:spTgt spid="618"/>
                                        </p:tgtEl>
                                      </p:cBhvr>
                                    </p:animEffect>
                                    <p:set>
                                      <p:cBhvr>
                                        <p:cTn id="33" fill="hold">
                                          <p:stCondLst>
                                            <p:cond delay="999"/>
                                          </p:stCondLst>
                                        </p:cTn>
                                        <p:tgtEl>
                                          <p:spTgt spid="618"/>
                                        </p:tgtEl>
                                        <p:attrNameLst>
                                          <p:attrName>style.visibility</p:attrName>
                                        </p:attrNameLst>
                                      </p:cBhvr>
                                      <p:to>
                                        <p:strVal val="hidden"/>
                                      </p:to>
                                    </p:set>
                                  </p:childTnLst>
                                </p:cTn>
                              </p:par>
                            </p:childTnLst>
                          </p:cTn>
                        </p:par>
                        <p:par>
                          <p:cTn id="34" fill="hold">
                            <p:stCondLst>
                              <p:cond delay="2000"/>
                            </p:stCondLst>
                            <p:childTnLst>
                              <p:par>
                                <p:cTn id="35" presetID="10" presetClass="entr" fill="hold" grpId="8" nodeType="afterEffect">
                                  <p:stCondLst>
                                    <p:cond delay="0"/>
                                  </p:stCondLst>
                                  <p:iterate>
                                    <p:tmAbs val="0"/>
                                  </p:iterate>
                                  <p:childTnLst>
                                    <p:set>
                                      <p:cBhvr>
                                        <p:cTn id="36" fill="hold"/>
                                        <p:tgtEl>
                                          <p:spTgt spid="619"/>
                                        </p:tgtEl>
                                        <p:attrNameLst>
                                          <p:attrName>style.visibility</p:attrName>
                                        </p:attrNameLst>
                                      </p:cBhvr>
                                      <p:to>
                                        <p:strVal val="visible"/>
                                      </p:to>
                                    </p:set>
                                    <p:animEffect transition="in" filter="fade">
                                      <p:cBhvr>
                                        <p:cTn id="37" dur="1000"/>
                                        <p:tgtEl>
                                          <p:spTgt spid="619"/>
                                        </p:tgtEl>
                                      </p:cBhvr>
                                    </p:animEffect>
                                  </p:childTnLst>
                                </p:cTn>
                              </p:par>
                            </p:childTnLst>
                          </p:cTn>
                        </p:par>
                        <p:par>
                          <p:cTn id="38" fill="hold">
                            <p:stCondLst>
                              <p:cond delay="3000"/>
                            </p:stCondLst>
                            <p:childTnLst>
                              <p:par>
                                <p:cTn id="39" presetID="10" presetClass="entr" fill="hold" grpId="9" nodeType="afterEffect">
                                  <p:stCondLst>
                                    <p:cond delay="100"/>
                                  </p:stCondLst>
                                  <p:iterate>
                                    <p:tmAbs val="0"/>
                                  </p:iterate>
                                  <p:childTnLst>
                                    <p:set>
                                      <p:cBhvr>
                                        <p:cTn id="40" fill="hold"/>
                                        <p:tgtEl>
                                          <p:spTgt spid="604"/>
                                        </p:tgtEl>
                                        <p:attrNameLst>
                                          <p:attrName>style.visibility</p:attrName>
                                        </p:attrNameLst>
                                      </p:cBhvr>
                                      <p:to>
                                        <p:strVal val="visible"/>
                                      </p:to>
                                    </p:set>
                                    <p:animEffect transition="in" filter="fade">
                                      <p:cBhvr>
                                        <p:cTn id="41" dur="1000"/>
                                        <p:tgtEl>
                                          <p:spTgt spid="604"/>
                                        </p:tgtEl>
                                      </p:cBhvr>
                                    </p:animEffect>
                                  </p:childTnLst>
                                </p:cTn>
                              </p:par>
                            </p:childTnLst>
                          </p:cTn>
                        </p:par>
                        <p:par>
                          <p:cTn id="42" fill="hold">
                            <p:stCondLst>
                              <p:cond delay="4100"/>
                            </p:stCondLst>
                            <p:childTnLst>
                              <p:par>
                                <p:cTn id="43" presetID="10" presetClass="exit" fill="hold" grpId="10" nodeType="afterEffect">
                                  <p:stCondLst>
                                    <p:cond delay="0"/>
                                  </p:stCondLst>
                                  <p:iterate>
                                    <p:tmAbs val="0"/>
                                  </p:iterate>
                                  <p:childTnLst>
                                    <p:animEffect transition="out" filter="fade">
                                      <p:cBhvr>
                                        <p:cTn id="44" dur="1000" fill="hold"/>
                                        <p:tgtEl>
                                          <p:spTgt spid="592"/>
                                        </p:tgtEl>
                                      </p:cBhvr>
                                    </p:animEffect>
                                    <p:set>
                                      <p:cBhvr>
                                        <p:cTn id="45" fill="hold">
                                          <p:stCondLst>
                                            <p:cond delay="999"/>
                                          </p:stCondLst>
                                        </p:cTn>
                                        <p:tgtEl>
                                          <p:spTgt spid="592"/>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10" presetClass="exit" fill="hold" grpId="11" nodeType="clickEffect">
                                  <p:stCondLst>
                                    <p:cond delay="0"/>
                                  </p:stCondLst>
                                  <p:iterate>
                                    <p:tmAbs val="0"/>
                                  </p:iterate>
                                  <p:childTnLst>
                                    <p:animEffect transition="out" filter="fade">
                                      <p:cBhvr>
                                        <p:cTn id="49" dur="1000" fill="hold"/>
                                        <p:tgtEl>
                                          <p:spTgt spid="619"/>
                                        </p:tgtEl>
                                      </p:cBhvr>
                                    </p:animEffect>
                                    <p:set>
                                      <p:cBhvr>
                                        <p:cTn id="50" fill="hold">
                                          <p:stCondLst>
                                            <p:cond delay="999"/>
                                          </p:stCondLst>
                                        </p:cTn>
                                        <p:tgtEl>
                                          <p:spTgt spid="619"/>
                                        </p:tgtEl>
                                        <p:attrNameLst>
                                          <p:attrName>style.visibility</p:attrName>
                                        </p:attrNameLst>
                                      </p:cBhvr>
                                      <p:to>
                                        <p:strVal val="hidden"/>
                                      </p:to>
                                    </p:set>
                                  </p:childTnLst>
                                </p:cTn>
                              </p:par>
                            </p:childTnLst>
                          </p:cTn>
                        </p:par>
                        <p:par>
                          <p:cTn id="51" fill="hold">
                            <p:stCondLst>
                              <p:cond delay="1000"/>
                            </p:stCondLst>
                            <p:childTnLst>
                              <p:par>
                                <p:cTn id="52" presetID="10" presetClass="entr" fill="hold" grpId="12" nodeType="afterEffect">
                                  <p:stCondLst>
                                    <p:cond delay="0"/>
                                  </p:stCondLst>
                                  <p:iterate>
                                    <p:tmAbs val="0"/>
                                  </p:iterate>
                                  <p:childTnLst>
                                    <p:set>
                                      <p:cBhvr>
                                        <p:cTn id="53" fill="hold"/>
                                        <p:tgtEl>
                                          <p:spTgt spid="555"/>
                                        </p:tgtEl>
                                        <p:attrNameLst>
                                          <p:attrName>style.visibility</p:attrName>
                                        </p:attrNameLst>
                                      </p:cBhvr>
                                      <p:to>
                                        <p:strVal val="visible"/>
                                      </p:to>
                                    </p:set>
                                    <p:animEffect transition="in" filter="fade">
                                      <p:cBhvr>
                                        <p:cTn id="54" dur="1000"/>
                                        <p:tgtEl>
                                          <p:spTgt spid="555"/>
                                        </p:tgtEl>
                                      </p:cBhvr>
                                    </p:animEffect>
                                  </p:childTnLst>
                                </p:cTn>
                              </p:par>
                            </p:childTnLst>
                          </p:cTn>
                        </p:par>
                        <p:par>
                          <p:cTn id="55" fill="hold">
                            <p:stCondLst>
                              <p:cond delay="2000"/>
                            </p:stCondLst>
                            <p:childTnLst>
                              <p:par>
                                <p:cTn id="56" presetID="10" presetClass="entr" fill="hold" grpId="13" nodeType="afterEffect">
                                  <p:stCondLst>
                                    <p:cond delay="100"/>
                                  </p:stCondLst>
                                  <p:iterate>
                                    <p:tmAbs val="0"/>
                                  </p:iterate>
                                  <p:childTnLst>
                                    <p:set>
                                      <p:cBhvr>
                                        <p:cTn id="57" fill="hold"/>
                                        <p:tgtEl>
                                          <p:spTgt spid="616"/>
                                        </p:tgtEl>
                                        <p:attrNameLst>
                                          <p:attrName>style.visibility</p:attrName>
                                        </p:attrNameLst>
                                      </p:cBhvr>
                                      <p:to>
                                        <p:strVal val="visible"/>
                                      </p:to>
                                    </p:set>
                                    <p:animEffect transition="in" filter="fade">
                                      <p:cBhvr>
                                        <p:cTn id="58" dur="1000"/>
                                        <p:tgtEl>
                                          <p:spTgt spid="616"/>
                                        </p:tgtEl>
                                      </p:cBhvr>
                                    </p:animEffect>
                                  </p:childTnLst>
                                </p:cTn>
                              </p:par>
                            </p:childTnLst>
                          </p:cTn>
                        </p:par>
                        <p:par>
                          <p:cTn id="59" fill="hold">
                            <p:stCondLst>
                              <p:cond delay="3100"/>
                            </p:stCondLst>
                            <p:childTnLst>
                              <p:par>
                                <p:cTn id="60" presetID="10" presetClass="exit" fill="hold" grpId="14" nodeType="afterEffect">
                                  <p:stCondLst>
                                    <p:cond delay="0"/>
                                  </p:stCondLst>
                                  <p:iterate>
                                    <p:tmAbs val="0"/>
                                  </p:iterate>
                                  <p:childTnLst>
                                    <p:animEffect transition="out" filter="fade">
                                      <p:cBhvr>
                                        <p:cTn id="61" dur="1000" fill="hold"/>
                                        <p:tgtEl>
                                          <p:spTgt spid="604"/>
                                        </p:tgtEl>
                                      </p:cBhvr>
                                    </p:animEffect>
                                    <p:set>
                                      <p:cBhvr>
                                        <p:cTn id="62" fill="hold">
                                          <p:stCondLst>
                                            <p:cond delay="999"/>
                                          </p:stCondLst>
                                        </p:cTn>
                                        <p:tgtEl>
                                          <p:spTgt spid="604"/>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0" presetClass="entr" fill="hold" grpId="15" nodeType="clickEffect">
                                  <p:stCondLst>
                                    <p:cond delay="0"/>
                                  </p:stCondLst>
                                  <p:iterate>
                                    <p:tmAbs val="0"/>
                                  </p:iterate>
                                  <p:childTnLst>
                                    <p:set>
                                      <p:cBhvr>
                                        <p:cTn id="66" fill="hold"/>
                                        <p:tgtEl>
                                          <p:spTgt spid="556"/>
                                        </p:tgtEl>
                                        <p:attrNameLst>
                                          <p:attrName>style.visibility</p:attrName>
                                        </p:attrNameLst>
                                      </p:cBhvr>
                                      <p:to>
                                        <p:strVal val="visible"/>
                                      </p:to>
                                    </p:set>
                                    <p:animEffect transition="in" filter="fade">
                                      <p:cBhvr>
                                        <p:cTn id="67" dur="1000"/>
                                        <p:tgtEl>
                                          <p:spTgt spid="556"/>
                                        </p:tgtEl>
                                      </p:cBhvr>
                                    </p:animEffect>
                                  </p:childTnLst>
                                </p:cTn>
                              </p:par>
                            </p:childTnLst>
                          </p:cTn>
                        </p:par>
                        <p:par>
                          <p:cTn id="68" fill="hold">
                            <p:stCondLst>
                              <p:cond delay="1000"/>
                            </p:stCondLst>
                            <p:childTnLst>
                              <p:par>
                                <p:cTn id="69" presetID="10" presetClass="exit" fill="hold" grpId="16" nodeType="afterEffect">
                                  <p:stCondLst>
                                    <p:cond delay="0"/>
                                  </p:stCondLst>
                                  <p:iterate>
                                    <p:tmAbs val="0"/>
                                  </p:iterate>
                                  <p:childTnLst>
                                    <p:animEffect transition="out" filter="fade">
                                      <p:cBhvr>
                                        <p:cTn id="70" dur="1000" fill="hold"/>
                                        <p:tgtEl>
                                          <p:spTgt spid="555"/>
                                        </p:tgtEl>
                                      </p:cBhvr>
                                    </p:animEffect>
                                    <p:set>
                                      <p:cBhvr>
                                        <p:cTn id="71" fill="hold">
                                          <p:stCondLst>
                                            <p:cond delay="999"/>
                                          </p:stCondLst>
                                        </p:cTn>
                                        <p:tgtEl>
                                          <p:spTgt spid="555"/>
                                        </p:tgtEl>
                                        <p:attrNameLst>
                                          <p:attrName>style.visibility</p:attrName>
                                        </p:attrNameLst>
                                      </p:cBhvr>
                                      <p:to>
                                        <p:strVal val="hidden"/>
                                      </p:to>
                                    </p:set>
                                  </p:childTnLst>
                                </p:cTn>
                              </p:par>
                            </p:childTnLst>
                          </p:cTn>
                        </p:par>
                        <p:par>
                          <p:cTn id="72" fill="hold">
                            <p:stCondLst>
                              <p:cond delay="2000"/>
                            </p:stCondLst>
                            <p:childTnLst>
                              <p:par>
                                <p:cTn id="73" presetID="10" presetClass="entr" fill="hold" grpId="17" nodeType="afterEffect">
                                  <p:stCondLst>
                                    <p:cond delay="100"/>
                                  </p:stCondLst>
                                  <p:iterate>
                                    <p:tmAbs val="0"/>
                                  </p:iterate>
                                  <p:childTnLst>
                                    <p:set>
                                      <p:cBhvr>
                                        <p:cTn id="74" fill="hold"/>
                                        <p:tgtEl>
                                          <p:spTgt spid="631"/>
                                        </p:tgtEl>
                                        <p:attrNameLst>
                                          <p:attrName>style.visibility</p:attrName>
                                        </p:attrNameLst>
                                      </p:cBhvr>
                                      <p:to>
                                        <p:strVal val="visible"/>
                                      </p:to>
                                    </p:set>
                                    <p:animEffect transition="in" filter="fade">
                                      <p:cBhvr>
                                        <p:cTn id="75" dur="1000"/>
                                        <p:tgtEl>
                                          <p:spTgt spid="631"/>
                                        </p:tgtEl>
                                      </p:cBhvr>
                                    </p:animEffect>
                                  </p:childTnLst>
                                </p:cTn>
                              </p:par>
                            </p:childTnLst>
                          </p:cTn>
                        </p:par>
                        <p:par>
                          <p:cTn id="76" fill="hold">
                            <p:stCondLst>
                              <p:cond delay="3100"/>
                            </p:stCondLst>
                            <p:childTnLst>
                              <p:par>
                                <p:cTn id="77" presetID="10" presetClass="exit" fill="hold" grpId="18" nodeType="afterEffect">
                                  <p:stCondLst>
                                    <p:cond delay="0"/>
                                  </p:stCondLst>
                                  <p:iterate>
                                    <p:tmAbs val="0"/>
                                  </p:iterate>
                                  <p:childTnLst>
                                    <p:animEffect transition="out" filter="fade">
                                      <p:cBhvr>
                                        <p:cTn id="78" dur="1000" fill="hold"/>
                                        <p:tgtEl>
                                          <p:spTgt spid="616"/>
                                        </p:tgtEl>
                                      </p:cBhvr>
                                    </p:animEffect>
                                    <p:set>
                                      <p:cBhvr>
                                        <p:cTn id="79" fill="hold">
                                          <p:stCondLst>
                                            <p:cond delay="999"/>
                                          </p:stCondLst>
                                        </p:cTn>
                                        <p:tgtEl>
                                          <p:spTgt spid="616"/>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10" presetClass="exit" fill="hold" grpId="19" nodeType="clickEffect">
                                  <p:stCondLst>
                                    <p:cond delay="0"/>
                                  </p:stCondLst>
                                  <p:iterate>
                                    <p:tmAbs val="0"/>
                                  </p:iterate>
                                  <p:childTnLst>
                                    <p:animEffect transition="out" filter="fade">
                                      <p:cBhvr>
                                        <p:cTn id="83" dur="1000" fill="hold"/>
                                        <p:tgtEl>
                                          <p:spTgt spid="556"/>
                                        </p:tgtEl>
                                      </p:cBhvr>
                                    </p:animEffect>
                                    <p:set>
                                      <p:cBhvr>
                                        <p:cTn id="84" fill="hold">
                                          <p:stCondLst>
                                            <p:cond delay="999"/>
                                          </p:stCondLst>
                                        </p:cTn>
                                        <p:tgtEl>
                                          <p:spTgt spid="556"/>
                                        </p:tgtEl>
                                        <p:attrNameLst>
                                          <p:attrName>style.visibility</p:attrName>
                                        </p:attrNameLst>
                                      </p:cBhvr>
                                      <p:to>
                                        <p:strVal val="hidden"/>
                                      </p:to>
                                    </p:set>
                                  </p:childTnLst>
                                </p:cTn>
                              </p:par>
                            </p:childTnLst>
                          </p:cTn>
                        </p:par>
                        <p:par>
                          <p:cTn id="85" fill="hold">
                            <p:stCondLst>
                              <p:cond delay="1000"/>
                            </p:stCondLst>
                            <p:childTnLst>
                              <p:par>
                                <p:cTn id="86" presetID="10" presetClass="entr" fill="hold" grpId="20" nodeType="afterEffect">
                                  <p:stCondLst>
                                    <p:cond delay="0"/>
                                  </p:stCondLst>
                                  <p:iterate>
                                    <p:tmAbs val="0"/>
                                  </p:iterate>
                                  <p:childTnLst>
                                    <p:set>
                                      <p:cBhvr>
                                        <p:cTn id="87" fill="hold"/>
                                        <p:tgtEl>
                                          <p:spTgt spid="557"/>
                                        </p:tgtEl>
                                        <p:attrNameLst>
                                          <p:attrName>style.visibility</p:attrName>
                                        </p:attrNameLst>
                                      </p:cBhvr>
                                      <p:to>
                                        <p:strVal val="visible"/>
                                      </p:to>
                                    </p:set>
                                    <p:animEffect transition="in" filter="fade">
                                      <p:cBhvr>
                                        <p:cTn id="88" dur="1000"/>
                                        <p:tgtEl>
                                          <p:spTgt spid="557"/>
                                        </p:tgtEl>
                                      </p:cBhvr>
                                    </p:animEffect>
                                  </p:childTnLst>
                                </p:cTn>
                              </p:par>
                            </p:childTnLst>
                          </p:cTn>
                        </p:par>
                        <p:par>
                          <p:cTn id="89" fill="hold">
                            <p:stCondLst>
                              <p:cond delay="2000"/>
                            </p:stCondLst>
                            <p:childTnLst>
                              <p:par>
                                <p:cTn id="90" presetID="10" presetClass="entr" fill="hold" grpId="21" nodeType="afterEffect">
                                  <p:stCondLst>
                                    <p:cond delay="100"/>
                                  </p:stCondLst>
                                  <p:iterate>
                                    <p:tmAbs val="0"/>
                                  </p:iterate>
                                  <p:childTnLst>
                                    <p:set>
                                      <p:cBhvr>
                                        <p:cTn id="91" fill="hold"/>
                                        <p:tgtEl>
                                          <p:spTgt spid="643"/>
                                        </p:tgtEl>
                                        <p:attrNameLst>
                                          <p:attrName>style.visibility</p:attrName>
                                        </p:attrNameLst>
                                      </p:cBhvr>
                                      <p:to>
                                        <p:strVal val="visible"/>
                                      </p:to>
                                    </p:set>
                                    <p:animEffect transition="in" filter="fade">
                                      <p:cBhvr>
                                        <p:cTn id="92" dur="1000"/>
                                        <p:tgtEl>
                                          <p:spTgt spid="643"/>
                                        </p:tgtEl>
                                      </p:cBhvr>
                                    </p:animEffect>
                                  </p:childTnLst>
                                </p:cTn>
                              </p:par>
                            </p:childTnLst>
                          </p:cTn>
                        </p:par>
                        <p:par>
                          <p:cTn id="93" fill="hold">
                            <p:stCondLst>
                              <p:cond delay="3100"/>
                            </p:stCondLst>
                            <p:childTnLst>
                              <p:par>
                                <p:cTn id="94" presetID="10" presetClass="exit" fill="hold" grpId="22" nodeType="afterEffect">
                                  <p:stCondLst>
                                    <p:cond delay="0"/>
                                  </p:stCondLst>
                                  <p:iterate>
                                    <p:tmAbs val="0"/>
                                  </p:iterate>
                                  <p:childTnLst>
                                    <p:animEffect transition="out" filter="fade">
                                      <p:cBhvr>
                                        <p:cTn id="95" dur="1000" fill="hold"/>
                                        <p:tgtEl>
                                          <p:spTgt spid="631"/>
                                        </p:tgtEl>
                                      </p:cBhvr>
                                    </p:animEffect>
                                    <p:set>
                                      <p:cBhvr>
                                        <p:cTn id="96" fill="hold">
                                          <p:stCondLst>
                                            <p:cond delay="999"/>
                                          </p:stCondLst>
                                        </p:cTn>
                                        <p:tgtEl>
                                          <p:spTgt spid="631"/>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0" presetClass="exit" fill="hold" grpId="23" nodeType="clickEffect">
                                  <p:stCondLst>
                                    <p:cond delay="0"/>
                                  </p:stCondLst>
                                  <p:iterate>
                                    <p:tmAbs val="0"/>
                                  </p:iterate>
                                  <p:childTnLst>
                                    <p:animEffect transition="out" filter="fade">
                                      <p:cBhvr>
                                        <p:cTn id="100" dur="1000" fill="hold"/>
                                        <p:tgtEl>
                                          <p:spTgt spid="557"/>
                                        </p:tgtEl>
                                      </p:cBhvr>
                                    </p:animEffect>
                                    <p:set>
                                      <p:cBhvr>
                                        <p:cTn id="101" fill="hold">
                                          <p:stCondLst>
                                            <p:cond delay="999"/>
                                          </p:stCondLst>
                                        </p:cTn>
                                        <p:tgtEl>
                                          <p:spTgt spid="557"/>
                                        </p:tgtEl>
                                        <p:attrNameLst>
                                          <p:attrName>style.visibility</p:attrName>
                                        </p:attrNameLst>
                                      </p:cBhvr>
                                      <p:to>
                                        <p:strVal val="hidden"/>
                                      </p:to>
                                    </p:set>
                                  </p:childTnLst>
                                </p:cTn>
                              </p:par>
                            </p:childTnLst>
                          </p:cTn>
                        </p:par>
                        <p:par>
                          <p:cTn id="102" fill="hold">
                            <p:stCondLst>
                              <p:cond delay="1000"/>
                            </p:stCondLst>
                            <p:childTnLst>
                              <p:par>
                                <p:cTn id="103" presetID="10" presetClass="entr" fill="hold" grpId="24" nodeType="afterEffect">
                                  <p:stCondLst>
                                    <p:cond delay="0"/>
                                  </p:stCondLst>
                                  <p:iterate>
                                    <p:tmAbs val="0"/>
                                  </p:iterate>
                                  <p:childTnLst>
                                    <p:set>
                                      <p:cBhvr>
                                        <p:cTn id="104" fill="hold"/>
                                        <p:tgtEl>
                                          <p:spTgt spid="558"/>
                                        </p:tgtEl>
                                        <p:attrNameLst>
                                          <p:attrName>style.visibility</p:attrName>
                                        </p:attrNameLst>
                                      </p:cBhvr>
                                      <p:to>
                                        <p:strVal val="visible"/>
                                      </p:to>
                                    </p:set>
                                    <p:animEffect transition="in" filter="fade">
                                      <p:cBhvr>
                                        <p:cTn id="105" dur="1000"/>
                                        <p:tgtEl>
                                          <p:spTgt spid="558"/>
                                        </p:tgtEl>
                                      </p:cBhvr>
                                    </p:animEffect>
                                  </p:childTnLst>
                                </p:cTn>
                              </p:par>
                            </p:childTnLst>
                          </p:cTn>
                        </p:par>
                        <p:par>
                          <p:cTn id="106" fill="hold">
                            <p:stCondLst>
                              <p:cond delay="2000"/>
                            </p:stCondLst>
                            <p:childTnLst>
                              <p:par>
                                <p:cTn id="107" presetID="10" presetClass="entr" fill="hold" grpId="25" nodeType="afterEffect">
                                  <p:stCondLst>
                                    <p:cond delay="100"/>
                                  </p:stCondLst>
                                  <p:iterate>
                                    <p:tmAbs val="0"/>
                                  </p:iterate>
                                  <p:childTnLst>
                                    <p:set>
                                      <p:cBhvr>
                                        <p:cTn id="108" fill="hold"/>
                                        <p:tgtEl>
                                          <p:spTgt spid="655"/>
                                        </p:tgtEl>
                                        <p:attrNameLst>
                                          <p:attrName>style.visibility</p:attrName>
                                        </p:attrNameLst>
                                      </p:cBhvr>
                                      <p:to>
                                        <p:strVal val="visible"/>
                                      </p:to>
                                    </p:set>
                                    <p:animEffect transition="in" filter="fade">
                                      <p:cBhvr>
                                        <p:cTn id="109" dur="1000"/>
                                        <p:tgtEl>
                                          <p:spTgt spid="655"/>
                                        </p:tgtEl>
                                      </p:cBhvr>
                                    </p:animEffect>
                                  </p:childTnLst>
                                </p:cTn>
                              </p:par>
                            </p:childTnLst>
                          </p:cTn>
                        </p:par>
                        <p:par>
                          <p:cTn id="110" fill="hold">
                            <p:stCondLst>
                              <p:cond delay="3100"/>
                            </p:stCondLst>
                            <p:childTnLst>
                              <p:par>
                                <p:cTn id="111" presetID="10" presetClass="exit" fill="hold" grpId="26" nodeType="afterEffect">
                                  <p:stCondLst>
                                    <p:cond delay="0"/>
                                  </p:stCondLst>
                                  <p:iterate>
                                    <p:tmAbs val="0"/>
                                  </p:iterate>
                                  <p:childTnLst>
                                    <p:animEffect transition="out" filter="fade">
                                      <p:cBhvr>
                                        <p:cTn id="112" dur="1000" fill="hold"/>
                                        <p:tgtEl>
                                          <p:spTgt spid="643"/>
                                        </p:tgtEl>
                                      </p:cBhvr>
                                    </p:animEffect>
                                    <p:set>
                                      <p:cBhvr>
                                        <p:cTn id="113" fill="hold">
                                          <p:stCondLst>
                                            <p:cond delay="999"/>
                                          </p:stCondLst>
                                        </p:cTn>
                                        <p:tgtEl>
                                          <p:spTgt spid="643"/>
                                        </p:tgtEl>
                                        <p:attrNameLst>
                                          <p:attrName>style.visibility</p:attrName>
                                        </p:attrNameLst>
                                      </p:cBhvr>
                                      <p:to>
                                        <p:strVal val="hidden"/>
                                      </p:to>
                                    </p:set>
                                  </p:childTnLst>
                                </p:cTn>
                              </p:par>
                            </p:childTnLst>
                          </p:cTn>
                        </p:par>
                      </p:childTnLst>
                    </p:cTn>
                  </p:par>
                  <p:par>
                    <p:cTn id="114" fill="hold">
                      <p:stCondLst>
                        <p:cond delay="indefinite"/>
                      </p:stCondLst>
                      <p:childTnLst>
                        <p:par>
                          <p:cTn id="115" fill="hold">
                            <p:stCondLst>
                              <p:cond delay="0"/>
                            </p:stCondLst>
                            <p:childTnLst>
                              <p:par>
                                <p:cTn id="116" presetID="10" presetClass="exit" fill="hold" grpId="27" nodeType="clickEffect">
                                  <p:stCondLst>
                                    <p:cond delay="0"/>
                                  </p:stCondLst>
                                  <p:iterate>
                                    <p:tmAbs val="0"/>
                                  </p:iterate>
                                  <p:childTnLst>
                                    <p:animEffect transition="out" filter="fade">
                                      <p:cBhvr>
                                        <p:cTn id="117" dur="1000" fill="hold"/>
                                        <p:tgtEl>
                                          <p:spTgt spid="558"/>
                                        </p:tgtEl>
                                      </p:cBhvr>
                                    </p:animEffect>
                                    <p:set>
                                      <p:cBhvr>
                                        <p:cTn id="118" fill="hold">
                                          <p:stCondLst>
                                            <p:cond delay="999"/>
                                          </p:stCondLst>
                                        </p:cTn>
                                        <p:tgtEl>
                                          <p:spTgt spid="558"/>
                                        </p:tgtEl>
                                        <p:attrNameLst>
                                          <p:attrName>style.visibility</p:attrName>
                                        </p:attrNameLst>
                                      </p:cBhvr>
                                      <p:to>
                                        <p:strVal val="hidden"/>
                                      </p:to>
                                    </p:set>
                                  </p:childTnLst>
                                </p:cTn>
                              </p:par>
                            </p:childTnLst>
                          </p:cTn>
                        </p:par>
                        <p:par>
                          <p:cTn id="119" fill="hold">
                            <p:stCondLst>
                              <p:cond delay="1000"/>
                            </p:stCondLst>
                            <p:childTnLst>
                              <p:par>
                                <p:cTn id="120" presetID="10" presetClass="entr" fill="hold" grpId="28" nodeType="afterEffect">
                                  <p:stCondLst>
                                    <p:cond delay="0"/>
                                  </p:stCondLst>
                                  <p:iterate>
                                    <p:tmAbs val="0"/>
                                  </p:iterate>
                                  <p:childTnLst>
                                    <p:set>
                                      <p:cBhvr>
                                        <p:cTn id="121" fill="hold"/>
                                        <p:tgtEl>
                                          <p:spTgt spid="559"/>
                                        </p:tgtEl>
                                        <p:attrNameLst>
                                          <p:attrName>style.visibility</p:attrName>
                                        </p:attrNameLst>
                                      </p:cBhvr>
                                      <p:to>
                                        <p:strVal val="visible"/>
                                      </p:to>
                                    </p:set>
                                    <p:animEffect transition="in" filter="fade">
                                      <p:cBhvr>
                                        <p:cTn id="122" dur="1000"/>
                                        <p:tgtEl>
                                          <p:spTgt spid="559"/>
                                        </p:tgtEl>
                                      </p:cBhvr>
                                    </p:animEffect>
                                  </p:childTnLst>
                                </p:cTn>
                              </p:par>
                            </p:childTnLst>
                          </p:cTn>
                        </p:par>
                        <p:par>
                          <p:cTn id="123" fill="hold">
                            <p:stCondLst>
                              <p:cond delay="2000"/>
                            </p:stCondLst>
                            <p:childTnLst>
                              <p:par>
                                <p:cTn id="124" presetID="10" presetClass="exit" fill="hold" grpId="29" nodeType="afterEffect">
                                  <p:stCondLst>
                                    <p:cond delay="100"/>
                                  </p:stCondLst>
                                  <p:iterate>
                                    <p:tmAbs val="0"/>
                                  </p:iterate>
                                  <p:childTnLst>
                                    <p:animEffect transition="out" filter="fade">
                                      <p:cBhvr>
                                        <p:cTn id="125" dur="1000" fill="hold"/>
                                        <p:tgtEl>
                                          <p:spTgt spid="655"/>
                                        </p:tgtEl>
                                      </p:cBhvr>
                                    </p:animEffect>
                                    <p:set>
                                      <p:cBhvr>
                                        <p:cTn id="126" fill="hold">
                                          <p:stCondLst>
                                            <p:cond delay="999"/>
                                          </p:stCondLst>
                                        </p:cTn>
                                        <p:tgtEl>
                                          <p:spTgt spid="655"/>
                                        </p:tgtEl>
                                        <p:attrNameLst>
                                          <p:attrName>style.visibility</p:attrName>
                                        </p:attrNameLst>
                                      </p:cBhvr>
                                      <p:to>
                                        <p:strVal val="hidden"/>
                                      </p:to>
                                    </p:set>
                                  </p:childTnLst>
                                </p:cTn>
                              </p:par>
                            </p:childTnLst>
                          </p:cTn>
                        </p:par>
                        <p:par>
                          <p:cTn id="127" fill="hold">
                            <p:stCondLst>
                              <p:cond delay="3100"/>
                            </p:stCondLst>
                            <p:childTnLst>
                              <p:par>
                                <p:cTn id="128" presetID="10" presetClass="entr" fill="hold" grpId="30" nodeType="afterEffect">
                                  <p:stCondLst>
                                    <p:cond delay="0"/>
                                  </p:stCondLst>
                                  <p:iterate>
                                    <p:tmAbs val="0"/>
                                  </p:iterate>
                                  <p:childTnLst>
                                    <p:set>
                                      <p:cBhvr>
                                        <p:cTn id="129" fill="hold"/>
                                        <p:tgtEl>
                                          <p:spTgt spid="667"/>
                                        </p:tgtEl>
                                        <p:attrNameLst>
                                          <p:attrName>style.visibility</p:attrName>
                                        </p:attrNameLst>
                                      </p:cBhvr>
                                      <p:to>
                                        <p:strVal val="visible"/>
                                      </p:to>
                                    </p:set>
                                    <p:animEffect transition="in" filter="fade">
                                      <p:cBhvr>
                                        <p:cTn id="130" dur="1000"/>
                                        <p:tgtEl>
                                          <p:spTgt spid="6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5" grpId="12" animBg="1" advAuto="0"/>
      <p:bldP spid="555" grpId="16" animBg="1" advAuto="0"/>
      <p:bldP spid="556" grpId="15" animBg="1" advAuto="0"/>
      <p:bldP spid="556" grpId="19" animBg="1" advAuto="0"/>
      <p:bldP spid="557" grpId="20" animBg="1" advAuto="0"/>
      <p:bldP spid="557" grpId="23" animBg="1" advAuto="0"/>
      <p:bldP spid="558" grpId="24" animBg="1" advAuto="0"/>
      <p:bldP spid="558" grpId="27" animBg="1" advAuto="0"/>
      <p:bldP spid="559" grpId="28" animBg="1" advAuto="0"/>
      <p:bldP spid="560" grpId="2" animBg="1" advAuto="0"/>
      <p:bldP spid="572" grpId="4" animBg="1" advAuto="0"/>
      <p:bldP spid="592" grpId="3" animBg="1" advAuto="0"/>
      <p:bldP spid="592" grpId="10" animBg="1" advAuto="0"/>
      <p:bldP spid="604" grpId="9" animBg="1" advAuto="0"/>
      <p:bldP spid="604" grpId="14" animBg="1" advAuto="0"/>
      <p:bldP spid="616" grpId="13" animBg="1" advAuto="0"/>
      <p:bldP spid="616" grpId="18" animBg="1" advAuto="0"/>
      <p:bldP spid="618" grpId="1" animBg="1" advAuto="0"/>
      <p:bldP spid="618" grpId="7" animBg="1" advAuto="0"/>
      <p:bldP spid="619" grpId="8" animBg="1" advAuto="0"/>
      <p:bldP spid="619" grpId="11" animBg="1" advAuto="0"/>
      <p:bldP spid="631" grpId="17" animBg="1" advAuto="0"/>
      <p:bldP spid="631" grpId="22" animBg="1" advAuto="0"/>
      <p:bldP spid="643" grpId="21" animBg="1" advAuto="0"/>
      <p:bldP spid="643" grpId="26" animBg="1" advAuto="0"/>
      <p:bldP spid="655" grpId="25" animBg="1" advAuto="0"/>
      <p:bldP spid="655" grpId="29" animBg="1" advAuto="0"/>
      <p:bldP spid="667" grpId="30" animBg="1" advAuto="0"/>
      <p:bldP spid="693" grpId="5" animBg="1" advAuto="0"/>
      <p:bldP spid="693" grpId="6" animBg="1" advAuto="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7" name="Sampling strategy"/>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Sampling strategy</a:t>
            </a:r>
          </a:p>
        </p:txBody>
      </p:sp>
      <p:sp>
        <p:nvSpPr>
          <p:cNvPr id="698" name="Compared radial trajectories;…"/>
          <p:cNvSpPr txBox="1"/>
          <p:nvPr/>
        </p:nvSpPr>
        <p:spPr>
          <a:xfrm>
            <a:off x="-30763" y="620818"/>
            <a:ext cx="13055601" cy="3536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626638" indent="-309138" algn="just">
              <a:lnSpc>
                <a:spcPct val="150000"/>
              </a:lnSpc>
              <a:buSzPct val="171000"/>
              <a:buChar char="•"/>
              <a:defRPr sz="3400">
                <a:solidFill>
                  <a:srgbClr val="FFFFFF"/>
                </a:solidFill>
              </a:defRPr>
            </a:pPr>
            <a:r>
              <a:rPr dirty="0"/>
              <a:t>Compared radial trajectories; </a:t>
            </a:r>
          </a:p>
          <a:p>
            <a:pPr marL="1262134" lvl="2" indent="-525534" algn="just">
              <a:lnSpc>
                <a:spcPct val="150000"/>
              </a:lnSpc>
              <a:buSzPct val="171000"/>
              <a:buChar char="-"/>
              <a:defRPr sz="3200">
                <a:solidFill>
                  <a:srgbClr val="FFFFFF"/>
                </a:solidFill>
              </a:defRPr>
            </a:pPr>
            <a:r>
              <a:rPr dirty="0" err="1"/>
              <a:t>REG</a:t>
            </a:r>
            <a:r>
              <a:rPr baseline="-5999" dirty="0" err="1"/>
              <a:t>no_rot</a:t>
            </a:r>
            <a:r>
              <a:rPr dirty="0"/>
              <a:t>: regular angle scheme with no rotation between frames </a:t>
            </a:r>
          </a:p>
          <a:p>
            <a:pPr marL="1262134" lvl="2" indent="-525534" algn="just">
              <a:lnSpc>
                <a:spcPct val="150000"/>
              </a:lnSpc>
              <a:buSzPct val="171000"/>
              <a:buChar char="-"/>
              <a:defRPr sz="3200">
                <a:solidFill>
                  <a:srgbClr val="FFFFFF"/>
                </a:solidFill>
              </a:defRPr>
            </a:pPr>
            <a:r>
              <a:rPr dirty="0" err="1"/>
              <a:t>REG</a:t>
            </a:r>
            <a:r>
              <a:rPr baseline="-5999" dirty="0" err="1"/>
              <a:t>rot</a:t>
            </a:r>
            <a:r>
              <a:rPr dirty="0"/>
              <a:t>: regular angle with regular rotation between frames</a:t>
            </a:r>
          </a:p>
          <a:p>
            <a:pPr marL="1262134" lvl="2" indent="-525534" algn="just">
              <a:lnSpc>
                <a:spcPct val="150000"/>
              </a:lnSpc>
              <a:buSzPct val="171000"/>
              <a:buChar char="-"/>
              <a:defRPr sz="3200">
                <a:solidFill>
                  <a:srgbClr val="FFFFFF"/>
                </a:solidFill>
              </a:defRPr>
            </a:pPr>
            <a:r>
              <a:rPr dirty="0" err="1"/>
              <a:t>tGA</a:t>
            </a:r>
            <a:r>
              <a:rPr baseline="-5999" dirty="0" err="1"/>
              <a:t>no_rot</a:t>
            </a:r>
            <a:r>
              <a:rPr dirty="0"/>
              <a:t>: tiny golden angle with no rotation between frames</a:t>
            </a:r>
          </a:p>
          <a:p>
            <a:pPr marL="1262134" lvl="2" indent="-525534" algn="just">
              <a:lnSpc>
                <a:spcPct val="150000"/>
              </a:lnSpc>
              <a:buSzPct val="171000"/>
              <a:buChar char="-"/>
              <a:defRPr sz="3200">
                <a:solidFill>
                  <a:srgbClr val="FFFFFF"/>
                </a:solidFill>
              </a:defRPr>
            </a:pPr>
            <a:r>
              <a:rPr dirty="0" err="1"/>
              <a:t>tGA</a:t>
            </a:r>
            <a:r>
              <a:rPr baseline="-5999" dirty="0" err="1"/>
              <a:t>rot</a:t>
            </a:r>
            <a:r>
              <a:rPr dirty="0"/>
              <a:t>: continuously rotating tiny golden angle (~23.63</a:t>
            </a:r>
            <a:r>
              <a:rPr baseline="31999" dirty="0"/>
              <a:t>o</a:t>
            </a:r>
            <a:r>
              <a:rPr dirty="0"/>
              <a:t>)</a:t>
            </a:r>
          </a:p>
        </p:txBody>
      </p:sp>
      <p:pic>
        <p:nvPicPr>
          <p:cNvPr id="699" name="Figure1.png" descr="Figure1.png"/>
          <p:cNvPicPr>
            <a:picLocks noChangeAspect="1"/>
          </p:cNvPicPr>
          <p:nvPr/>
        </p:nvPicPr>
        <p:blipFill>
          <a:blip r:embed="rId3"/>
          <a:srcRect l="3403" t="537" r="219" b="68561"/>
          <a:stretch>
            <a:fillRect/>
          </a:stretch>
        </p:blipFill>
        <p:spPr>
          <a:xfrm>
            <a:off x="364529" y="5062663"/>
            <a:ext cx="12275649" cy="2950956"/>
          </a:xfrm>
          <a:prstGeom prst="rect">
            <a:avLst/>
          </a:prstGeom>
          <a:ln w="12700">
            <a:miter lim="400000"/>
          </a:ln>
        </p:spPr>
      </p:pic>
      <p:pic>
        <p:nvPicPr>
          <p:cNvPr id="700" name="Figure1.png" descr="Figure1.png"/>
          <p:cNvPicPr>
            <a:picLocks noChangeAspect="1"/>
          </p:cNvPicPr>
          <p:nvPr/>
        </p:nvPicPr>
        <p:blipFill>
          <a:blip r:embed="rId3"/>
          <a:srcRect l="3403" t="31288" r="219" b="46022"/>
          <a:stretch>
            <a:fillRect/>
          </a:stretch>
        </p:blipFill>
        <p:spPr>
          <a:xfrm>
            <a:off x="364529" y="5846491"/>
            <a:ext cx="12275816" cy="2166774"/>
          </a:xfrm>
          <a:prstGeom prst="rect">
            <a:avLst/>
          </a:prstGeom>
          <a:ln w="12700">
            <a:miter lim="400000"/>
          </a:ln>
        </p:spPr>
      </p:pic>
      <p:pic>
        <p:nvPicPr>
          <p:cNvPr id="701" name="Figure1.png" descr="Figure1.png"/>
          <p:cNvPicPr>
            <a:picLocks noChangeAspect="1"/>
          </p:cNvPicPr>
          <p:nvPr/>
        </p:nvPicPr>
        <p:blipFill>
          <a:blip r:embed="rId3"/>
          <a:srcRect l="3403" t="98153" r="219" b="537"/>
          <a:stretch>
            <a:fillRect/>
          </a:stretch>
        </p:blipFill>
        <p:spPr>
          <a:xfrm>
            <a:off x="364529" y="8013699"/>
            <a:ext cx="12275567" cy="125016"/>
          </a:xfrm>
          <a:prstGeom prst="rect">
            <a:avLst/>
          </a:prstGeom>
          <a:ln w="12700">
            <a:miter lim="400000"/>
          </a:ln>
        </p:spPr>
      </p:pic>
      <p:pic>
        <p:nvPicPr>
          <p:cNvPr id="702" name="Figure1.png" descr="Figure1.png"/>
          <p:cNvPicPr>
            <a:picLocks noChangeAspect="1"/>
          </p:cNvPicPr>
          <p:nvPr/>
        </p:nvPicPr>
        <p:blipFill>
          <a:blip r:embed="rId3"/>
          <a:srcRect l="3403" t="53609" r="219" b="23986"/>
          <a:stretch>
            <a:fillRect/>
          </a:stretch>
        </p:blipFill>
        <p:spPr>
          <a:xfrm>
            <a:off x="364529" y="5846491"/>
            <a:ext cx="12275577" cy="2139439"/>
          </a:xfrm>
          <a:prstGeom prst="rect">
            <a:avLst/>
          </a:prstGeom>
          <a:ln w="12700">
            <a:miter lim="400000"/>
          </a:ln>
        </p:spPr>
      </p:pic>
      <p:pic>
        <p:nvPicPr>
          <p:cNvPr id="703" name="Figure1.png" descr="Figure1.png"/>
          <p:cNvPicPr>
            <a:picLocks noChangeAspect="1"/>
          </p:cNvPicPr>
          <p:nvPr/>
        </p:nvPicPr>
        <p:blipFill>
          <a:blip r:embed="rId3"/>
          <a:srcRect l="3403" t="76011" r="219" b="1652"/>
          <a:stretch>
            <a:fillRect/>
          </a:stretch>
        </p:blipFill>
        <p:spPr>
          <a:xfrm>
            <a:off x="364529" y="5872843"/>
            <a:ext cx="12275656" cy="2133006"/>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afterEffect">
                                  <p:stCondLst>
                                    <p:cond delay="0"/>
                                  </p:stCondLst>
                                  <p:iterate>
                                    <p:tmAbs val="0"/>
                                  </p:iterate>
                                  <p:childTnLst>
                                    <p:set>
                                      <p:cBhvr>
                                        <p:cTn id="6" fill="hold"/>
                                        <p:tgtEl>
                                          <p:spTgt spid="698">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69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698">
                                            <p:txEl>
                                              <p:pRg st="1" end="1"/>
                                            </p:txEl>
                                          </p:spTgt>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2" nodeType="afterEffect">
                                  <p:stCondLst>
                                    <p:cond delay="0"/>
                                  </p:stCondLst>
                                  <p:iterate>
                                    <p:tmAbs val="0"/>
                                  </p:iterate>
                                  <p:childTnLst>
                                    <p:set>
                                      <p:cBhvr>
                                        <p:cTn id="15" fill="hold"/>
                                        <p:tgtEl>
                                          <p:spTgt spid="701"/>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3" nodeType="afterEffect">
                                  <p:stCondLst>
                                    <p:cond delay="0"/>
                                  </p:stCondLst>
                                  <p:iterate>
                                    <p:tmAbs val="0"/>
                                  </p:iterate>
                                  <p:childTnLst>
                                    <p:set>
                                      <p:cBhvr>
                                        <p:cTn id="18" fill="hold"/>
                                        <p:tgtEl>
                                          <p:spTgt spid="69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iterate>
                                    <p:tmAbs val="0"/>
                                  </p:iterate>
                                  <p:childTnLst>
                                    <p:set>
                                      <p:cBhvr>
                                        <p:cTn id="22" fill="hold"/>
                                        <p:tgtEl>
                                          <p:spTgt spid="698">
                                            <p:txEl>
                                              <p:pRg st="2" end="2"/>
                                            </p:txEl>
                                          </p:spTgt>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grpId="4" nodeType="afterEffect">
                                  <p:stCondLst>
                                    <p:cond delay="0"/>
                                  </p:stCondLst>
                                  <p:iterate>
                                    <p:tmAbs val="0"/>
                                  </p:iterate>
                                  <p:childTnLst>
                                    <p:set>
                                      <p:cBhvr>
                                        <p:cTn id="25" fill="hold"/>
                                        <p:tgtEl>
                                          <p:spTgt spid="700"/>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1" nodeType="clickEffect">
                                  <p:stCondLst>
                                    <p:cond delay="0"/>
                                  </p:stCondLst>
                                  <p:iterate>
                                    <p:tmAbs val="0"/>
                                  </p:iterate>
                                  <p:childTnLst>
                                    <p:set>
                                      <p:cBhvr>
                                        <p:cTn id="29" fill="hold"/>
                                        <p:tgtEl>
                                          <p:spTgt spid="698">
                                            <p:txEl>
                                              <p:pRg st="3" end="3"/>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5" nodeType="afterEffect">
                                  <p:stCondLst>
                                    <p:cond delay="0"/>
                                  </p:stCondLst>
                                  <p:iterate>
                                    <p:tmAbs val="0"/>
                                  </p:iterate>
                                  <p:childTnLst>
                                    <p:set>
                                      <p:cBhvr>
                                        <p:cTn id="32" fill="hold"/>
                                        <p:tgtEl>
                                          <p:spTgt spid="70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iterate>
                                    <p:tmAbs val="0"/>
                                  </p:iterate>
                                  <p:childTnLst>
                                    <p:set>
                                      <p:cBhvr>
                                        <p:cTn id="36" fill="hold"/>
                                        <p:tgtEl>
                                          <p:spTgt spid="698">
                                            <p:txEl>
                                              <p:pRg st="4" end="4"/>
                                            </p:txEl>
                                          </p:spTgt>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6" nodeType="afterEffect">
                                  <p:stCondLst>
                                    <p:cond delay="0"/>
                                  </p:stCondLst>
                                  <p:iterate>
                                    <p:tmAbs val="0"/>
                                  </p:iterate>
                                  <p:childTnLst>
                                    <p:set>
                                      <p:cBhvr>
                                        <p:cTn id="39" fill="hold"/>
                                        <p:tgtEl>
                                          <p:spTgt spid="7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8" grpId="1" build="p" bldLvl="5" animBg="1" advAuto="0"/>
      <p:bldP spid="699" grpId="3" animBg="1" advAuto="0"/>
      <p:bldP spid="700" grpId="4" animBg="1" advAuto="0"/>
      <p:bldP spid="701" grpId="2" animBg="1" advAuto="0"/>
      <p:bldP spid="702" grpId="5" animBg="1" advAuto="0"/>
      <p:bldP spid="703" grpId="6" animBg="1" advAuto="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7" name="Sampling strategy; artifact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Sampling strategy; artifacts</a:t>
            </a:r>
          </a:p>
        </p:txBody>
      </p:sp>
      <p:pic>
        <p:nvPicPr>
          <p:cNvPr id="708" name="Figure2.png" descr="Figure2.png"/>
          <p:cNvPicPr>
            <a:picLocks noChangeAspect="1"/>
          </p:cNvPicPr>
          <p:nvPr/>
        </p:nvPicPr>
        <p:blipFill>
          <a:blip r:embed="rId3"/>
          <a:srcRect b="78057"/>
          <a:stretch>
            <a:fillRect/>
          </a:stretch>
        </p:blipFill>
        <p:spPr>
          <a:xfrm>
            <a:off x="3299615" y="620818"/>
            <a:ext cx="7232400" cy="1996918"/>
          </a:xfrm>
          <a:prstGeom prst="rect">
            <a:avLst/>
          </a:prstGeom>
          <a:ln w="12700">
            <a:miter lim="400000"/>
          </a:ln>
        </p:spPr>
      </p:pic>
      <p:pic>
        <p:nvPicPr>
          <p:cNvPr id="709" name="Figure2.png" descr="Figure2.png"/>
          <p:cNvPicPr>
            <a:picLocks noChangeAspect="1"/>
          </p:cNvPicPr>
          <p:nvPr/>
        </p:nvPicPr>
        <p:blipFill>
          <a:blip r:embed="rId3"/>
          <a:srcRect t="21794" b="58540"/>
          <a:stretch>
            <a:fillRect/>
          </a:stretch>
        </p:blipFill>
        <p:spPr>
          <a:xfrm>
            <a:off x="3299615" y="2605193"/>
            <a:ext cx="7232400" cy="1789650"/>
          </a:xfrm>
          <a:prstGeom prst="rect">
            <a:avLst/>
          </a:prstGeom>
          <a:ln w="12700">
            <a:miter lim="400000"/>
          </a:ln>
        </p:spPr>
      </p:pic>
      <p:pic>
        <p:nvPicPr>
          <p:cNvPr id="710" name="Figure2.png" descr="Figure2.png"/>
          <p:cNvPicPr>
            <a:picLocks noChangeAspect="1"/>
          </p:cNvPicPr>
          <p:nvPr/>
        </p:nvPicPr>
        <p:blipFill>
          <a:blip r:embed="rId3"/>
          <a:srcRect t="41209" b="38851"/>
          <a:stretch>
            <a:fillRect/>
          </a:stretch>
        </p:blipFill>
        <p:spPr>
          <a:xfrm>
            <a:off x="3299615" y="4369303"/>
            <a:ext cx="7232400" cy="1814554"/>
          </a:xfrm>
          <a:prstGeom prst="rect">
            <a:avLst/>
          </a:prstGeom>
          <a:ln w="12700">
            <a:miter lim="400000"/>
          </a:ln>
        </p:spPr>
      </p:pic>
      <p:pic>
        <p:nvPicPr>
          <p:cNvPr id="711" name="Figure2.png" descr="Figure2.png"/>
          <p:cNvPicPr>
            <a:picLocks noChangeAspect="1"/>
          </p:cNvPicPr>
          <p:nvPr/>
        </p:nvPicPr>
        <p:blipFill>
          <a:blip r:embed="rId3"/>
          <a:srcRect t="60917" b="19657"/>
          <a:stretch>
            <a:fillRect/>
          </a:stretch>
        </p:blipFill>
        <p:spPr>
          <a:xfrm>
            <a:off x="3299615" y="6171115"/>
            <a:ext cx="7232400" cy="1767822"/>
          </a:xfrm>
          <a:prstGeom prst="rect">
            <a:avLst/>
          </a:prstGeom>
          <a:ln w="12700">
            <a:miter lim="400000"/>
          </a:ln>
        </p:spPr>
      </p:pic>
      <p:pic>
        <p:nvPicPr>
          <p:cNvPr id="712" name="Figure2.png" descr="Figure2.png"/>
          <p:cNvPicPr>
            <a:picLocks noChangeAspect="1"/>
          </p:cNvPicPr>
          <p:nvPr/>
        </p:nvPicPr>
        <p:blipFill>
          <a:blip r:embed="rId3"/>
          <a:srcRect t="80427"/>
          <a:stretch>
            <a:fillRect/>
          </a:stretch>
        </p:blipFill>
        <p:spPr>
          <a:xfrm>
            <a:off x="3299615" y="7938796"/>
            <a:ext cx="7232400" cy="1781217"/>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0" presetClass="entr" fill="hold" grpId="1" nodeType="afterEffect">
                                  <p:stCondLst>
                                    <p:cond delay="0"/>
                                  </p:stCondLst>
                                  <p:iterate>
                                    <p:tmAbs val="0"/>
                                  </p:iterate>
                                  <p:childTnLst>
                                    <p:set>
                                      <p:cBhvr>
                                        <p:cTn id="6" fill="hold"/>
                                        <p:tgtEl>
                                          <p:spTgt spid="708"/>
                                        </p:tgtEl>
                                        <p:attrNameLst>
                                          <p:attrName>style.visibility</p:attrName>
                                        </p:attrNameLst>
                                      </p:cBhvr>
                                      <p:to>
                                        <p:strVal val="visible"/>
                                      </p:to>
                                    </p:set>
                                    <p:animEffect transition="in" filter="fade">
                                      <p:cBhvr>
                                        <p:cTn id="7" dur="499"/>
                                        <p:tgtEl>
                                          <p:spTgt spid="70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709"/>
                                        </p:tgtEl>
                                        <p:attrNameLst>
                                          <p:attrName>style.visibility</p:attrName>
                                        </p:attrNameLst>
                                      </p:cBhvr>
                                      <p:to>
                                        <p:strVal val="visible"/>
                                      </p:to>
                                    </p:set>
                                    <p:animEffect transition="in" filter="fade">
                                      <p:cBhvr>
                                        <p:cTn id="12" dur="499"/>
                                        <p:tgtEl>
                                          <p:spTgt spid="70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fill="hold" grpId="3" nodeType="clickEffect">
                                  <p:stCondLst>
                                    <p:cond delay="0"/>
                                  </p:stCondLst>
                                  <p:iterate>
                                    <p:tmAbs val="0"/>
                                  </p:iterate>
                                  <p:childTnLst>
                                    <p:set>
                                      <p:cBhvr>
                                        <p:cTn id="16" fill="hold"/>
                                        <p:tgtEl>
                                          <p:spTgt spid="710"/>
                                        </p:tgtEl>
                                        <p:attrNameLst>
                                          <p:attrName>style.visibility</p:attrName>
                                        </p:attrNameLst>
                                      </p:cBhvr>
                                      <p:to>
                                        <p:strVal val="visible"/>
                                      </p:to>
                                    </p:set>
                                    <p:animEffect transition="in" filter="fade">
                                      <p:cBhvr>
                                        <p:cTn id="17" dur="499"/>
                                        <p:tgtEl>
                                          <p:spTgt spid="7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fill="hold" grpId="4" nodeType="clickEffect">
                                  <p:stCondLst>
                                    <p:cond delay="0"/>
                                  </p:stCondLst>
                                  <p:iterate>
                                    <p:tmAbs val="0"/>
                                  </p:iterate>
                                  <p:childTnLst>
                                    <p:set>
                                      <p:cBhvr>
                                        <p:cTn id="21" fill="hold"/>
                                        <p:tgtEl>
                                          <p:spTgt spid="711"/>
                                        </p:tgtEl>
                                        <p:attrNameLst>
                                          <p:attrName>style.visibility</p:attrName>
                                        </p:attrNameLst>
                                      </p:cBhvr>
                                      <p:to>
                                        <p:strVal val="visible"/>
                                      </p:to>
                                    </p:set>
                                    <p:animEffect transition="in" filter="fade">
                                      <p:cBhvr>
                                        <p:cTn id="22" dur="499"/>
                                        <p:tgtEl>
                                          <p:spTgt spid="7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fill="hold" grpId="5" nodeType="clickEffect">
                                  <p:stCondLst>
                                    <p:cond delay="0"/>
                                  </p:stCondLst>
                                  <p:iterate>
                                    <p:tmAbs val="0"/>
                                  </p:iterate>
                                  <p:childTnLst>
                                    <p:set>
                                      <p:cBhvr>
                                        <p:cTn id="26" fill="hold"/>
                                        <p:tgtEl>
                                          <p:spTgt spid="712"/>
                                        </p:tgtEl>
                                        <p:attrNameLst>
                                          <p:attrName>style.visibility</p:attrName>
                                        </p:attrNameLst>
                                      </p:cBhvr>
                                      <p:to>
                                        <p:strVal val="visible"/>
                                      </p:to>
                                    </p:set>
                                    <p:animEffect transition="in" filter="fade">
                                      <p:cBhvr>
                                        <p:cTn id="27" dur="499"/>
                                        <p:tgtEl>
                                          <p:spTgt spid="7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8" grpId="1" animBg="1" advAuto="0"/>
      <p:bldP spid="709" grpId="2" animBg="1" advAuto="0"/>
      <p:bldP spid="710" grpId="3" animBg="1" advAuto="0"/>
      <p:bldP spid="711" grpId="4" animBg="1" advAuto="0"/>
      <p:bldP spid="712" grpId="5"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905D0D-A88E-4B21-B3BC-9B43CA5F9179}"/>
              </a:ext>
            </a:extLst>
          </p:cNvPr>
          <p:cNvSpPr txBox="1"/>
          <p:nvPr/>
        </p:nvSpPr>
        <p:spPr>
          <a:xfrm>
            <a:off x="0" y="-130588"/>
            <a:ext cx="717176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3600" b="0" i="0" u="none" strike="noStrike" cap="none" spc="0" normalizeH="0" baseline="0" dirty="0">
                <a:ln>
                  <a:noFill/>
                </a:ln>
                <a:solidFill>
                  <a:srgbClr val="000000"/>
                </a:solidFill>
                <a:effectLst/>
                <a:uFillTx/>
                <a:latin typeface="Helvetica"/>
                <a:ea typeface="Helvetica"/>
                <a:cs typeface="Helvetica"/>
                <a:sym typeface="Helvetica"/>
              </a:rPr>
              <a:t>Introduction</a:t>
            </a:r>
          </a:p>
        </p:txBody>
      </p:sp>
      <p:sp>
        <p:nvSpPr>
          <p:cNvPr id="6" name="TextBox 5">
            <a:extLst>
              <a:ext uri="{FF2B5EF4-FFF2-40B4-BE49-F238E27FC236}">
                <a16:creationId xmlns:a16="http://schemas.microsoft.com/office/drawing/2014/main" id="{323327C7-DA3C-42C5-9394-02371B2F2D4B}"/>
              </a:ext>
            </a:extLst>
          </p:cNvPr>
          <p:cNvSpPr txBox="1"/>
          <p:nvPr/>
        </p:nvSpPr>
        <p:spPr>
          <a:xfrm>
            <a:off x="753035" y="1062917"/>
            <a:ext cx="1100865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GB" sz="4000" b="0" i="0" u="none" strike="noStrike" cap="none" spc="0" normalizeH="0" baseline="0" dirty="0">
                <a:ln>
                  <a:noFill/>
                </a:ln>
                <a:solidFill>
                  <a:schemeClr val="bg1"/>
                </a:solidFill>
                <a:effectLst/>
                <a:uFillTx/>
                <a:latin typeface="Helvetica"/>
                <a:ea typeface="Helvetica"/>
                <a:cs typeface="Helvetica"/>
                <a:sym typeface="Helvetica"/>
              </a:rPr>
              <a:t>Real time imaging</a:t>
            </a:r>
          </a:p>
        </p:txBody>
      </p:sp>
      <p:sp>
        <p:nvSpPr>
          <p:cNvPr id="7" name="TextBox 6">
            <a:extLst>
              <a:ext uri="{FF2B5EF4-FFF2-40B4-BE49-F238E27FC236}">
                <a16:creationId xmlns:a16="http://schemas.microsoft.com/office/drawing/2014/main" id="{27A01EC0-3EDB-4889-9C3A-C9F6DB2A48A2}"/>
              </a:ext>
            </a:extLst>
          </p:cNvPr>
          <p:cNvSpPr txBox="1"/>
          <p:nvPr/>
        </p:nvSpPr>
        <p:spPr>
          <a:xfrm>
            <a:off x="753035" y="2867208"/>
            <a:ext cx="10787062"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Non-cartesian trajectories</a:t>
            </a:r>
          </a:p>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Data </a:t>
            </a:r>
            <a:r>
              <a:rPr lang="en-GB" sz="3600" dirty="0" err="1">
                <a:solidFill>
                  <a:schemeClr val="bg1"/>
                </a:solidFill>
                <a:latin typeface="Arial" panose="020B0604020202020204" pitchFamily="34" charset="0"/>
                <a:cs typeface="Arial" panose="020B0604020202020204" pitchFamily="34" charset="0"/>
              </a:rPr>
              <a:t>Undersampling</a:t>
            </a:r>
            <a:endParaRPr lang="en-GB" sz="3600" dirty="0">
              <a:solidFill>
                <a:schemeClr val="bg1"/>
              </a:solidFill>
              <a:latin typeface="Arial" panose="020B0604020202020204" pitchFamily="34" charset="0"/>
              <a:cs typeface="Arial" panose="020B0604020202020204" pitchFamily="34" charset="0"/>
            </a:endParaRPr>
          </a:p>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Compressed Sensing (CS)</a:t>
            </a:r>
          </a:p>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Parallel Imaging</a:t>
            </a:r>
          </a:p>
        </p:txBody>
      </p:sp>
    </p:spTree>
    <p:extLst>
      <p:ext uri="{BB962C8B-B14F-4D97-AF65-F5344CB8AC3E}">
        <p14:creationId xmlns:p14="http://schemas.microsoft.com/office/powerpoint/2010/main" val="145190195"/>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Preparation of training data and training"/>
          <p:cNvSpPr txBox="1"/>
          <p:nvPr/>
        </p:nvSpPr>
        <p:spPr>
          <a:xfrm>
            <a:off x="32036" y="-52282"/>
            <a:ext cx="7772401"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3400">
                <a:latin typeface="Calibri"/>
                <a:ea typeface="Calibri"/>
                <a:cs typeface="Calibri"/>
                <a:sym typeface="Calibri"/>
              </a:defRPr>
            </a:lvl1pPr>
          </a:lstStyle>
          <a:p>
            <a:r>
              <a:t>Preparation of training data and training</a:t>
            </a:r>
          </a:p>
        </p:txBody>
      </p:sp>
      <p:pic>
        <p:nvPicPr>
          <p:cNvPr id="425" name="Screen Shot 2019-01-15 at 12.26.55.png" descr="Screen Shot 2019-01-15 at 12.26.55.png"/>
          <p:cNvPicPr>
            <a:picLocks noChangeAspect="1"/>
          </p:cNvPicPr>
          <p:nvPr/>
        </p:nvPicPr>
        <p:blipFill>
          <a:blip r:embed="rId8"/>
          <a:stretch>
            <a:fillRect/>
          </a:stretch>
        </p:blipFill>
        <p:spPr>
          <a:xfrm>
            <a:off x="263116" y="5274112"/>
            <a:ext cx="5196029" cy="3662126"/>
          </a:xfrm>
          <a:prstGeom prst="rect">
            <a:avLst/>
          </a:prstGeom>
          <a:ln w="12700">
            <a:miter lim="400000"/>
          </a:ln>
        </p:spPr>
      </p:pic>
      <p:sp>
        <p:nvSpPr>
          <p:cNvPr id="426" name="Rectangle"/>
          <p:cNvSpPr/>
          <p:nvPr/>
        </p:nvSpPr>
        <p:spPr>
          <a:xfrm>
            <a:off x="6413500" y="4476598"/>
            <a:ext cx="6591300" cy="1307859"/>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7" name="Rectangle"/>
          <p:cNvSpPr/>
          <p:nvPr/>
        </p:nvSpPr>
        <p:spPr>
          <a:xfrm>
            <a:off x="6413500" y="5029048"/>
            <a:ext cx="1094728" cy="4152254"/>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pic>
        <p:nvPicPr>
          <p:cNvPr id="428" name="og4.mp4" descr="og4.mp4"/>
          <p:cNvPicPr>
            <a:picLocks/>
          </p:cNvPicPr>
          <p:nvPr>
            <a:videoFile r:link="rId2"/>
            <p:extLst>
              <p:ext uri="{DAA4B4D4-6D71-4841-9C94-3DE7FCFB9230}">
                <p14:media xmlns:p14="http://schemas.microsoft.com/office/powerpoint/2010/main" r:embed="rId1"/>
              </p:ext>
            </p:extLst>
          </p:nvPr>
        </p:nvPicPr>
        <p:blipFill>
          <a:blip r:embed="rId9"/>
          <a:stretch>
            <a:fillRect/>
          </a:stretch>
        </p:blipFill>
        <p:spPr>
          <a:xfrm>
            <a:off x="263116" y="720360"/>
            <a:ext cx="3810001" cy="3810001"/>
          </a:xfrm>
          <a:prstGeom prst="rect">
            <a:avLst/>
          </a:prstGeom>
          <a:ln w="12700">
            <a:miter lim="400000"/>
          </a:ln>
        </p:spPr>
      </p:pic>
      <p:sp>
        <p:nvSpPr>
          <p:cNvPr id="429" name="DICOM data"/>
          <p:cNvSpPr txBox="1"/>
          <p:nvPr/>
        </p:nvSpPr>
        <p:spPr>
          <a:xfrm>
            <a:off x="1232093" y="4047170"/>
            <a:ext cx="2009476" cy="323968"/>
          </a:xfrm>
          <a:prstGeom prst="rect">
            <a:avLst/>
          </a:prstGeom>
          <a:solidFill>
            <a:srgbClr val="FFBA2C">
              <a:alpha val="69630"/>
            </a:srgbClr>
          </a:solidFill>
          <a:ln w="12700">
            <a:solidFill>
              <a:srgbClr val="FFBA2C"/>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500" b="1">
                <a:solidFill>
                  <a:srgbClr val="FFFFFF"/>
                </a:solidFill>
                <a:uFill>
                  <a:solidFill>
                    <a:srgbClr val="FFFFFF"/>
                  </a:solidFill>
                </a:uFill>
                <a:latin typeface="Arial"/>
                <a:ea typeface="Arial"/>
                <a:cs typeface="Arial"/>
                <a:sym typeface="Arial"/>
              </a:defRPr>
            </a:lvl1pPr>
          </a:lstStyle>
          <a:p>
            <a:r>
              <a:t>DICOM data</a:t>
            </a:r>
          </a:p>
        </p:txBody>
      </p:sp>
      <p:pic>
        <p:nvPicPr>
          <p:cNvPr id="430" name="og_data.mp4" descr="og_data.mp4"/>
          <p:cNvPicPr>
            <a:picLocks/>
          </p:cNvPicPr>
          <p:nvPr>
            <a:videoFile r:link="rId4"/>
            <p:extLst>
              <p:ext uri="{DAA4B4D4-6D71-4841-9C94-3DE7FCFB9230}">
                <p14:media xmlns:p14="http://schemas.microsoft.com/office/powerpoint/2010/main" r:embed="rId3"/>
              </p:ext>
            </p:extLst>
          </p:nvPr>
        </p:nvPicPr>
        <p:blipFill>
          <a:blip r:embed="rId10"/>
          <a:stretch>
            <a:fillRect/>
          </a:stretch>
        </p:blipFill>
        <p:spPr>
          <a:xfrm>
            <a:off x="4421544" y="720360"/>
            <a:ext cx="3810001" cy="3810001"/>
          </a:xfrm>
          <a:prstGeom prst="rect">
            <a:avLst/>
          </a:prstGeom>
          <a:ln w="12700">
            <a:miter lim="400000"/>
          </a:ln>
        </p:spPr>
      </p:pic>
      <p:pic>
        <p:nvPicPr>
          <p:cNvPr id="431" name="resampled_dat.mp4" descr="resampled_dat.mp4"/>
          <p:cNvPicPr>
            <a:picLocks/>
          </p:cNvPicPr>
          <p:nvPr>
            <a:videoFile r:link="rId6"/>
            <p:extLst>
              <p:ext uri="{DAA4B4D4-6D71-4841-9C94-3DE7FCFB9230}">
                <p14:media xmlns:p14="http://schemas.microsoft.com/office/powerpoint/2010/main" r:embed="rId5"/>
              </p:ext>
            </p:extLst>
          </p:nvPr>
        </p:nvPicPr>
        <p:blipFill>
          <a:blip r:embed="rId11"/>
          <a:stretch>
            <a:fillRect/>
          </a:stretch>
        </p:blipFill>
        <p:spPr>
          <a:xfrm>
            <a:off x="8579972" y="720360"/>
            <a:ext cx="3810001" cy="3810001"/>
          </a:xfrm>
          <a:prstGeom prst="rect">
            <a:avLst/>
          </a:prstGeom>
          <a:ln w="12700">
            <a:miter lim="400000"/>
          </a:ln>
        </p:spPr>
      </p:pic>
      <p:sp>
        <p:nvSpPr>
          <p:cNvPr id="432" name="Simulated RT"/>
          <p:cNvSpPr txBox="1"/>
          <p:nvPr/>
        </p:nvSpPr>
        <p:spPr>
          <a:xfrm>
            <a:off x="5321806" y="4047170"/>
            <a:ext cx="2009476" cy="323968"/>
          </a:xfrm>
          <a:prstGeom prst="rect">
            <a:avLst/>
          </a:prstGeom>
          <a:solidFill>
            <a:srgbClr val="FFBA2C">
              <a:alpha val="69630"/>
            </a:srgbClr>
          </a:solidFill>
          <a:ln w="12700">
            <a:solidFill>
              <a:srgbClr val="FFBA2C"/>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500" b="1">
                <a:solidFill>
                  <a:srgbClr val="FFFFFF"/>
                </a:solidFill>
                <a:uFill>
                  <a:solidFill>
                    <a:srgbClr val="FFFFFF"/>
                  </a:solidFill>
                </a:uFill>
                <a:latin typeface="Arial"/>
                <a:ea typeface="Arial"/>
                <a:cs typeface="Arial"/>
                <a:sym typeface="Arial"/>
              </a:defRPr>
            </a:lvl1pPr>
          </a:lstStyle>
          <a:p>
            <a:r>
              <a:t>Simulated RT</a:t>
            </a:r>
          </a:p>
        </p:txBody>
      </p:sp>
      <p:sp>
        <p:nvSpPr>
          <p:cNvPr id="433" name="Resampled RT"/>
          <p:cNvSpPr txBox="1"/>
          <p:nvPr/>
        </p:nvSpPr>
        <p:spPr>
          <a:xfrm>
            <a:off x="9616262" y="4047170"/>
            <a:ext cx="1737421" cy="323968"/>
          </a:xfrm>
          <a:prstGeom prst="rect">
            <a:avLst/>
          </a:prstGeom>
          <a:solidFill>
            <a:srgbClr val="FFBA2C">
              <a:alpha val="69630"/>
            </a:srgbClr>
          </a:solidFill>
          <a:ln w="12700">
            <a:solidFill>
              <a:srgbClr val="FFBA2C"/>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500" b="1">
                <a:solidFill>
                  <a:srgbClr val="FFFFFF"/>
                </a:solidFill>
                <a:uFill>
                  <a:solidFill>
                    <a:srgbClr val="FFFFFF"/>
                  </a:solidFill>
                </a:uFill>
                <a:latin typeface="Arial"/>
                <a:ea typeface="Arial"/>
                <a:cs typeface="Arial"/>
                <a:sym typeface="Arial"/>
              </a:defRPr>
            </a:lvl1pPr>
          </a:lstStyle>
          <a:p>
            <a:r>
              <a:t>Resampled RT</a:t>
            </a:r>
          </a:p>
        </p:txBody>
      </p:sp>
      <p:sp>
        <p:nvSpPr>
          <p:cNvPr id="434" name="1.4mm - 40 Frames"/>
          <p:cNvSpPr txBox="1"/>
          <p:nvPr/>
        </p:nvSpPr>
        <p:spPr>
          <a:xfrm>
            <a:off x="1232093" y="887621"/>
            <a:ext cx="2009476" cy="323969"/>
          </a:xfrm>
          <a:prstGeom prst="rect">
            <a:avLst/>
          </a:prstGeom>
          <a:solidFill>
            <a:srgbClr val="76D6FF">
              <a:alpha val="72564"/>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500" b="1">
                <a:solidFill>
                  <a:srgbClr val="FFFFFF"/>
                </a:solidFill>
                <a:uFill>
                  <a:solidFill>
                    <a:srgbClr val="FFFFFF"/>
                  </a:solidFill>
                </a:uFill>
                <a:latin typeface="Arial"/>
                <a:ea typeface="Arial"/>
                <a:cs typeface="Arial"/>
                <a:sym typeface="Arial"/>
              </a:defRPr>
            </a:lvl1pPr>
          </a:lstStyle>
          <a:p>
            <a:r>
              <a:t>1.4mm - 40 Frames</a:t>
            </a:r>
          </a:p>
        </p:txBody>
      </p:sp>
      <p:sp>
        <p:nvSpPr>
          <p:cNvPr id="435" name="1.7mm - 36 ms"/>
          <p:cNvSpPr txBox="1"/>
          <p:nvPr/>
        </p:nvSpPr>
        <p:spPr>
          <a:xfrm>
            <a:off x="5321806" y="887621"/>
            <a:ext cx="2009476" cy="323969"/>
          </a:xfrm>
          <a:prstGeom prst="rect">
            <a:avLst/>
          </a:prstGeom>
          <a:solidFill>
            <a:srgbClr val="76D6FF">
              <a:alpha val="72564"/>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500" b="1">
                <a:solidFill>
                  <a:srgbClr val="FFFFFF"/>
                </a:solidFill>
                <a:uFill>
                  <a:solidFill>
                    <a:srgbClr val="FFFFFF"/>
                  </a:solidFill>
                </a:uFill>
                <a:latin typeface="Arial"/>
                <a:ea typeface="Arial"/>
                <a:cs typeface="Arial"/>
                <a:sym typeface="Arial"/>
              </a:defRPr>
            </a:lvl1pPr>
          </a:lstStyle>
          <a:p>
            <a:r>
              <a:t>1.7mm - 36 ms</a:t>
            </a:r>
          </a:p>
        </p:txBody>
      </p:sp>
      <p:sp>
        <p:nvSpPr>
          <p:cNvPr id="436" name="Undresampled"/>
          <p:cNvSpPr txBox="1"/>
          <p:nvPr/>
        </p:nvSpPr>
        <p:spPr>
          <a:xfrm>
            <a:off x="9480235" y="887621"/>
            <a:ext cx="2009475" cy="323969"/>
          </a:xfrm>
          <a:prstGeom prst="rect">
            <a:avLst/>
          </a:prstGeom>
          <a:solidFill>
            <a:srgbClr val="76D6FF">
              <a:alpha val="72564"/>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500" b="1">
                <a:solidFill>
                  <a:srgbClr val="FFFFFF"/>
                </a:solidFill>
                <a:uFill>
                  <a:solidFill>
                    <a:srgbClr val="FFFFFF"/>
                  </a:solidFill>
                </a:uFill>
                <a:latin typeface="Arial"/>
                <a:ea typeface="Arial"/>
                <a:cs typeface="Arial"/>
                <a:sym typeface="Arial"/>
              </a:defRPr>
            </a:lvl1pPr>
          </a:lstStyle>
          <a:p>
            <a:r>
              <a:t>Undresampled</a:t>
            </a:r>
          </a:p>
        </p:txBody>
      </p:sp>
      <p:grpSp>
        <p:nvGrpSpPr>
          <p:cNvPr id="442" name="Group"/>
          <p:cNvGrpSpPr/>
          <p:nvPr/>
        </p:nvGrpSpPr>
        <p:grpSpPr>
          <a:xfrm>
            <a:off x="4151582" y="570018"/>
            <a:ext cx="8728647" cy="4252415"/>
            <a:chOff x="0" y="0"/>
            <a:chExt cx="8728645" cy="4252413"/>
          </a:xfrm>
        </p:grpSpPr>
        <p:sp>
          <p:nvSpPr>
            <p:cNvPr id="437" name="Rectangle"/>
            <p:cNvSpPr/>
            <p:nvPr/>
          </p:nvSpPr>
          <p:spPr>
            <a:xfrm>
              <a:off x="135476" y="0"/>
              <a:ext cx="756786" cy="4152254"/>
            </a:xfrm>
            <a:prstGeom prst="rect">
              <a:avLst/>
            </a:prstGeom>
            <a:solidFill>
              <a:srgbClr val="1D1D1D"/>
            </a:solidFill>
            <a:ln w="12700" cap="flat">
              <a:noFill/>
              <a:miter lim="400000"/>
            </a:ln>
            <a:effectLst/>
          </p:spPr>
          <p:txBody>
            <a:bodyPr wrap="square" lIns="50800" tIns="50800" rIns="50800" bIns="50800" numCol="1" anchor="ctr">
              <a:noAutofit/>
            </a:bodyP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8" name="Rectangle"/>
            <p:cNvSpPr/>
            <p:nvPr/>
          </p:nvSpPr>
          <p:spPr>
            <a:xfrm>
              <a:off x="0" y="3214062"/>
              <a:ext cx="8325509" cy="914401"/>
            </a:xfrm>
            <a:prstGeom prst="rect">
              <a:avLst/>
            </a:prstGeom>
            <a:solidFill>
              <a:srgbClr val="1D1D1D"/>
            </a:solidFill>
            <a:ln w="12700" cap="flat">
              <a:noFill/>
              <a:miter lim="400000"/>
            </a:ln>
            <a:effectLst/>
          </p:spPr>
          <p:txBody>
            <a:bodyPr wrap="square" lIns="50800" tIns="50800" rIns="50800" bIns="50800" numCol="1" anchor="ctr">
              <a:noAutofit/>
            </a:bodyP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9" name="Rectangle"/>
            <p:cNvSpPr/>
            <p:nvPr/>
          </p:nvSpPr>
          <p:spPr>
            <a:xfrm>
              <a:off x="3457661" y="0"/>
              <a:ext cx="1593029" cy="4152254"/>
            </a:xfrm>
            <a:prstGeom prst="rect">
              <a:avLst/>
            </a:prstGeom>
            <a:solidFill>
              <a:srgbClr val="1D1D1D"/>
            </a:solidFill>
            <a:ln w="12700" cap="flat">
              <a:noFill/>
              <a:miter lim="400000"/>
            </a:ln>
            <a:effectLst/>
          </p:spPr>
          <p:txBody>
            <a:bodyPr wrap="square" lIns="50800" tIns="50800" rIns="50800" bIns="50800" numCol="1" anchor="ctr">
              <a:noAutofit/>
            </a:bodyP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0" name="Rectangle"/>
            <p:cNvSpPr/>
            <p:nvPr/>
          </p:nvSpPr>
          <p:spPr>
            <a:xfrm>
              <a:off x="7622427" y="100159"/>
              <a:ext cx="1106219" cy="4152255"/>
            </a:xfrm>
            <a:prstGeom prst="rect">
              <a:avLst/>
            </a:prstGeom>
            <a:solidFill>
              <a:srgbClr val="1D1D1D"/>
            </a:solidFill>
            <a:ln w="12700" cap="flat">
              <a:noFill/>
              <a:miter lim="400000"/>
            </a:ln>
            <a:effectLst/>
          </p:spPr>
          <p:txBody>
            <a:bodyPr wrap="square" lIns="50800" tIns="50800" rIns="50800" bIns="50800" numCol="1" anchor="ctr">
              <a:noAutofit/>
            </a:bodyP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1" name="Rectangle"/>
            <p:cNvSpPr/>
            <p:nvPr/>
          </p:nvSpPr>
          <p:spPr>
            <a:xfrm>
              <a:off x="155586" y="142985"/>
              <a:ext cx="8325510" cy="505678"/>
            </a:xfrm>
            <a:prstGeom prst="rect">
              <a:avLst/>
            </a:prstGeom>
            <a:solidFill>
              <a:srgbClr val="1D1D1D"/>
            </a:solidFill>
            <a:ln w="12700" cap="flat">
              <a:noFill/>
              <a:miter lim="400000"/>
            </a:ln>
            <a:effectLst/>
          </p:spPr>
          <p:txBody>
            <a:bodyPr wrap="square" lIns="50800" tIns="50800" rIns="50800" bIns="50800" numCol="1" anchor="ctr">
              <a:noAutofit/>
            </a:bodyP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sp>
        <p:nvSpPr>
          <p:cNvPr id="443" name="Output - 2276 cine"/>
          <p:cNvSpPr txBox="1"/>
          <p:nvPr/>
        </p:nvSpPr>
        <p:spPr>
          <a:xfrm>
            <a:off x="5149145" y="4246422"/>
            <a:ext cx="2528710" cy="323969"/>
          </a:xfrm>
          <a:prstGeom prst="rect">
            <a:avLst/>
          </a:prstGeom>
          <a:solidFill>
            <a:srgbClr val="00FA92">
              <a:alpha val="64287"/>
            </a:srgbClr>
          </a:solidFill>
          <a:ln w="12700">
            <a:solidFill>
              <a:srgbClr val="00FA92"/>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1500" b="1">
                <a:solidFill>
                  <a:srgbClr val="FFFFFF"/>
                </a:solidFill>
                <a:uFill>
                  <a:solidFill>
                    <a:srgbClr val="FFFFFF"/>
                  </a:solidFill>
                </a:uFill>
                <a:latin typeface="Arial"/>
                <a:ea typeface="Arial"/>
                <a:cs typeface="Arial"/>
                <a:sym typeface="Arial"/>
              </a:defRPr>
            </a:lvl1pPr>
          </a:lstStyle>
          <a:p>
            <a:r>
              <a:t>Output - 2276 cine</a:t>
            </a:r>
          </a:p>
        </p:txBody>
      </p:sp>
      <p:sp>
        <p:nvSpPr>
          <p:cNvPr id="444" name="Input - 2276 cine"/>
          <p:cNvSpPr txBox="1"/>
          <p:nvPr/>
        </p:nvSpPr>
        <p:spPr>
          <a:xfrm>
            <a:off x="9220618" y="4319465"/>
            <a:ext cx="2528709" cy="323968"/>
          </a:xfrm>
          <a:prstGeom prst="rect">
            <a:avLst/>
          </a:prstGeom>
          <a:solidFill>
            <a:srgbClr val="00FA92">
              <a:alpha val="64287"/>
            </a:srgbClr>
          </a:solidFill>
          <a:ln w="12700">
            <a:solidFill>
              <a:srgbClr val="00FA92"/>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1500" b="1">
                <a:solidFill>
                  <a:srgbClr val="FFFFFF"/>
                </a:solidFill>
                <a:uFill>
                  <a:solidFill>
                    <a:srgbClr val="FFFFFF"/>
                  </a:solidFill>
                </a:uFill>
                <a:latin typeface="Arial"/>
                <a:ea typeface="Arial"/>
                <a:cs typeface="Arial"/>
                <a:sym typeface="Arial"/>
              </a:defRPr>
            </a:lvl1pPr>
          </a:lstStyle>
          <a:p>
            <a:r>
              <a:t>Input - 2276 cine</a:t>
            </a:r>
          </a:p>
        </p:txBody>
      </p:sp>
      <p:sp>
        <p:nvSpPr>
          <p:cNvPr id="445" name="Rectangle"/>
          <p:cNvSpPr/>
          <p:nvPr/>
        </p:nvSpPr>
        <p:spPr>
          <a:xfrm>
            <a:off x="4307141" y="640883"/>
            <a:ext cx="4263518" cy="4110684"/>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6" name="Rectangle"/>
          <p:cNvSpPr/>
          <p:nvPr/>
        </p:nvSpPr>
        <p:spPr>
          <a:xfrm>
            <a:off x="8054562" y="731765"/>
            <a:ext cx="4263518" cy="4110684"/>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7" name="Tensorflow"/>
          <p:cNvSpPr txBox="1"/>
          <p:nvPr/>
        </p:nvSpPr>
        <p:spPr>
          <a:xfrm>
            <a:off x="1992420" y="9019317"/>
            <a:ext cx="1737421" cy="323969"/>
          </a:xfrm>
          <a:prstGeom prst="rect">
            <a:avLst/>
          </a:prstGeom>
          <a:solidFill>
            <a:srgbClr val="C0C0C0">
              <a:alpha val="75305"/>
            </a:srgbClr>
          </a:solidFill>
          <a:ln w="12700">
            <a:solidFill>
              <a:srgbClr val="D6D6D6"/>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500" b="1">
                <a:solidFill>
                  <a:srgbClr val="FFFFFF"/>
                </a:solidFill>
                <a:uFill>
                  <a:solidFill>
                    <a:srgbClr val="FFFFFF"/>
                  </a:solidFill>
                </a:uFill>
                <a:latin typeface="Arial"/>
                <a:ea typeface="Arial"/>
                <a:cs typeface="Arial"/>
                <a:sym typeface="Arial"/>
              </a:defRPr>
            </a:lvl1pPr>
          </a:lstStyle>
          <a:p>
            <a:r>
              <a:t>Tensorflow</a:t>
            </a:r>
          </a:p>
        </p:txBody>
      </p:sp>
      <p:sp>
        <p:nvSpPr>
          <p:cNvPr id="448" name="10 CHD patients"/>
          <p:cNvSpPr txBox="1"/>
          <p:nvPr/>
        </p:nvSpPr>
        <p:spPr>
          <a:xfrm>
            <a:off x="7615404" y="5771365"/>
            <a:ext cx="3185535" cy="398091"/>
          </a:xfrm>
          <a:prstGeom prst="rect">
            <a:avLst/>
          </a:prstGeom>
          <a:solidFill>
            <a:srgbClr val="76D6FF">
              <a:alpha val="73568"/>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2000" b="1">
                <a:solidFill>
                  <a:srgbClr val="FFFFFF"/>
                </a:solidFill>
                <a:uFill>
                  <a:solidFill>
                    <a:srgbClr val="FFFFFF"/>
                  </a:solidFill>
                </a:uFill>
                <a:latin typeface="Arial"/>
                <a:ea typeface="Arial"/>
                <a:cs typeface="Arial"/>
                <a:sym typeface="Arial"/>
              </a:defRPr>
            </a:lvl1pPr>
          </a:lstStyle>
          <a:p>
            <a:r>
              <a:t>10 CHD patients </a:t>
            </a:r>
          </a:p>
        </p:txBody>
      </p:sp>
      <p:sp>
        <p:nvSpPr>
          <p:cNvPr id="449" name="Standard BH cine"/>
          <p:cNvSpPr txBox="1"/>
          <p:nvPr/>
        </p:nvSpPr>
        <p:spPr>
          <a:xfrm>
            <a:off x="7615404" y="6564628"/>
            <a:ext cx="3185535" cy="398092"/>
          </a:xfrm>
          <a:prstGeom prst="rect">
            <a:avLst/>
          </a:prstGeom>
          <a:solidFill>
            <a:srgbClr val="76D6FF">
              <a:alpha val="73568"/>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2000" b="1">
                <a:solidFill>
                  <a:srgbClr val="FFFFFF"/>
                </a:solidFill>
                <a:uFill>
                  <a:solidFill>
                    <a:srgbClr val="FFFFFF"/>
                  </a:solidFill>
                </a:uFill>
                <a:latin typeface="Arial"/>
                <a:ea typeface="Arial"/>
                <a:cs typeface="Arial"/>
                <a:sym typeface="Arial"/>
              </a:defRPr>
            </a:lvl1pPr>
          </a:lstStyle>
          <a:p>
            <a:r>
              <a:t>Standard BH cine</a:t>
            </a:r>
          </a:p>
        </p:txBody>
      </p:sp>
      <p:sp>
        <p:nvSpPr>
          <p:cNvPr id="450" name="Real-time tGA Radial"/>
          <p:cNvSpPr txBox="1"/>
          <p:nvPr/>
        </p:nvSpPr>
        <p:spPr>
          <a:xfrm>
            <a:off x="7615404" y="7416810"/>
            <a:ext cx="3185535" cy="398091"/>
          </a:xfrm>
          <a:prstGeom prst="rect">
            <a:avLst/>
          </a:prstGeom>
          <a:solidFill>
            <a:srgbClr val="76D6FF">
              <a:alpha val="73568"/>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2000" b="1">
                <a:solidFill>
                  <a:srgbClr val="FFFFFF"/>
                </a:solidFill>
                <a:uFill>
                  <a:solidFill>
                    <a:srgbClr val="FFFFFF"/>
                  </a:solidFill>
                </a:uFill>
                <a:latin typeface="Arial"/>
                <a:ea typeface="Arial"/>
                <a:cs typeface="Arial"/>
                <a:sym typeface="Arial"/>
              </a:defRPr>
            </a:lvl1pPr>
          </a:lstStyle>
          <a:p>
            <a:r>
              <a:t>Real-time tGA Radial </a:t>
            </a:r>
          </a:p>
        </p:txBody>
      </p:sp>
      <p:sp>
        <p:nvSpPr>
          <p:cNvPr id="451" name="ML reconstruction"/>
          <p:cNvSpPr txBox="1"/>
          <p:nvPr/>
        </p:nvSpPr>
        <p:spPr>
          <a:xfrm>
            <a:off x="7615404" y="7416810"/>
            <a:ext cx="3185535" cy="398091"/>
          </a:xfrm>
          <a:prstGeom prst="rect">
            <a:avLst/>
          </a:prstGeom>
          <a:solidFill>
            <a:srgbClr val="FFBA2C">
              <a:alpha val="75081"/>
            </a:srgbClr>
          </a:solidFill>
          <a:ln w="12700">
            <a:solidFill>
              <a:srgbClr val="FFD479"/>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2000" b="1">
                <a:solidFill>
                  <a:srgbClr val="FFFFFF"/>
                </a:solidFill>
                <a:uFill>
                  <a:solidFill>
                    <a:srgbClr val="FFFFFF"/>
                  </a:solidFill>
                </a:uFill>
                <a:latin typeface="Arial"/>
                <a:ea typeface="Arial"/>
                <a:cs typeface="Arial"/>
                <a:sym typeface="Arial"/>
              </a:defRPr>
            </a:lvl1pPr>
          </a:lstStyle>
          <a:p>
            <a:r>
              <a:t>ML reconstruction</a:t>
            </a:r>
          </a:p>
        </p:txBody>
      </p:sp>
      <p:sp>
        <p:nvSpPr>
          <p:cNvPr id="452" name="Compressed Sensing"/>
          <p:cNvSpPr txBox="1"/>
          <p:nvPr/>
        </p:nvSpPr>
        <p:spPr>
          <a:xfrm>
            <a:off x="7615404" y="8268992"/>
            <a:ext cx="3185535" cy="398091"/>
          </a:xfrm>
          <a:prstGeom prst="rect">
            <a:avLst/>
          </a:prstGeom>
          <a:solidFill>
            <a:srgbClr val="FFBA2C">
              <a:alpha val="75081"/>
            </a:srgbClr>
          </a:solidFill>
          <a:ln w="12700">
            <a:solidFill>
              <a:srgbClr val="FFD479"/>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2000" b="1">
                <a:solidFill>
                  <a:srgbClr val="FFFFFF"/>
                </a:solidFill>
                <a:uFill>
                  <a:solidFill>
                    <a:srgbClr val="FFFFFF"/>
                  </a:solidFill>
                </a:uFill>
                <a:latin typeface="Arial"/>
                <a:ea typeface="Arial"/>
                <a:cs typeface="Arial"/>
                <a:sym typeface="Arial"/>
              </a:defRPr>
            </a:lvl1pPr>
          </a:lstStyle>
          <a:p>
            <a:r>
              <a:t>Compressed Sensing</a:t>
            </a:r>
          </a:p>
        </p:txBody>
      </p:sp>
      <p:sp>
        <p:nvSpPr>
          <p:cNvPr id="453" name="Arrow"/>
          <p:cNvSpPr/>
          <p:nvPr/>
        </p:nvSpPr>
        <p:spPr>
          <a:xfrm flipH="1">
            <a:off x="7279022" y="1856089"/>
            <a:ext cx="2258923" cy="887442"/>
          </a:xfrm>
          <a:prstGeom prst="rightArrow">
            <a:avLst>
              <a:gd name="adj1" fmla="val 31414"/>
              <a:gd name="adj2" fmla="val 62761"/>
            </a:avLst>
          </a:prstGeom>
          <a:solidFill>
            <a:srgbClr val="C0C0C0"/>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 fill="hold"/>
                                        <p:tgtEl>
                                          <p:spTgt spid="428"/>
                                        </p:tgtEl>
                                      </p:cBhvr>
                                    </p:cmd>
                                  </p:childTnLst>
                                </p:cTn>
                              </p:par>
                            </p:childTnLst>
                          </p:cTn>
                        </p:par>
                        <p:par>
                          <p:cTn id="7" fill="hold">
                            <p:stCondLst>
                              <p:cond delay="1000"/>
                            </p:stCondLst>
                            <p:childTnLst>
                              <p:par>
                                <p:cTn id="8" presetID="1" presetClass="mediacall" presetSubtype="0" fill="hold" nodeType="afterEffect">
                                  <p:stCondLst>
                                    <p:cond delay="0"/>
                                  </p:stCondLst>
                                  <p:childTnLst>
                                    <p:cmd type="call" cmd="playFrom(0.0)">
                                      <p:cBhvr>
                                        <p:cTn id="9" dur="1000" fill="hold"/>
                                        <p:tgtEl>
                                          <p:spTgt spid="430"/>
                                        </p:tgtEl>
                                      </p:cBhvr>
                                    </p:cmd>
                                  </p:childTnLst>
                                </p:cTn>
                              </p:par>
                            </p:childTnLst>
                          </p:cTn>
                        </p:par>
                        <p:par>
                          <p:cTn id="10" fill="hold">
                            <p:stCondLst>
                              <p:cond delay="2000"/>
                            </p:stCondLst>
                            <p:childTnLst>
                              <p:par>
                                <p:cTn id="11" presetID="1" presetClass="mediacall" presetSubtype="0" fill="hold" nodeType="afterEffect">
                                  <p:stCondLst>
                                    <p:cond delay="0"/>
                                  </p:stCondLst>
                                  <p:childTnLst>
                                    <p:cmd type="call" cmd="playFrom(0.0)">
                                      <p:cBhvr>
                                        <p:cTn id="12" dur="1000" fill="hold"/>
                                        <p:tgtEl>
                                          <p:spTgt spid="431"/>
                                        </p:tgtEl>
                                      </p:cBhvr>
                                    </p:cmd>
                                  </p:childTnLst>
                                </p:cTn>
                              </p:par>
                            </p:childTnLst>
                          </p:cTn>
                        </p:par>
                      </p:childTnLst>
                    </p:cTn>
                  </p:par>
                  <p:par>
                    <p:cTn id="13" fill="hold">
                      <p:stCondLst>
                        <p:cond delay="indefinite"/>
                      </p:stCondLst>
                      <p:childTnLst>
                        <p:par>
                          <p:cTn id="14" fill="hold">
                            <p:stCondLst>
                              <p:cond delay="0"/>
                            </p:stCondLst>
                            <p:childTnLst>
                              <p:par>
                                <p:cTn id="15" presetID="10" presetClass="exit" fill="hold" grpId="4" nodeType="clickEffect">
                                  <p:stCondLst>
                                    <p:cond delay="0"/>
                                  </p:stCondLst>
                                  <p:iterate>
                                    <p:tmAbs val="0"/>
                                  </p:iterate>
                                  <p:childTnLst>
                                    <p:animEffect transition="out" filter="fade">
                                      <p:cBhvr>
                                        <p:cTn id="16" dur="1000" fill="hold"/>
                                        <p:tgtEl>
                                          <p:spTgt spid="445"/>
                                        </p:tgtEl>
                                      </p:cBhvr>
                                    </p:animEffect>
                                    <p:set>
                                      <p:cBhvr>
                                        <p:cTn id="17" fill="hold">
                                          <p:stCondLst>
                                            <p:cond delay="999"/>
                                          </p:stCondLst>
                                        </p:cTn>
                                        <p:tgtEl>
                                          <p:spTgt spid="445"/>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fill="hold" grpId="5" nodeType="clickEffect">
                                  <p:stCondLst>
                                    <p:cond delay="0"/>
                                  </p:stCondLst>
                                  <p:iterate>
                                    <p:tmAbs val="0"/>
                                  </p:iterate>
                                  <p:childTnLst>
                                    <p:animEffect transition="out" filter="fade">
                                      <p:cBhvr>
                                        <p:cTn id="21" dur="1000" fill="hold"/>
                                        <p:tgtEl>
                                          <p:spTgt spid="446"/>
                                        </p:tgtEl>
                                      </p:cBhvr>
                                    </p:animEffect>
                                    <p:set>
                                      <p:cBhvr>
                                        <p:cTn id="22" fill="hold">
                                          <p:stCondLst>
                                            <p:cond delay="999"/>
                                          </p:stCondLst>
                                        </p:cTn>
                                        <p:tgtEl>
                                          <p:spTgt spid="44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fill="hold" grpId="6" nodeType="clickEffect">
                                  <p:stCondLst>
                                    <p:cond delay="0"/>
                                  </p:stCondLst>
                                  <p:iterate>
                                    <p:tmAbs val="0"/>
                                  </p:iterate>
                                  <p:childTnLst>
                                    <p:set>
                                      <p:cBhvr>
                                        <p:cTn id="26" fill="hold"/>
                                        <p:tgtEl>
                                          <p:spTgt spid="442"/>
                                        </p:tgtEl>
                                        <p:attrNameLst>
                                          <p:attrName>style.visibility</p:attrName>
                                        </p:attrNameLst>
                                      </p:cBhvr>
                                      <p:to>
                                        <p:strVal val="visible"/>
                                      </p:to>
                                    </p:set>
                                    <p:animEffect transition="in" filter="fade">
                                      <p:cBhvr>
                                        <p:cTn id="27" dur="500"/>
                                        <p:tgtEl>
                                          <p:spTgt spid="44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fill="hold" grpId="7" nodeType="clickEffect">
                                  <p:stCondLst>
                                    <p:cond delay="0"/>
                                  </p:stCondLst>
                                  <p:iterate>
                                    <p:tmAbs val="0"/>
                                  </p:iterate>
                                  <p:childTnLst>
                                    <p:set>
                                      <p:cBhvr>
                                        <p:cTn id="31" fill="hold"/>
                                        <p:tgtEl>
                                          <p:spTgt spid="443"/>
                                        </p:tgtEl>
                                        <p:attrNameLst>
                                          <p:attrName>style.visibility</p:attrName>
                                        </p:attrNameLst>
                                      </p:cBhvr>
                                      <p:to>
                                        <p:strVal val="visible"/>
                                      </p:to>
                                    </p:set>
                                    <p:animEffect transition="in" filter="fade">
                                      <p:cBhvr>
                                        <p:cTn id="32" dur="750"/>
                                        <p:tgtEl>
                                          <p:spTgt spid="443"/>
                                        </p:tgtEl>
                                      </p:cBhvr>
                                    </p:animEffect>
                                  </p:childTnLst>
                                </p:cTn>
                              </p:par>
                            </p:childTnLst>
                          </p:cTn>
                        </p:par>
                        <p:par>
                          <p:cTn id="33" fill="hold">
                            <p:stCondLst>
                              <p:cond delay="750"/>
                            </p:stCondLst>
                            <p:childTnLst>
                              <p:par>
                                <p:cTn id="34" presetID="10" presetClass="entr" fill="hold" grpId="8" nodeType="afterEffect">
                                  <p:stCondLst>
                                    <p:cond delay="0"/>
                                  </p:stCondLst>
                                  <p:iterate>
                                    <p:tmAbs val="0"/>
                                  </p:iterate>
                                  <p:childTnLst>
                                    <p:set>
                                      <p:cBhvr>
                                        <p:cTn id="35" fill="hold"/>
                                        <p:tgtEl>
                                          <p:spTgt spid="444"/>
                                        </p:tgtEl>
                                        <p:attrNameLst>
                                          <p:attrName>style.visibility</p:attrName>
                                        </p:attrNameLst>
                                      </p:cBhvr>
                                      <p:to>
                                        <p:strVal val="visible"/>
                                      </p:to>
                                    </p:set>
                                    <p:animEffect transition="in" filter="fade">
                                      <p:cBhvr>
                                        <p:cTn id="36" dur="750"/>
                                        <p:tgtEl>
                                          <p:spTgt spid="444"/>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2" fill="hold" grpId="9" nodeType="clickEffect">
                                  <p:stCondLst>
                                    <p:cond delay="0"/>
                                  </p:stCondLst>
                                  <p:iterate>
                                    <p:tmAbs val="0"/>
                                  </p:iterate>
                                  <p:childTnLst>
                                    <p:set>
                                      <p:cBhvr>
                                        <p:cTn id="40" fill="hold"/>
                                        <p:tgtEl>
                                          <p:spTgt spid="453"/>
                                        </p:tgtEl>
                                        <p:attrNameLst>
                                          <p:attrName>style.visibility</p:attrName>
                                        </p:attrNameLst>
                                      </p:cBhvr>
                                      <p:to>
                                        <p:strVal val="visible"/>
                                      </p:to>
                                    </p:set>
                                    <p:animEffect transition="in" filter="wipe(right)">
                                      <p:cBhvr>
                                        <p:cTn id="41" dur="500"/>
                                        <p:tgtEl>
                                          <p:spTgt spid="453"/>
                                        </p:tgtEl>
                                      </p:cBhvr>
                                    </p:animEffect>
                                  </p:childTnLst>
                                </p:cTn>
                              </p:par>
                            </p:childTnLst>
                          </p:cTn>
                        </p:par>
                        <p:par>
                          <p:cTn id="42" fill="hold">
                            <p:stCondLst>
                              <p:cond delay="500"/>
                            </p:stCondLst>
                            <p:childTnLst>
                              <p:par>
                                <p:cTn id="43" presetID="10" presetClass="entr" fill="hold" grpId="10" nodeType="afterEffect">
                                  <p:stCondLst>
                                    <p:cond delay="0"/>
                                  </p:stCondLst>
                                  <p:iterate>
                                    <p:tmAbs val="0"/>
                                  </p:iterate>
                                  <p:childTnLst>
                                    <p:set>
                                      <p:cBhvr>
                                        <p:cTn id="44" fill="hold"/>
                                        <p:tgtEl>
                                          <p:spTgt spid="425"/>
                                        </p:tgtEl>
                                        <p:attrNameLst>
                                          <p:attrName>style.visibility</p:attrName>
                                        </p:attrNameLst>
                                      </p:cBhvr>
                                      <p:to>
                                        <p:strVal val="visible"/>
                                      </p:to>
                                    </p:set>
                                    <p:animEffect transition="in" filter="fade">
                                      <p:cBhvr>
                                        <p:cTn id="45" dur="500"/>
                                        <p:tgtEl>
                                          <p:spTgt spid="425"/>
                                        </p:tgtEl>
                                      </p:cBhvr>
                                    </p:animEffect>
                                  </p:childTnLst>
                                </p:cTn>
                              </p:par>
                            </p:childTnLst>
                          </p:cTn>
                        </p:par>
                        <p:par>
                          <p:cTn id="46" fill="hold">
                            <p:stCondLst>
                              <p:cond delay="1000"/>
                            </p:stCondLst>
                            <p:childTnLst>
                              <p:par>
                                <p:cTn id="47" presetID="3" presetClass="mediacall" presetSubtype="0" fill="hold" nodeType="afterEffect">
                                  <p:stCondLst>
                                    <p:cond delay="0"/>
                                  </p:stCondLst>
                                  <p:childTnLst>
                                    <p:cmd type="call" cmd="stop">
                                      <p:cBhvr>
                                        <p:cTn id="48" dur="1000" fill="hold"/>
                                        <p:tgtEl>
                                          <p:spTgt spid="430"/>
                                        </p:tgtEl>
                                      </p:cBhvr>
                                    </p:cmd>
                                  </p:childTnLst>
                                </p:cTn>
                              </p:par>
                            </p:childTnLst>
                          </p:cTn>
                        </p:par>
                        <p:par>
                          <p:cTn id="49" fill="hold">
                            <p:stCondLst>
                              <p:cond delay="2000"/>
                            </p:stCondLst>
                            <p:childTnLst>
                              <p:par>
                                <p:cTn id="50" presetID="3" presetClass="mediacall" presetSubtype="0" fill="hold" nodeType="afterEffect">
                                  <p:stCondLst>
                                    <p:cond delay="0"/>
                                  </p:stCondLst>
                                  <p:childTnLst>
                                    <p:cmd type="call" cmd="stop">
                                      <p:cBhvr>
                                        <p:cTn id="51" dur="1000" fill="hold"/>
                                        <p:tgtEl>
                                          <p:spTgt spid="431"/>
                                        </p:tgtEl>
                                      </p:cBhvr>
                                    </p:cmd>
                                  </p:childTnLst>
                                </p:cTn>
                              </p:par>
                            </p:childTnLst>
                          </p:cTn>
                        </p:par>
                        <p:par>
                          <p:cTn id="52" fill="hold">
                            <p:stCondLst>
                              <p:cond delay="3000"/>
                            </p:stCondLst>
                            <p:childTnLst>
                              <p:par>
                                <p:cTn id="53" presetID="3" presetClass="mediacall" presetSubtype="0" fill="hold" nodeType="afterEffect">
                                  <p:stCondLst>
                                    <p:cond delay="0"/>
                                  </p:stCondLst>
                                  <p:childTnLst>
                                    <p:cmd type="call" cmd="stop">
                                      <p:cBhvr>
                                        <p:cTn id="54" dur="1000" fill="hold"/>
                                        <p:tgtEl>
                                          <p:spTgt spid="428"/>
                                        </p:tgtEl>
                                      </p:cBhvr>
                                    </p:cmd>
                                  </p:childTnLst>
                                </p:cTn>
                              </p:par>
                            </p:childTnLst>
                          </p:cTn>
                        </p:par>
                        <p:par>
                          <p:cTn id="55" fill="hold">
                            <p:stCondLst>
                              <p:cond delay="4000"/>
                            </p:stCondLst>
                            <p:childTnLst>
                              <p:par>
                                <p:cTn id="56" presetID="10" presetClass="entr" fill="hold" grpId="11" nodeType="afterEffect">
                                  <p:stCondLst>
                                    <p:cond delay="0"/>
                                  </p:stCondLst>
                                  <p:iterate>
                                    <p:tmAbs val="0"/>
                                  </p:iterate>
                                  <p:childTnLst>
                                    <p:set>
                                      <p:cBhvr>
                                        <p:cTn id="57" fill="hold"/>
                                        <p:tgtEl>
                                          <p:spTgt spid="447"/>
                                        </p:tgtEl>
                                        <p:attrNameLst>
                                          <p:attrName>style.visibility</p:attrName>
                                        </p:attrNameLst>
                                      </p:cBhvr>
                                      <p:to>
                                        <p:strVal val="visible"/>
                                      </p:to>
                                    </p:set>
                                    <p:animEffect transition="in" filter="fade">
                                      <p:cBhvr>
                                        <p:cTn id="58" dur="500"/>
                                        <p:tgtEl>
                                          <p:spTgt spid="447"/>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fill="hold" grpId="12" nodeType="clickEffect">
                                  <p:stCondLst>
                                    <p:cond delay="0"/>
                                  </p:stCondLst>
                                  <p:iterate>
                                    <p:tmAbs val="0"/>
                                  </p:iterate>
                                  <p:childTnLst>
                                    <p:set>
                                      <p:cBhvr>
                                        <p:cTn id="62" fill="hold"/>
                                        <p:tgtEl>
                                          <p:spTgt spid="448"/>
                                        </p:tgtEl>
                                        <p:attrNameLst>
                                          <p:attrName>style.visibility</p:attrName>
                                        </p:attrNameLst>
                                      </p:cBhvr>
                                      <p:to>
                                        <p:strVal val="visible"/>
                                      </p:to>
                                    </p:set>
                                    <p:animEffect transition="in" filter="fade">
                                      <p:cBhvr>
                                        <p:cTn id="63" dur="750"/>
                                        <p:tgtEl>
                                          <p:spTgt spid="448"/>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fill="hold" grpId="13" nodeType="clickEffect">
                                  <p:stCondLst>
                                    <p:cond delay="0"/>
                                  </p:stCondLst>
                                  <p:iterate>
                                    <p:tmAbs val="0"/>
                                  </p:iterate>
                                  <p:childTnLst>
                                    <p:set>
                                      <p:cBhvr>
                                        <p:cTn id="67" fill="hold"/>
                                        <p:tgtEl>
                                          <p:spTgt spid="449"/>
                                        </p:tgtEl>
                                        <p:attrNameLst>
                                          <p:attrName>style.visibility</p:attrName>
                                        </p:attrNameLst>
                                      </p:cBhvr>
                                      <p:to>
                                        <p:strVal val="visible"/>
                                      </p:to>
                                    </p:set>
                                    <p:animEffect transition="in" filter="fade">
                                      <p:cBhvr>
                                        <p:cTn id="68" dur="750"/>
                                        <p:tgtEl>
                                          <p:spTgt spid="449"/>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fill="hold" grpId="14" nodeType="clickEffect">
                                  <p:stCondLst>
                                    <p:cond delay="0"/>
                                  </p:stCondLst>
                                  <p:iterate>
                                    <p:tmAbs val="0"/>
                                  </p:iterate>
                                  <p:childTnLst>
                                    <p:set>
                                      <p:cBhvr>
                                        <p:cTn id="72" fill="hold"/>
                                        <p:tgtEl>
                                          <p:spTgt spid="450"/>
                                        </p:tgtEl>
                                        <p:attrNameLst>
                                          <p:attrName>style.visibility</p:attrName>
                                        </p:attrNameLst>
                                      </p:cBhvr>
                                      <p:to>
                                        <p:strVal val="visible"/>
                                      </p:to>
                                    </p:set>
                                    <p:animEffect transition="in" filter="fade">
                                      <p:cBhvr>
                                        <p:cTn id="73" dur="750"/>
                                        <p:tgtEl>
                                          <p:spTgt spid="450"/>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xit" fill="hold" grpId="15" nodeType="clickEffect">
                                  <p:stCondLst>
                                    <p:cond delay="0"/>
                                  </p:stCondLst>
                                  <p:iterate>
                                    <p:tmAbs val="0"/>
                                  </p:iterate>
                                  <p:childTnLst>
                                    <p:animEffect transition="out" filter="fade">
                                      <p:cBhvr>
                                        <p:cTn id="77" dur="500" fill="hold"/>
                                        <p:tgtEl>
                                          <p:spTgt spid="450"/>
                                        </p:tgtEl>
                                      </p:cBhvr>
                                    </p:animEffect>
                                    <p:set>
                                      <p:cBhvr>
                                        <p:cTn id="78" fill="hold">
                                          <p:stCondLst>
                                            <p:cond delay="499"/>
                                          </p:stCondLst>
                                        </p:cTn>
                                        <p:tgtEl>
                                          <p:spTgt spid="450"/>
                                        </p:tgtEl>
                                        <p:attrNameLst>
                                          <p:attrName>style.visibility</p:attrName>
                                        </p:attrNameLst>
                                      </p:cBhvr>
                                      <p:to>
                                        <p:strVal val="hidden"/>
                                      </p:to>
                                    </p:set>
                                  </p:childTnLst>
                                </p:cTn>
                              </p:par>
                            </p:childTnLst>
                          </p:cTn>
                        </p:par>
                        <p:par>
                          <p:cTn id="79" fill="hold">
                            <p:stCondLst>
                              <p:cond delay="500"/>
                            </p:stCondLst>
                            <p:childTnLst>
                              <p:par>
                                <p:cTn id="80" presetID="10" presetClass="entr" fill="hold" grpId="16" nodeType="afterEffect">
                                  <p:stCondLst>
                                    <p:cond delay="0"/>
                                  </p:stCondLst>
                                  <p:iterate>
                                    <p:tmAbs val="0"/>
                                  </p:iterate>
                                  <p:childTnLst>
                                    <p:set>
                                      <p:cBhvr>
                                        <p:cTn id="81" fill="hold"/>
                                        <p:tgtEl>
                                          <p:spTgt spid="451"/>
                                        </p:tgtEl>
                                        <p:attrNameLst>
                                          <p:attrName>style.visibility</p:attrName>
                                        </p:attrNameLst>
                                      </p:cBhvr>
                                      <p:to>
                                        <p:strVal val="visible"/>
                                      </p:to>
                                    </p:set>
                                    <p:animEffect transition="in" filter="fade">
                                      <p:cBhvr>
                                        <p:cTn id="82" dur="750"/>
                                        <p:tgtEl>
                                          <p:spTgt spid="451"/>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fill="hold" grpId="17" nodeType="clickEffect">
                                  <p:stCondLst>
                                    <p:cond delay="0"/>
                                  </p:stCondLst>
                                  <p:iterate>
                                    <p:tmAbs val="0"/>
                                  </p:iterate>
                                  <p:childTnLst>
                                    <p:set>
                                      <p:cBhvr>
                                        <p:cTn id="86" fill="hold"/>
                                        <p:tgtEl>
                                          <p:spTgt spid="452"/>
                                        </p:tgtEl>
                                        <p:attrNameLst>
                                          <p:attrName>style.visibility</p:attrName>
                                        </p:attrNameLst>
                                      </p:cBhvr>
                                      <p:to>
                                        <p:strVal val="visible"/>
                                      </p:to>
                                    </p:set>
                                    <p:animEffect transition="in" filter="fade">
                                      <p:cBhvr>
                                        <p:cTn id="87" dur="750"/>
                                        <p:tgtEl>
                                          <p:spTgt spid="45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100000">
                <p:cTn id="88" repeatCount="indefinite" fill="hold" display="0">
                  <p:stCondLst>
                    <p:cond delay="indefinite"/>
                  </p:stCondLst>
                </p:cTn>
                <p:tgtEl>
                  <p:spTgt spid="428"/>
                </p:tgtEl>
              </p:cMediaNode>
            </p:video>
            <p:seq concurrent="1" prevAc="none" nextAc="seek">
              <p:cTn id="89" restart="whenNotActive" fill="hold" evtFilter="cancelBubble" nodeType="interactiveSeq">
                <p:stCondLst>
                  <p:cond evt="onClick" delay="0">
                    <p:tgtEl>
                      <p:spTgt spid="428"/>
                    </p:tgtEl>
                  </p:cond>
                </p:stCondLst>
                <p:endSync evt="end" delay="0">
                  <p:rtn val="all"/>
                </p:endSync>
                <p:childTnLst>
                  <p:par>
                    <p:cTn id="90" fill="hold">
                      <p:stCondLst>
                        <p:cond delay="0"/>
                      </p:stCondLst>
                      <p:childTnLst>
                        <p:par>
                          <p:cTn id="91" fill="hold">
                            <p:stCondLst>
                              <p:cond delay="0"/>
                            </p:stCondLst>
                            <p:childTnLst>
                              <p:par>
                                <p:cTn id="92" presetID="2" presetClass="mediacall" presetSubtype="0" fill="hold" nodeType="clickEffect">
                                  <p:stCondLst>
                                    <p:cond delay="0"/>
                                  </p:stCondLst>
                                  <p:childTnLst>
                                    <p:cmd type="call" cmd="togglePause">
                                      <p:cBhvr>
                                        <p:cTn id="93" dur="1" fill="hold"/>
                                        <p:tgtEl>
                                          <p:spTgt spid="428"/>
                                        </p:tgtEl>
                                      </p:cBhvr>
                                    </p:cmd>
                                  </p:childTnLst>
                                </p:cTn>
                              </p:par>
                            </p:childTnLst>
                          </p:cTn>
                        </p:par>
                      </p:childTnLst>
                    </p:cTn>
                  </p:par>
                </p:childTnLst>
              </p:cTn>
              <p:nextCondLst>
                <p:cond evt="onClick" delay="0">
                  <p:tgtEl>
                    <p:spTgt spid="428"/>
                  </p:tgtEl>
                </p:cond>
              </p:nextCondLst>
            </p:seq>
            <p:video>
              <p:cMediaNode vol="100000">
                <p:cTn id="94" fill="hold" display="0">
                  <p:stCondLst>
                    <p:cond delay="indefinite"/>
                  </p:stCondLst>
                </p:cTn>
                <p:tgtEl>
                  <p:spTgt spid="430"/>
                </p:tgtEl>
              </p:cMediaNode>
            </p:video>
            <p:seq concurrent="1" prevAc="none" nextAc="seek">
              <p:cTn id="95" restart="whenNotActive" fill="hold" evtFilter="cancelBubble" nodeType="interactiveSeq">
                <p:stCondLst>
                  <p:cond evt="onClick" delay="0">
                    <p:tgtEl>
                      <p:spTgt spid="430"/>
                    </p:tgtEl>
                  </p:cond>
                </p:stCondLst>
                <p:endSync evt="end" delay="0">
                  <p:rtn val="all"/>
                </p:endSync>
                <p:childTnLst>
                  <p:par>
                    <p:cTn id="96" fill="hold">
                      <p:stCondLst>
                        <p:cond delay="0"/>
                      </p:stCondLst>
                      <p:childTnLst>
                        <p:par>
                          <p:cTn id="97" fill="hold">
                            <p:stCondLst>
                              <p:cond delay="0"/>
                            </p:stCondLst>
                            <p:childTnLst>
                              <p:par>
                                <p:cTn id="98" presetID="2" presetClass="mediacall" presetSubtype="0" fill="hold" nodeType="clickEffect">
                                  <p:stCondLst>
                                    <p:cond delay="0"/>
                                  </p:stCondLst>
                                  <p:childTnLst>
                                    <p:cmd type="call" cmd="togglePause">
                                      <p:cBhvr>
                                        <p:cTn id="99" dur="1" fill="hold"/>
                                        <p:tgtEl>
                                          <p:spTgt spid="430"/>
                                        </p:tgtEl>
                                      </p:cBhvr>
                                    </p:cmd>
                                  </p:childTnLst>
                                </p:cTn>
                              </p:par>
                            </p:childTnLst>
                          </p:cTn>
                        </p:par>
                      </p:childTnLst>
                    </p:cTn>
                  </p:par>
                </p:childTnLst>
              </p:cTn>
              <p:nextCondLst>
                <p:cond evt="onClick" delay="0">
                  <p:tgtEl>
                    <p:spTgt spid="430"/>
                  </p:tgtEl>
                </p:cond>
              </p:nextCondLst>
            </p:seq>
            <p:video>
              <p:cMediaNode vol="100000">
                <p:cTn id="100" repeatCount="indefinite" fill="hold" display="0">
                  <p:stCondLst>
                    <p:cond delay="indefinite"/>
                  </p:stCondLst>
                </p:cTn>
                <p:tgtEl>
                  <p:spTgt spid="431"/>
                </p:tgtEl>
              </p:cMediaNode>
            </p:video>
            <p:seq concurrent="1" prevAc="none" nextAc="seek">
              <p:cTn id="101" restart="whenNotActive" fill="hold" evtFilter="cancelBubble" nodeType="interactiveSeq">
                <p:stCondLst>
                  <p:cond evt="onClick" delay="0">
                    <p:tgtEl>
                      <p:spTgt spid="431"/>
                    </p:tgtEl>
                  </p:cond>
                </p:stCondLst>
                <p:endSync evt="end" delay="0">
                  <p:rtn val="all"/>
                </p:endSync>
                <p:childTnLst>
                  <p:par>
                    <p:cTn id="102" fill="hold">
                      <p:stCondLst>
                        <p:cond delay="0"/>
                      </p:stCondLst>
                      <p:childTnLst>
                        <p:par>
                          <p:cTn id="103" fill="hold">
                            <p:stCondLst>
                              <p:cond delay="0"/>
                            </p:stCondLst>
                            <p:childTnLst>
                              <p:par>
                                <p:cTn id="104" presetID="2" presetClass="mediacall" presetSubtype="0" fill="hold" nodeType="clickEffect">
                                  <p:stCondLst>
                                    <p:cond delay="0"/>
                                  </p:stCondLst>
                                  <p:childTnLst>
                                    <p:cmd type="call" cmd="togglePause">
                                      <p:cBhvr>
                                        <p:cTn id="105" dur="1" fill="hold"/>
                                        <p:tgtEl>
                                          <p:spTgt spid="431"/>
                                        </p:tgtEl>
                                      </p:cBhvr>
                                    </p:cmd>
                                  </p:childTnLst>
                                </p:cTn>
                              </p:par>
                            </p:childTnLst>
                          </p:cTn>
                        </p:par>
                      </p:childTnLst>
                    </p:cTn>
                  </p:par>
                </p:childTnLst>
              </p:cTn>
              <p:nextCondLst>
                <p:cond evt="onClick" delay="0">
                  <p:tgtEl>
                    <p:spTgt spid="431"/>
                  </p:tgtEl>
                </p:cond>
              </p:nextCondLst>
            </p:seq>
          </p:childTnLst>
        </p:cTn>
      </p:par>
    </p:tnLst>
    <p:bldLst>
      <p:bldP spid="425" grpId="10" animBg="1" advAuto="0"/>
      <p:bldP spid="442" grpId="6" animBg="1" advAuto="0"/>
      <p:bldP spid="443" grpId="7" animBg="1" advAuto="0"/>
      <p:bldP spid="444" grpId="8" animBg="1" advAuto="0"/>
      <p:bldP spid="445" grpId="4" animBg="1" advAuto="0"/>
      <p:bldP spid="446" grpId="5" animBg="1" advAuto="0"/>
      <p:bldP spid="447" grpId="11" animBg="1" advAuto="0"/>
      <p:bldP spid="448" grpId="12" animBg="1" advAuto="0"/>
      <p:bldP spid="449" grpId="13" animBg="1" advAuto="0"/>
      <p:bldP spid="450" grpId="14" animBg="1" advAuto="0"/>
      <p:bldP spid="450" grpId="15" animBg="1" advAuto="0"/>
      <p:bldP spid="451" grpId="16" animBg="1" advAuto="0"/>
      <p:bldP spid="452" grpId="17" animBg="1" advAuto="0"/>
      <p:bldP spid="453" grpId="9" animBg="1" advAuto="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1" name="Synthetic data"/>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Synthetic data</a:t>
            </a:r>
          </a:p>
        </p:txBody>
      </p:sp>
      <p:sp>
        <p:nvSpPr>
          <p:cNvPr id="722" name="Training data:…"/>
          <p:cNvSpPr txBox="1"/>
          <p:nvPr/>
        </p:nvSpPr>
        <p:spPr>
          <a:xfrm>
            <a:off x="-125865" y="749300"/>
            <a:ext cx="13055601" cy="75882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626638" indent="-309138" algn="just">
              <a:lnSpc>
                <a:spcPct val="150000"/>
              </a:lnSpc>
              <a:buSzPct val="171000"/>
              <a:buChar char="•"/>
              <a:defRPr sz="3400">
                <a:solidFill>
                  <a:srgbClr val="FFFFFF"/>
                </a:solidFill>
              </a:defRPr>
            </a:pPr>
            <a:r>
              <a:t>Training data:</a:t>
            </a:r>
          </a:p>
          <a:p>
            <a:pPr marL="944138" indent="-309138" algn="just">
              <a:lnSpc>
                <a:spcPct val="150000"/>
              </a:lnSpc>
              <a:buSzPct val="171000"/>
              <a:buChar char="-"/>
              <a:defRPr sz="3400">
                <a:solidFill>
                  <a:srgbClr val="FFFFFF"/>
                </a:solidFill>
              </a:defRPr>
            </a:pPr>
            <a:r>
              <a:t>250 patients with CHD (mean age: 22.3±12.6 years, male: 140) </a:t>
            </a:r>
          </a:p>
          <a:p>
            <a:pPr marL="944138" indent="-309138" algn="just">
              <a:lnSpc>
                <a:spcPct val="150000"/>
              </a:lnSpc>
              <a:buSzPct val="171000"/>
              <a:buChar char="-"/>
              <a:defRPr sz="3400">
                <a:solidFill>
                  <a:srgbClr val="FFFFFF"/>
                </a:solidFill>
              </a:defRPr>
            </a:pPr>
            <a:r>
              <a:t>~9 2D slices/each</a:t>
            </a:r>
          </a:p>
          <a:p>
            <a:pPr marL="944138" indent="-309138" algn="just">
              <a:lnSpc>
                <a:spcPct val="150000"/>
              </a:lnSpc>
              <a:buSzPct val="171000"/>
              <a:buChar char="-"/>
              <a:defRPr sz="3400">
                <a:solidFill>
                  <a:srgbClr val="FFFFFF"/>
                </a:solidFill>
              </a:defRPr>
            </a:pPr>
            <a:r>
              <a:t>2276 paired 3D data sets</a:t>
            </a:r>
          </a:p>
          <a:p>
            <a:pPr algn="just">
              <a:lnSpc>
                <a:spcPct val="150000"/>
              </a:lnSpc>
              <a:defRPr sz="3400">
                <a:solidFill>
                  <a:srgbClr val="FFFFFF"/>
                </a:solidFill>
              </a:defRPr>
            </a:pPr>
            <a:endParaRPr/>
          </a:p>
          <a:p>
            <a:pPr marL="626638" indent="-309138" algn="just">
              <a:lnSpc>
                <a:spcPct val="150000"/>
              </a:lnSpc>
              <a:buSzPct val="171000"/>
              <a:buChar char="•"/>
              <a:defRPr sz="3400">
                <a:solidFill>
                  <a:srgbClr val="FFFFFF"/>
                </a:solidFill>
              </a:defRPr>
            </a:pPr>
            <a:r>
              <a:t>Test data (previously unseen):</a:t>
            </a:r>
          </a:p>
          <a:p>
            <a:pPr marL="944138" indent="-309138" algn="just">
              <a:lnSpc>
                <a:spcPct val="150000"/>
              </a:lnSpc>
              <a:buSzPct val="171000"/>
              <a:buChar char="-"/>
              <a:defRPr sz="3400">
                <a:solidFill>
                  <a:srgbClr val="FFFFFF"/>
                </a:solidFill>
              </a:defRPr>
            </a:pPr>
            <a:r>
              <a:t>25 patients with CHD (mean age: 24.3±13.3 years, male: 13) </a:t>
            </a:r>
          </a:p>
          <a:p>
            <a:pPr marL="944138" indent="-309138" algn="just">
              <a:lnSpc>
                <a:spcPct val="150000"/>
              </a:lnSpc>
              <a:buSzPct val="171000"/>
              <a:buChar char="-"/>
              <a:defRPr sz="3400">
                <a:solidFill>
                  <a:srgbClr val="FFFFFF"/>
                </a:solidFill>
              </a:defRPr>
            </a:pPr>
            <a:r>
              <a:t>~9 2D slices/each</a:t>
            </a:r>
          </a:p>
          <a:p>
            <a:pPr marL="944138" indent="-309138" algn="just">
              <a:lnSpc>
                <a:spcPct val="150000"/>
              </a:lnSpc>
              <a:buSzPct val="171000"/>
              <a:buChar char="-"/>
              <a:defRPr sz="3400">
                <a:solidFill>
                  <a:srgbClr val="FFFFFF"/>
                </a:solidFill>
              </a:defRPr>
            </a:pPr>
            <a:r>
              <a:t>225 paired 3D data sets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2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722">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7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1" nodeType="afterEffect">
                                  <p:stCondLst>
                                    <p:cond delay="0"/>
                                  </p:stCondLst>
                                  <p:iterate>
                                    <p:tmAbs val="0"/>
                                  </p:iterate>
                                  <p:childTnLst>
                                    <p:set>
                                      <p:cBhvr>
                                        <p:cTn id="14" fill="hold"/>
                                        <p:tgtEl>
                                          <p:spTgt spid="722">
                                            <p:txEl>
                                              <p:pRg st="2" end="2"/>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1" nodeType="afterEffect">
                                  <p:stCondLst>
                                    <p:cond delay="0"/>
                                  </p:stCondLst>
                                  <p:iterate>
                                    <p:tmAbs val="0"/>
                                  </p:iterate>
                                  <p:childTnLst>
                                    <p:set>
                                      <p:cBhvr>
                                        <p:cTn id="17" fill="hold"/>
                                        <p:tgtEl>
                                          <p:spTgt spid="722">
                                            <p:txEl>
                                              <p:pRg st="3" end="3"/>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1" nodeType="afterEffect">
                                  <p:stCondLst>
                                    <p:cond delay="0"/>
                                  </p:stCondLst>
                                  <p:iterate>
                                    <p:tmAbs val="0"/>
                                  </p:iterate>
                                  <p:childTnLst>
                                    <p:set>
                                      <p:cBhvr>
                                        <p:cTn id="20" fill="hold"/>
                                        <p:tgtEl>
                                          <p:spTgt spid="722">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722">
                                            <p:txEl>
                                              <p:pRg st="5" end="5"/>
                                            </p:txEl>
                                          </p:spTgt>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1" nodeType="afterEffect">
                                  <p:stCondLst>
                                    <p:cond delay="0"/>
                                  </p:stCondLst>
                                  <p:iterate>
                                    <p:tmAbs val="0"/>
                                  </p:iterate>
                                  <p:childTnLst>
                                    <p:set>
                                      <p:cBhvr>
                                        <p:cTn id="27" fill="hold"/>
                                        <p:tgtEl>
                                          <p:spTgt spid="722">
                                            <p:txEl>
                                              <p:pRg st="6" end="6"/>
                                            </p:txEl>
                                          </p:spTgt>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grpId="1" nodeType="afterEffect">
                                  <p:stCondLst>
                                    <p:cond delay="0"/>
                                  </p:stCondLst>
                                  <p:iterate>
                                    <p:tmAbs val="0"/>
                                  </p:iterate>
                                  <p:childTnLst>
                                    <p:set>
                                      <p:cBhvr>
                                        <p:cTn id="30" fill="hold"/>
                                        <p:tgtEl>
                                          <p:spTgt spid="722">
                                            <p:txEl>
                                              <p:pRg st="7" end="7"/>
                                            </p:txEl>
                                          </p:spTgt>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grpId="1" nodeType="afterEffect">
                                  <p:stCondLst>
                                    <p:cond delay="0"/>
                                  </p:stCondLst>
                                  <p:iterate>
                                    <p:tmAbs val="0"/>
                                  </p:iterate>
                                  <p:childTnLst>
                                    <p:set>
                                      <p:cBhvr>
                                        <p:cTn id="33" fill="hold"/>
                                        <p:tgtEl>
                                          <p:spTgt spid="722">
                                            <p:txEl>
                                              <p:pRg st="8" end="8"/>
                                            </p:txEl>
                                          </p:spTgt>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grpId="1" nodeType="afterEffect">
                                  <p:stCondLst>
                                    <p:cond delay="0"/>
                                  </p:stCondLst>
                                  <p:iterate>
                                    <p:tmAbs val="0"/>
                                  </p:iterate>
                                  <p:childTnLst>
                                    <p:set>
                                      <p:cBhvr>
                                        <p:cTn id="36" fill="hold"/>
                                        <p:tgtEl>
                                          <p:spTgt spid="72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2" grpId="1" build="p" bldLvl="5" animBg="1" advAuto="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6" name="Figure4.png" descr="Figure4.png"/>
          <p:cNvPicPr>
            <a:picLocks noChangeAspect="1"/>
          </p:cNvPicPr>
          <p:nvPr/>
        </p:nvPicPr>
        <p:blipFill>
          <a:blip r:embed="rId4"/>
          <a:stretch>
            <a:fillRect/>
          </a:stretch>
        </p:blipFill>
        <p:spPr>
          <a:xfrm>
            <a:off x="12098" y="749300"/>
            <a:ext cx="13004801" cy="5724872"/>
          </a:xfrm>
          <a:prstGeom prst="rect">
            <a:avLst/>
          </a:prstGeom>
          <a:ln w="12700">
            <a:miter lim="400000"/>
          </a:ln>
        </p:spPr>
      </p:pic>
      <p:sp>
        <p:nvSpPr>
          <p:cNvPr id="727" name="Synthetic test data; Result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Synthetic test data; Results</a:t>
            </a:r>
          </a:p>
        </p:txBody>
      </p:sp>
      <p:pic>
        <p:nvPicPr>
          <p:cNvPr id="728" name="SupportingInformationVideo_S2.mov" descr="SupportingInformationVideo_S2.mov"/>
          <p:cNvPicPr>
            <a:picLocks/>
          </p:cNvPicPr>
          <p:nvPr>
            <a:videoFile r:link="rId2"/>
            <p:extLst>
              <p:ext uri="{DAA4B4D4-6D71-4841-9C94-3DE7FCFB9230}">
                <p14:media xmlns:p14="http://schemas.microsoft.com/office/powerpoint/2010/main" r:embed="rId1"/>
              </p:ext>
            </p:extLst>
          </p:nvPr>
        </p:nvPicPr>
        <p:blipFill>
          <a:blip r:embed="rId5"/>
          <a:stretch>
            <a:fillRect/>
          </a:stretch>
        </p:blipFill>
        <p:spPr>
          <a:xfrm>
            <a:off x="411092" y="854215"/>
            <a:ext cx="12605807" cy="5515041"/>
          </a:xfrm>
          <a:prstGeom prst="rect">
            <a:avLst/>
          </a:prstGeom>
          <a:ln w="12700">
            <a:miter lim="400000"/>
          </a:ln>
        </p:spPr>
      </p:pic>
      <p:pic>
        <p:nvPicPr>
          <p:cNvPr id="729" name="Figure4.png" descr="Figure4.png"/>
          <p:cNvPicPr>
            <a:picLocks noChangeAspect="1"/>
          </p:cNvPicPr>
          <p:nvPr/>
        </p:nvPicPr>
        <p:blipFill>
          <a:blip r:embed="rId4"/>
          <a:srcRect b="89966"/>
          <a:stretch>
            <a:fillRect/>
          </a:stretch>
        </p:blipFill>
        <p:spPr>
          <a:xfrm>
            <a:off x="12098" y="749300"/>
            <a:ext cx="13004801" cy="574426"/>
          </a:xfrm>
          <a:prstGeom prst="rect">
            <a:avLst/>
          </a:prstGeom>
          <a:ln w="12700">
            <a:miter lim="400000"/>
          </a:ln>
        </p:spPr>
      </p:pic>
      <p:graphicFrame>
        <p:nvGraphicFramePr>
          <p:cNvPr id="730" name="Table"/>
          <p:cNvGraphicFramePr/>
          <p:nvPr>
            <p:extLst>
              <p:ext uri="{D42A27DB-BD31-4B8C-83A1-F6EECF244321}">
                <p14:modId xmlns:p14="http://schemas.microsoft.com/office/powerpoint/2010/main" val="361687921"/>
              </p:ext>
            </p:extLst>
          </p:nvPr>
        </p:nvGraphicFramePr>
        <p:xfrm>
          <a:off x="167640" y="6666152"/>
          <a:ext cx="12837159" cy="3005712"/>
        </p:xfrm>
        <a:graphic>
          <a:graphicData uri="http://schemas.openxmlformats.org/drawingml/2006/table">
            <a:tbl>
              <a:tblPr>
                <a:tableStyleId>{8F44A2F1-9E1F-4B54-A3A2-5F16C0AD49E2}</a:tableStyleId>
              </a:tblPr>
              <a:tblGrid>
                <a:gridCol w="3221762">
                  <a:extLst>
                    <a:ext uri="{9D8B030D-6E8A-4147-A177-3AD203B41FA5}">
                      <a16:colId xmlns:a16="http://schemas.microsoft.com/office/drawing/2014/main" val="20000"/>
                    </a:ext>
                  </a:extLst>
                </a:gridCol>
                <a:gridCol w="1930778">
                  <a:extLst>
                    <a:ext uri="{9D8B030D-6E8A-4147-A177-3AD203B41FA5}">
                      <a16:colId xmlns:a16="http://schemas.microsoft.com/office/drawing/2014/main" val="20001"/>
                    </a:ext>
                  </a:extLst>
                </a:gridCol>
                <a:gridCol w="2558173">
                  <a:extLst>
                    <a:ext uri="{9D8B030D-6E8A-4147-A177-3AD203B41FA5}">
                      <a16:colId xmlns:a16="http://schemas.microsoft.com/office/drawing/2014/main" val="20002"/>
                    </a:ext>
                  </a:extLst>
                </a:gridCol>
                <a:gridCol w="2518209">
                  <a:extLst>
                    <a:ext uri="{9D8B030D-6E8A-4147-A177-3AD203B41FA5}">
                      <a16:colId xmlns:a16="http://schemas.microsoft.com/office/drawing/2014/main" val="20003"/>
                    </a:ext>
                  </a:extLst>
                </a:gridCol>
                <a:gridCol w="2608237">
                  <a:extLst>
                    <a:ext uri="{9D8B030D-6E8A-4147-A177-3AD203B41FA5}">
                      <a16:colId xmlns:a16="http://schemas.microsoft.com/office/drawing/2014/main" val="20004"/>
                    </a:ext>
                  </a:extLst>
                </a:gridCol>
              </a:tblGrid>
              <a:tr h="306417">
                <a:tc>
                  <a:txBody>
                    <a:bodyPr/>
                    <a:lstStyle/>
                    <a:p>
                      <a:pPr defTabSz="914400">
                        <a:tabLst>
                          <a:tab pos="914400" algn="l"/>
                        </a:tabLst>
                        <a:defRPr>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a:txBody>
                    <a:bodyPr/>
                    <a:lstStyle/>
                    <a:p>
                      <a:pPr defTabSz="457200">
                        <a:lnSpc>
                          <a:spcPct val="150000"/>
                        </a:lnSpc>
                        <a:tabLst>
                          <a:tab pos="914400" algn="l"/>
                        </a:tabLst>
                        <a:defRPr sz="2500" b="1" baseline="-5999">
                          <a:solidFill>
                            <a:srgbClr val="FFFFFF"/>
                          </a:solidFill>
                          <a:latin typeface="Helvetica"/>
                          <a:ea typeface="Helvetica"/>
                          <a:cs typeface="Helvetica"/>
                          <a:sym typeface="Helvetica"/>
                        </a:defRPr>
                      </a:pPr>
                      <a:r>
                        <a:rPr baseline="0" dirty="0" err="1"/>
                        <a:t>REG</a:t>
                      </a:r>
                      <a:r>
                        <a:rPr dirty="0" err="1"/>
                        <a:t>no_rot</a:t>
                      </a:r>
                      <a:endParaRPr dirty="0"/>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a:txBody>
                    <a:bodyPr/>
                    <a:lstStyle/>
                    <a:p>
                      <a:pPr defTabSz="457200">
                        <a:lnSpc>
                          <a:spcPct val="150000"/>
                        </a:lnSpc>
                        <a:tabLst>
                          <a:tab pos="914400" algn="l"/>
                        </a:tabLst>
                        <a:defRPr sz="2500" b="1">
                          <a:solidFill>
                            <a:srgbClr val="FFFFFF"/>
                          </a:solidFill>
                          <a:latin typeface="Helvetica"/>
                          <a:ea typeface="Helvetica"/>
                          <a:cs typeface="Helvetica"/>
                          <a:sym typeface="Helvetica"/>
                        </a:defRPr>
                      </a:pPr>
                      <a:r>
                        <a:t>REG</a:t>
                      </a:r>
                      <a:r>
                        <a:rPr baseline="-5999"/>
                        <a:t>rot</a:t>
                      </a: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a:txBody>
                    <a:bodyPr/>
                    <a:lstStyle/>
                    <a:p>
                      <a:pPr defTabSz="457200">
                        <a:lnSpc>
                          <a:spcPct val="150000"/>
                        </a:lnSpc>
                        <a:tabLst>
                          <a:tab pos="914400" algn="l"/>
                        </a:tabLst>
                        <a:defRPr sz="2500" b="1" baseline="-5999">
                          <a:solidFill>
                            <a:srgbClr val="FFFFFF"/>
                          </a:solidFill>
                          <a:latin typeface="Helvetica"/>
                          <a:ea typeface="Helvetica"/>
                          <a:cs typeface="Helvetica"/>
                          <a:sym typeface="Helvetica"/>
                        </a:defRPr>
                      </a:pPr>
                      <a:r>
                        <a:rPr baseline="0"/>
                        <a:t>tGA</a:t>
                      </a:r>
                      <a:r>
                        <a:t>no_rot</a:t>
                      </a: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a:txBody>
                    <a:bodyPr/>
                    <a:lstStyle/>
                    <a:p>
                      <a:pPr defTabSz="457200">
                        <a:lnSpc>
                          <a:spcPct val="150000"/>
                        </a:lnSpc>
                        <a:tabLst>
                          <a:tab pos="914400" algn="l"/>
                        </a:tabLst>
                        <a:defRPr sz="2500" b="1">
                          <a:solidFill>
                            <a:srgbClr val="FFFFFF"/>
                          </a:solidFill>
                          <a:latin typeface="Helvetica"/>
                          <a:ea typeface="Helvetica"/>
                          <a:cs typeface="Helvetica"/>
                          <a:sym typeface="Helvetica"/>
                        </a:defRPr>
                      </a:pPr>
                      <a:r>
                        <a:rPr dirty="0" err="1"/>
                        <a:t>tGA</a:t>
                      </a:r>
                      <a:r>
                        <a:rPr baseline="-5999" dirty="0" err="1"/>
                        <a:t>rot</a:t>
                      </a:r>
                      <a:endParaRPr baseline="-5999" dirty="0"/>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extLst>
                  <a:ext uri="{0D108BD9-81ED-4DB2-BD59-A6C34878D82A}">
                    <a16:rowId xmlns:a16="http://schemas.microsoft.com/office/drawing/2014/main" val="10000"/>
                  </a:ext>
                </a:extLst>
              </a:tr>
              <a:tr h="306417">
                <a:tc>
                  <a:txBody>
                    <a:bodyPr/>
                    <a:lstStyle/>
                    <a:p>
                      <a:pPr algn="just" defTabSz="457200">
                        <a:lnSpc>
                          <a:spcPct val="150000"/>
                        </a:lnSpc>
                        <a:tabLst>
                          <a:tab pos="914400" algn="l"/>
                        </a:tabLst>
                        <a:defRPr>
                          <a:solidFill>
                            <a:srgbClr val="FFFFFF"/>
                          </a:solidFill>
                          <a:latin typeface="Helvetica"/>
                          <a:ea typeface="Helvetica"/>
                          <a:cs typeface="Helvetica"/>
                          <a:sym typeface="Helvetica"/>
                        </a:defRPr>
                      </a:pPr>
                      <a:r>
                        <a:rPr sz="2000" b="1"/>
                        <a:t>RMSE</a:t>
                      </a:r>
                      <a:r>
                        <a:rPr b="1"/>
                        <a:t> </a:t>
                      </a:r>
                      <a:r>
                        <a:t>(x10</a:t>
                      </a:r>
                      <a:r>
                        <a:rPr baseline="31999"/>
                        <a:t>-2</a:t>
                      </a:r>
                      <a:r>
                        <a:t>)</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8.0 ± 1.5 *</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4.9 ± 1.0 *</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8.4 ± 1.6 *</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4.2 ± 1.3</a:t>
                      </a:r>
                    </a:p>
                  </a:txBody>
                  <a:tcPr marL="63500" marR="63500" marT="0" marB="0" horzOverflow="overflow">
                    <a:lnL w="0">
                      <a:miter lim="400000"/>
                    </a:lnL>
                    <a:lnR w="0">
                      <a:miter lim="400000"/>
                    </a:lnR>
                    <a:lnT w="25400">
                      <a:solidFill>
                        <a:srgbClr val="FFFFFF"/>
                      </a:solidFill>
                      <a:miter lim="400000"/>
                    </a:lnT>
                    <a:lnB w="0">
                      <a:miter lim="400000"/>
                    </a:lnB>
                  </a:tcPr>
                </a:tc>
                <a:extLst>
                  <a:ext uri="{0D108BD9-81ED-4DB2-BD59-A6C34878D82A}">
                    <a16:rowId xmlns:a16="http://schemas.microsoft.com/office/drawing/2014/main" val="10001"/>
                  </a:ext>
                </a:extLst>
              </a:tr>
              <a:tr h="306417">
                <a:tc>
                  <a:txBody>
                    <a:bodyPr/>
                    <a:lstStyle/>
                    <a:p>
                      <a:pPr algn="just" defTabSz="457200">
                        <a:lnSpc>
                          <a:spcPct val="150000"/>
                        </a:lnSpc>
                        <a:tabLst>
                          <a:tab pos="914400" algn="l"/>
                        </a:tabLst>
                      </a:pPr>
                      <a:r>
                        <a:rPr sz="2000" b="1" dirty="0">
                          <a:solidFill>
                            <a:srgbClr val="FFFFFF"/>
                          </a:solidFill>
                          <a:latin typeface="Helvetica"/>
                          <a:ea typeface="Helvetica"/>
                          <a:cs typeface="Helvetica"/>
                          <a:sym typeface="Helvetica"/>
                        </a:rPr>
                        <a:t>SSIM</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0.64 ± 0.04 *</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500" dirty="0">
                          <a:solidFill>
                            <a:srgbClr val="FFFFFF"/>
                          </a:solidFill>
                          <a:latin typeface="Helvetica"/>
                          <a:ea typeface="Helvetica"/>
                          <a:cs typeface="Helvetica"/>
                          <a:sym typeface="Helvetica"/>
                        </a:rPr>
                        <a:t>0.83 ± 0.03 *</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0.63 ± 0.05 *</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0.87 ± 0.03</a:t>
                      </a:r>
                    </a:p>
                  </a:txBody>
                  <a:tcPr marL="63500" marR="63500" marT="0" marB="0" horzOverflow="overflow">
                    <a:lnL w="0">
                      <a:miter lim="400000"/>
                    </a:lnL>
                    <a:lnR w="0">
                      <a:miter lim="400000"/>
                    </a:lnR>
                    <a:lnT w="0">
                      <a:miter lim="400000"/>
                    </a:lnT>
                    <a:lnB w="25400">
                      <a:solidFill>
                        <a:srgbClr val="FFFFFF"/>
                      </a:solidFill>
                      <a:miter lim="400000"/>
                    </a:lnB>
                  </a:tcPr>
                </a:tc>
                <a:extLst>
                  <a:ext uri="{0D108BD9-81ED-4DB2-BD59-A6C34878D82A}">
                    <a16:rowId xmlns:a16="http://schemas.microsoft.com/office/drawing/2014/main" val="10002"/>
                  </a:ext>
                </a:extLst>
              </a:tr>
              <a:tr h="306417">
                <a:tc>
                  <a:txBody>
                    <a:bodyPr/>
                    <a:lstStyle/>
                    <a:p>
                      <a:pPr algn="just" defTabSz="457200">
                        <a:lnSpc>
                          <a:spcPct val="150000"/>
                        </a:lnSpc>
                        <a:tabLst>
                          <a:tab pos="914400" algn="l"/>
                        </a:tabLst>
                      </a:pPr>
                      <a:r>
                        <a:rPr b="1">
                          <a:solidFill>
                            <a:srgbClr val="FFFFFF"/>
                          </a:solidFill>
                          <a:latin typeface="Helvetica"/>
                          <a:ea typeface="Helvetica"/>
                          <a:cs typeface="Helvetica"/>
                          <a:sym typeface="Helvetica"/>
                        </a:rPr>
                        <a:t>Papillary deformation</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92% *</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20% *</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88% *</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0%</a:t>
                      </a:r>
                    </a:p>
                  </a:txBody>
                  <a:tcPr marL="63500" marR="63500" marT="0" marB="0" horzOverflow="overflow">
                    <a:lnL w="0">
                      <a:miter lim="400000"/>
                    </a:lnL>
                    <a:lnR w="0">
                      <a:miter lim="400000"/>
                    </a:lnR>
                    <a:lnT w="25400">
                      <a:solidFill>
                        <a:srgbClr val="FFFFFF"/>
                      </a:solidFill>
                      <a:miter lim="400000"/>
                    </a:lnT>
                    <a:lnB w="0">
                      <a:miter lim="400000"/>
                    </a:lnB>
                  </a:tcPr>
                </a:tc>
                <a:extLst>
                  <a:ext uri="{0D108BD9-81ED-4DB2-BD59-A6C34878D82A}">
                    <a16:rowId xmlns:a16="http://schemas.microsoft.com/office/drawing/2014/main" val="10003"/>
                  </a:ext>
                </a:extLst>
              </a:tr>
              <a:tr h="306417">
                <a:tc>
                  <a:txBody>
                    <a:bodyPr/>
                    <a:lstStyle/>
                    <a:p>
                      <a:pPr algn="just" defTabSz="457200">
                        <a:lnSpc>
                          <a:spcPct val="150000"/>
                        </a:lnSpc>
                        <a:tabLst>
                          <a:tab pos="914400" algn="l"/>
                        </a:tabLst>
                      </a:pPr>
                      <a:r>
                        <a:rPr b="1">
                          <a:solidFill>
                            <a:srgbClr val="FFFFFF"/>
                          </a:solidFill>
                          <a:latin typeface="Helvetica"/>
                          <a:ea typeface="Helvetica"/>
                          <a:cs typeface="Helvetica"/>
                          <a:sym typeface="Helvetica"/>
                        </a:rPr>
                        <a:t>Motion artifact</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48% *</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24% *</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48% *</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4%</a:t>
                      </a: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4"/>
                  </a:ext>
                </a:extLst>
              </a:tr>
              <a:tr h="306417">
                <a:tc>
                  <a:txBody>
                    <a:bodyPr/>
                    <a:lstStyle/>
                    <a:p>
                      <a:pPr algn="just" defTabSz="457200">
                        <a:lnSpc>
                          <a:spcPct val="150000"/>
                        </a:lnSpc>
                        <a:tabLst>
                          <a:tab pos="914400" algn="l"/>
                        </a:tabLst>
                      </a:pPr>
                      <a:r>
                        <a:rPr b="1">
                          <a:solidFill>
                            <a:srgbClr val="FFFFFF"/>
                          </a:solidFill>
                          <a:latin typeface="Helvetica"/>
                          <a:ea typeface="Helvetica"/>
                          <a:cs typeface="Helvetica"/>
                          <a:sym typeface="Helvetica"/>
                        </a:rPr>
                        <a:t>Blur of endocardialboarder</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100% *</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68%</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500">
                          <a:solidFill>
                            <a:srgbClr val="FFFFFF"/>
                          </a:solidFill>
                          <a:latin typeface="Helvetica"/>
                          <a:ea typeface="Helvetica"/>
                          <a:cs typeface="Helvetica"/>
                          <a:sym typeface="Helvetica"/>
                        </a:rPr>
                        <a:t>100% *</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500" dirty="0">
                          <a:solidFill>
                            <a:srgbClr val="FFFFFF"/>
                          </a:solidFill>
                          <a:latin typeface="Helvetica"/>
                          <a:ea typeface="Helvetica"/>
                          <a:cs typeface="Helvetica"/>
                          <a:sym typeface="Helvetica"/>
                        </a:rPr>
                        <a:t>52%</a:t>
                      </a:r>
                    </a:p>
                  </a:txBody>
                  <a:tcPr marL="63500" marR="63500" marT="0" marB="0" horzOverflow="overflow">
                    <a:lnL w="0">
                      <a:miter lim="400000"/>
                    </a:lnL>
                    <a:lnR w="0">
                      <a:miter lim="400000"/>
                    </a:lnR>
                    <a:lnT w="0">
                      <a:miter lim="400000"/>
                    </a:lnT>
                    <a:lnB w="25400">
                      <a:solidFill>
                        <a:srgbClr val="FFFFFF"/>
                      </a:solidFill>
                      <a:miter lim="400000"/>
                    </a:lnB>
                  </a:tcPr>
                </a:tc>
                <a:extLst>
                  <a:ext uri="{0D108BD9-81ED-4DB2-BD59-A6C34878D82A}">
                    <a16:rowId xmlns:a16="http://schemas.microsoft.com/office/drawing/2014/main" val="10005"/>
                  </a:ext>
                </a:extLst>
              </a:tr>
            </a:tbl>
          </a:graphicData>
        </a:graphic>
      </p:graphicFrame>
      <p:sp>
        <p:nvSpPr>
          <p:cNvPr id="2" name="TextBox 1">
            <a:extLst>
              <a:ext uri="{FF2B5EF4-FFF2-40B4-BE49-F238E27FC236}">
                <a16:creationId xmlns:a16="http://schemas.microsoft.com/office/drawing/2014/main" id="{DE63C5FB-5A1A-42E5-9073-6D01533AA3D2}"/>
              </a:ext>
            </a:extLst>
          </p:cNvPr>
          <p:cNvSpPr txBox="1"/>
          <p:nvPr/>
        </p:nvSpPr>
        <p:spPr>
          <a:xfrm>
            <a:off x="167640" y="6383001"/>
            <a:ext cx="3230880" cy="2872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1200" b="0" i="0" u="none" strike="noStrike" cap="none" spc="0" normalizeH="0" baseline="0" dirty="0">
                <a:ln>
                  <a:noFill/>
                </a:ln>
                <a:solidFill>
                  <a:schemeClr val="bg1"/>
                </a:solidFill>
                <a:effectLst/>
                <a:uFillTx/>
                <a:latin typeface="Helvetica"/>
                <a:ea typeface="Helvetica"/>
                <a:cs typeface="Helvetica"/>
                <a:sym typeface="Helvetica"/>
              </a:rPr>
              <a:t>Vide S2 in supporting information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 fill="hold"/>
                                        <p:tgtEl>
                                          <p:spTgt spid="728"/>
                                        </p:tgtEl>
                                      </p:cBhvr>
                                    </p:cmd>
                                  </p:childTnLst>
                                </p:cTn>
                              </p:par>
                            </p:childTnLst>
                          </p:cTn>
                        </p:par>
                      </p:childTnLst>
                    </p:cTn>
                  </p:par>
                  <p:par>
                    <p:cTn id="7" fill="hold">
                      <p:stCondLst>
                        <p:cond delay="indefinite"/>
                      </p:stCondLst>
                      <p:childTnLst>
                        <p:par>
                          <p:cTn id="8" fill="hold">
                            <p:stCondLst>
                              <p:cond delay="0"/>
                            </p:stCondLst>
                            <p:childTnLst>
                              <p:par>
                                <p:cTn id="9" presetID="10" presetClass="entr" fill="hold" grpId="2" nodeType="clickEffect">
                                  <p:stCondLst>
                                    <p:cond delay="0"/>
                                  </p:stCondLst>
                                  <p:iterate>
                                    <p:tmAbs val="0"/>
                                  </p:iterate>
                                  <p:childTnLst>
                                    <p:set>
                                      <p:cBhvr>
                                        <p:cTn id="10" fill="hold"/>
                                        <p:tgtEl>
                                          <p:spTgt spid="730"/>
                                        </p:tgtEl>
                                        <p:attrNameLst>
                                          <p:attrName>style.visibility</p:attrName>
                                        </p:attrNameLst>
                                      </p:cBhvr>
                                      <p:to>
                                        <p:strVal val="visible"/>
                                      </p:to>
                                    </p:set>
                                    <p:animEffect transition="in" filter="fade">
                                      <p:cBhvr>
                                        <p:cTn id="11" dur="1000"/>
                                        <p:tgtEl>
                                          <p:spTgt spid="730"/>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100000">
                <p:cTn id="12" fill="hold" display="0">
                  <p:stCondLst>
                    <p:cond delay="indefinite"/>
                  </p:stCondLst>
                </p:cTn>
                <p:tgtEl>
                  <p:spTgt spid="728"/>
                </p:tgtEl>
              </p:cMediaNode>
            </p:video>
            <p:seq concurrent="1" prevAc="none" nextAc="seek">
              <p:cTn id="13" restart="whenNotActive" fill="hold" evtFilter="cancelBubble" nodeType="interactiveSeq">
                <p:stCondLst>
                  <p:cond evt="onClick" delay="0">
                    <p:tgtEl>
                      <p:spTgt spid="728"/>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728"/>
                                        </p:tgtEl>
                                      </p:cBhvr>
                                    </p:cmd>
                                  </p:childTnLst>
                                </p:cTn>
                              </p:par>
                            </p:childTnLst>
                          </p:cTn>
                        </p:par>
                      </p:childTnLst>
                    </p:cTn>
                  </p:par>
                </p:childTnLst>
              </p:cTn>
              <p:nextCondLst>
                <p:cond evt="onClick" delay="0">
                  <p:tgtEl>
                    <p:spTgt spid="728"/>
                  </p:tgtEl>
                </p:cond>
              </p:nextCondLst>
            </p:seq>
          </p:childTnLst>
        </p:cTn>
      </p:par>
    </p:tnLst>
    <p:bldLst>
      <p:bldP spid="730" grpId="2" animBg="1" advAuto="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2" name="Prospective data"/>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Prospective data</a:t>
            </a:r>
          </a:p>
        </p:txBody>
      </p:sp>
      <p:sp>
        <p:nvSpPr>
          <p:cNvPr id="733" name="tGArot bSSFP real-time radial sequence…"/>
          <p:cNvSpPr txBox="1"/>
          <p:nvPr/>
        </p:nvSpPr>
        <p:spPr>
          <a:xfrm>
            <a:off x="-125865" y="749299"/>
            <a:ext cx="12221751" cy="680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626638" indent="-309138" algn="just">
              <a:lnSpc>
                <a:spcPct val="150000"/>
              </a:lnSpc>
              <a:buSzPct val="171000"/>
              <a:buChar char="•"/>
              <a:defRPr sz="3400">
                <a:solidFill>
                  <a:srgbClr val="FFFFFF"/>
                </a:solidFill>
              </a:defRPr>
            </a:pPr>
            <a:r>
              <a:rPr dirty="0" err="1"/>
              <a:t>tGA</a:t>
            </a:r>
            <a:r>
              <a:rPr baseline="-5999" dirty="0" err="1"/>
              <a:t>rot</a:t>
            </a:r>
            <a:r>
              <a:rPr baseline="-5999" dirty="0"/>
              <a:t> </a:t>
            </a:r>
            <a:r>
              <a:rPr dirty="0" err="1"/>
              <a:t>bSSFP</a:t>
            </a:r>
            <a:r>
              <a:rPr dirty="0"/>
              <a:t> real-time radial sequence</a:t>
            </a:r>
          </a:p>
          <a:p>
            <a:pPr marL="1071138" lvl="1" indent="-309138" algn="just">
              <a:lnSpc>
                <a:spcPct val="150000"/>
              </a:lnSpc>
              <a:buSzPct val="171000"/>
              <a:buChar char="-"/>
              <a:defRPr sz="3400">
                <a:solidFill>
                  <a:srgbClr val="FFFFFF"/>
                </a:solidFill>
              </a:defRPr>
            </a:pPr>
            <a:r>
              <a:rPr dirty="0"/>
              <a:t>R=13, 14 radial spokes</a:t>
            </a:r>
          </a:p>
          <a:p>
            <a:pPr marL="1071138" lvl="1" indent="-309138" algn="just">
              <a:lnSpc>
                <a:spcPct val="150000"/>
              </a:lnSpc>
              <a:buSzPct val="171000"/>
              <a:buChar char="-"/>
              <a:defRPr sz="3400">
                <a:solidFill>
                  <a:srgbClr val="FFFFFF"/>
                </a:solidFill>
              </a:defRPr>
            </a:pPr>
            <a:r>
              <a:rPr dirty="0"/>
              <a:t>Spatial resolution ~1.67x1.67  mm</a:t>
            </a:r>
          </a:p>
          <a:p>
            <a:pPr marL="1071138" lvl="1" indent="-309138" algn="just">
              <a:lnSpc>
                <a:spcPct val="150000"/>
              </a:lnSpc>
              <a:buSzPct val="171000"/>
              <a:buChar char="-"/>
              <a:defRPr sz="3400">
                <a:solidFill>
                  <a:srgbClr val="FFFFFF"/>
                </a:solidFill>
              </a:defRPr>
            </a:pPr>
            <a:r>
              <a:rPr dirty="0"/>
              <a:t>Temporal resolution ~ 36.4 </a:t>
            </a:r>
            <a:r>
              <a:rPr dirty="0" err="1"/>
              <a:t>ms</a:t>
            </a:r>
            <a:endParaRPr dirty="0"/>
          </a:p>
          <a:p>
            <a:pPr algn="just">
              <a:lnSpc>
                <a:spcPct val="150000"/>
              </a:lnSpc>
              <a:defRPr sz="3400">
                <a:solidFill>
                  <a:srgbClr val="FFFFFF"/>
                </a:solidFill>
              </a:defRPr>
            </a:pPr>
            <a:endParaRPr dirty="0"/>
          </a:p>
          <a:p>
            <a:pPr marL="613938" indent="-309138" algn="just">
              <a:lnSpc>
                <a:spcPct val="150000"/>
              </a:lnSpc>
              <a:buSzPct val="171000"/>
              <a:buChar char="•"/>
              <a:defRPr sz="3400">
                <a:solidFill>
                  <a:srgbClr val="FFFFFF"/>
                </a:solidFill>
              </a:defRPr>
            </a:pPr>
            <a:r>
              <a:rPr dirty="0"/>
              <a:t>10 patients with CHD (mean age: 33.6±16.8 years, male: 3) </a:t>
            </a:r>
          </a:p>
          <a:p>
            <a:pPr marL="944138" indent="-309138" algn="just">
              <a:lnSpc>
                <a:spcPct val="150000"/>
              </a:lnSpc>
              <a:buSzPct val="171000"/>
              <a:buChar char="-"/>
              <a:defRPr sz="3400">
                <a:solidFill>
                  <a:srgbClr val="FFFFFF"/>
                </a:solidFill>
              </a:defRPr>
            </a:pPr>
            <a:r>
              <a:rPr dirty="0"/>
              <a:t>~12 2D slices/each</a:t>
            </a:r>
          </a:p>
          <a:p>
            <a:pPr marL="944138" indent="-309138" algn="just">
              <a:lnSpc>
                <a:spcPct val="150000"/>
              </a:lnSpc>
              <a:buSzPct val="171000"/>
              <a:buChar char="-"/>
              <a:defRPr sz="3400">
                <a:solidFill>
                  <a:srgbClr val="FFFFFF"/>
                </a:solidFill>
              </a:defRPr>
            </a:pPr>
            <a:r>
              <a:rPr dirty="0"/>
              <a:t>122 3D data sets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afterEffect">
                                  <p:stCondLst>
                                    <p:cond delay="0"/>
                                  </p:stCondLst>
                                  <p:iterate>
                                    <p:tmAbs val="0"/>
                                  </p:iterate>
                                  <p:childTnLst>
                                    <p:set>
                                      <p:cBhvr>
                                        <p:cTn id="6" fill="hold"/>
                                        <p:tgtEl>
                                          <p:spTgt spid="73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733">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733">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1" nodeType="afterEffect">
                                  <p:stCondLst>
                                    <p:cond delay="0"/>
                                  </p:stCondLst>
                                  <p:iterate>
                                    <p:tmAbs val="0"/>
                                  </p:iterate>
                                  <p:childTnLst>
                                    <p:set>
                                      <p:cBhvr>
                                        <p:cTn id="14" fill="hold"/>
                                        <p:tgtEl>
                                          <p:spTgt spid="733">
                                            <p:txEl>
                                              <p:pRg st="2" end="2"/>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1" nodeType="afterEffect">
                                  <p:stCondLst>
                                    <p:cond delay="0"/>
                                  </p:stCondLst>
                                  <p:iterate>
                                    <p:tmAbs val="0"/>
                                  </p:iterate>
                                  <p:childTnLst>
                                    <p:set>
                                      <p:cBhvr>
                                        <p:cTn id="17" fill="hold"/>
                                        <p:tgtEl>
                                          <p:spTgt spid="733">
                                            <p:txEl>
                                              <p:pRg st="3" end="3"/>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1" nodeType="afterEffect">
                                  <p:stCondLst>
                                    <p:cond delay="0"/>
                                  </p:stCondLst>
                                  <p:iterate>
                                    <p:tmAbs val="0"/>
                                  </p:iterate>
                                  <p:childTnLst>
                                    <p:set>
                                      <p:cBhvr>
                                        <p:cTn id="20" fill="hold"/>
                                        <p:tgtEl>
                                          <p:spTgt spid="73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733">
                                            <p:txEl>
                                              <p:pRg st="5" end="5"/>
                                            </p:txEl>
                                          </p:spTgt>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1" nodeType="afterEffect">
                                  <p:stCondLst>
                                    <p:cond delay="0"/>
                                  </p:stCondLst>
                                  <p:iterate>
                                    <p:tmAbs val="0"/>
                                  </p:iterate>
                                  <p:childTnLst>
                                    <p:set>
                                      <p:cBhvr>
                                        <p:cTn id="27" fill="hold"/>
                                        <p:tgtEl>
                                          <p:spTgt spid="733">
                                            <p:txEl>
                                              <p:pRg st="6" end="6"/>
                                            </p:txEl>
                                          </p:spTgt>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grpId="1" nodeType="afterEffect">
                                  <p:stCondLst>
                                    <p:cond delay="0"/>
                                  </p:stCondLst>
                                  <p:iterate>
                                    <p:tmAbs val="0"/>
                                  </p:iterate>
                                  <p:childTnLst>
                                    <p:set>
                                      <p:cBhvr>
                                        <p:cTn id="30" fill="hold"/>
                                        <p:tgtEl>
                                          <p:spTgt spid="733">
                                            <p:txEl>
                                              <p:pRg st="7" end="7"/>
                                            </p:txEl>
                                          </p:spTgt>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grpId="1" nodeType="afterEffect">
                                  <p:stCondLst>
                                    <p:cond delay="0"/>
                                  </p:stCondLst>
                                  <p:iterate>
                                    <p:tmAbs val="0"/>
                                  </p:iterate>
                                  <p:childTnLst>
                                    <p:set>
                                      <p:cBhvr>
                                        <p:cTn id="33" fill="hold"/>
                                        <p:tgtEl>
                                          <p:spTgt spid="73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3" grpId="1" build="p" bldLvl="5" animBg="1" advAuto="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5" name="SM5.mp4" descr="SM5.mp4"/>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339163" y="551634"/>
            <a:ext cx="12326474" cy="7891326"/>
          </a:xfrm>
          <a:prstGeom prst="rect">
            <a:avLst/>
          </a:prstGeom>
          <a:ln w="12700">
            <a:miter lim="400000"/>
          </a:ln>
        </p:spPr>
      </p:pic>
      <p:sp>
        <p:nvSpPr>
          <p:cNvPr id="456" name="Rectangle"/>
          <p:cNvSpPr/>
          <p:nvPr/>
        </p:nvSpPr>
        <p:spPr>
          <a:xfrm>
            <a:off x="-25400" y="4800600"/>
            <a:ext cx="13004800" cy="515874"/>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7" name="Rectangle"/>
          <p:cNvSpPr/>
          <p:nvPr/>
        </p:nvSpPr>
        <p:spPr>
          <a:xfrm>
            <a:off x="190742" y="749300"/>
            <a:ext cx="296844" cy="8870950"/>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8" name="Rectangle"/>
          <p:cNvSpPr/>
          <p:nvPr/>
        </p:nvSpPr>
        <p:spPr>
          <a:xfrm>
            <a:off x="4299290" y="623061"/>
            <a:ext cx="296845" cy="8870951"/>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9" name="Rectangle"/>
          <p:cNvSpPr/>
          <p:nvPr/>
        </p:nvSpPr>
        <p:spPr>
          <a:xfrm>
            <a:off x="8407838" y="749300"/>
            <a:ext cx="296845" cy="8870950"/>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0" name="Rectangle"/>
          <p:cNvSpPr/>
          <p:nvPr/>
        </p:nvSpPr>
        <p:spPr>
          <a:xfrm>
            <a:off x="12368793" y="749300"/>
            <a:ext cx="593687" cy="8870950"/>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1" name="Breath hold"/>
          <p:cNvSpPr txBox="1"/>
          <p:nvPr/>
        </p:nvSpPr>
        <p:spPr>
          <a:xfrm>
            <a:off x="1085456" y="8651674"/>
            <a:ext cx="2615964" cy="361237"/>
          </a:xfrm>
          <a:prstGeom prst="rect">
            <a:avLst/>
          </a:prstGeom>
          <a:solidFill>
            <a:srgbClr val="76D6FF">
              <a:alpha val="70516"/>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700" b="1">
                <a:solidFill>
                  <a:srgbClr val="FFFFFF"/>
                </a:solidFill>
                <a:uFill>
                  <a:solidFill>
                    <a:srgbClr val="FFFFFF"/>
                  </a:solidFill>
                </a:uFill>
                <a:latin typeface="Arial"/>
                <a:ea typeface="Arial"/>
                <a:cs typeface="Arial"/>
                <a:sym typeface="Arial"/>
              </a:defRPr>
            </a:lvl1pPr>
          </a:lstStyle>
          <a:p>
            <a:r>
              <a:t>Breath hold</a:t>
            </a:r>
          </a:p>
        </p:txBody>
      </p:sp>
      <p:sp>
        <p:nvSpPr>
          <p:cNvPr id="462" name="CS - 111s recon"/>
          <p:cNvSpPr txBox="1"/>
          <p:nvPr/>
        </p:nvSpPr>
        <p:spPr>
          <a:xfrm>
            <a:off x="5168191" y="8754634"/>
            <a:ext cx="2615964" cy="361237"/>
          </a:xfrm>
          <a:prstGeom prst="rect">
            <a:avLst/>
          </a:prstGeom>
          <a:solidFill>
            <a:srgbClr val="76D6FF">
              <a:alpha val="70516"/>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700" b="1">
                <a:solidFill>
                  <a:srgbClr val="FFFFFF"/>
                </a:solidFill>
                <a:uFill>
                  <a:solidFill>
                    <a:srgbClr val="FFFFFF"/>
                  </a:solidFill>
                </a:uFill>
                <a:latin typeface="Arial"/>
                <a:ea typeface="Arial"/>
                <a:cs typeface="Arial"/>
                <a:sym typeface="Arial"/>
              </a:defRPr>
            </a:lvl1pPr>
          </a:lstStyle>
          <a:p>
            <a:r>
              <a:rPr dirty="0"/>
              <a:t>CS - 111s recon</a:t>
            </a:r>
          </a:p>
        </p:txBody>
      </p:sp>
      <p:sp>
        <p:nvSpPr>
          <p:cNvPr id="463" name="U-Net - 22s recon"/>
          <p:cNvSpPr txBox="1"/>
          <p:nvPr/>
        </p:nvSpPr>
        <p:spPr>
          <a:xfrm>
            <a:off x="9228756" y="8770219"/>
            <a:ext cx="2615963" cy="361237"/>
          </a:xfrm>
          <a:prstGeom prst="rect">
            <a:avLst/>
          </a:prstGeom>
          <a:solidFill>
            <a:srgbClr val="76D6FF">
              <a:alpha val="70516"/>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700" b="1">
                <a:solidFill>
                  <a:srgbClr val="FFFFFF"/>
                </a:solidFill>
                <a:uFill>
                  <a:solidFill>
                    <a:srgbClr val="FFFFFF"/>
                  </a:solidFill>
                </a:uFill>
                <a:latin typeface="Arial"/>
                <a:ea typeface="Arial"/>
                <a:cs typeface="Arial"/>
                <a:sym typeface="Arial"/>
              </a:defRPr>
            </a:lvl1pPr>
          </a:lstStyle>
          <a:p>
            <a:r>
              <a:rPr dirty="0"/>
              <a:t>U-Net - 22s recon</a:t>
            </a:r>
          </a:p>
        </p:txBody>
      </p:sp>
      <p:sp>
        <p:nvSpPr>
          <p:cNvPr id="464" name="Rectangle"/>
          <p:cNvSpPr/>
          <p:nvPr/>
        </p:nvSpPr>
        <p:spPr>
          <a:xfrm>
            <a:off x="4446885" y="718312"/>
            <a:ext cx="4058576" cy="7784920"/>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5" name="Rectangle"/>
          <p:cNvSpPr/>
          <p:nvPr/>
        </p:nvSpPr>
        <p:spPr>
          <a:xfrm>
            <a:off x="8704682" y="911133"/>
            <a:ext cx="4058577" cy="8297849"/>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6" name="Acquisition time = 279±65 s"/>
          <p:cNvSpPr txBox="1"/>
          <p:nvPr/>
        </p:nvSpPr>
        <p:spPr>
          <a:xfrm>
            <a:off x="798251" y="8670367"/>
            <a:ext cx="3190374" cy="361237"/>
          </a:xfrm>
          <a:prstGeom prst="rect">
            <a:avLst/>
          </a:prstGeom>
          <a:solidFill>
            <a:srgbClr val="76D6FF">
              <a:alpha val="70516"/>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700" b="1">
                <a:solidFill>
                  <a:srgbClr val="FFFFFF"/>
                </a:solidFill>
                <a:uFill>
                  <a:solidFill>
                    <a:srgbClr val="FFFFFF"/>
                  </a:solidFill>
                </a:uFill>
                <a:latin typeface="Arial"/>
                <a:ea typeface="Arial"/>
                <a:cs typeface="Arial"/>
                <a:sym typeface="Arial"/>
              </a:defRPr>
            </a:lvl1pPr>
          </a:lstStyle>
          <a:p>
            <a:r>
              <a:t>Acquisition time = 279±65 s</a:t>
            </a:r>
          </a:p>
        </p:txBody>
      </p:sp>
      <p:sp>
        <p:nvSpPr>
          <p:cNvPr id="467" name="Acquisition time = 18±3 s"/>
          <p:cNvSpPr txBox="1"/>
          <p:nvPr/>
        </p:nvSpPr>
        <p:spPr>
          <a:xfrm>
            <a:off x="6940115" y="8780355"/>
            <a:ext cx="2935448" cy="361237"/>
          </a:xfrm>
          <a:prstGeom prst="rect">
            <a:avLst/>
          </a:prstGeom>
          <a:solidFill>
            <a:srgbClr val="76D6FF">
              <a:alpha val="70516"/>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57799" marR="57799" algn="ctr" defTabSz="1295400">
              <a:spcBef>
                <a:spcPts val="1500"/>
              </a:spcBef>
              <a:defRPr sz="1700" b="1">
                <a:solidFill>
                  <a:srgbClr val="FFFFFF"/>
                </a:solidFill>
                <a:uFill>
                  <a:solidFill>
                    <a:srgbClr val="FFFFFF"/>
                  </a:solidFill>
                </a:uFill>
                <a:latin typeface="Arial"/>
                <a:ea typeface="Arial"/>
                <a:cs typeface="Arial"/>
                <a:sym typeface="Arial"/>
              </a:defRPr>
            </a:lvl1pPr>
          </a:lstStyle>
          <a:p>
            <a:r>
              <a:rPr dirty="0"/>
              <a:t>Acquisition time = 18±3 s</a:t>
            </a:r>
          </a:p>
        </p:txBody>
      </p:sp>
      <p:sp>
        <p:nvSpPr>
          <p:cNvPr id="468" name="Clinical study"/>
          <p:cNvSpPr txBox="1"/>
          <p:nvPr/>
        </p:nvSpPr>
        <p:spPr>
          <a:xfrm>
            <a:off x="32036" y="-52282"/>
            <a:ext cx="7772401"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3400">
                <a:latin typeface="Calibri"/>
                <a:ea typeface="Calibri"/>
                <a:cs typeface="Calibri"/>
                <a:sym typeface="Calibri"/>
              </a:defRPr>
            </a:lvl1pPr>
          </a:lstStyle>
          <a:p>
            <a:r>
              <a:t>Clinical study</a:t>
            </a:r>
          </a:p>
        </p:txBody>
      </p:sp>
      <p:sp>
        <p:nvSpPr>
          <p:cNvPr id="469" name="Rectangle"/>
          <p:cNvSpPr/>
          <p:nvPr/>
        </p:nvSpPr>
        <p:spPr>
          <a:xfrm>
            <a:off x="25400" y="544618"/>
            <a:ext cx="13004800" cy="515875"/>
          </a:xfrm>
          <a:prstGeom prst="rect">
            <a:avLst/>
          </a:prstGeom>
          <a:solidFill>
            <a:srgbClr val="1D1D1D"/>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 name="TextBox 2">
            <a:extLst>
              <a:ext uri="{FF2B5EF4-FFF2-40B4-BE49-F238E27FC236}">
                <a16:creationId xmlns:a16="http://schemas.microsoft.com/office/drawing/2014/main" id="{FC5B26F0-2FC6-42EB-84B7-E44E739C0ED0}"/>
              </a:ext>
            </a:extLst>
          </p:cNvPr>
          <p:cNvSpPr txBox="1"/>
          <p:nvPr/>
        </p:nvSpPr>
        <p:spPr>
          <a:xfrm>
            <a:off x="1447800" y="9208982"/>
            <a:ext cx="2327417" cy="2850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1200" b="0" i="0" u="none" strike="noStrike" cap="none" spc="0" normalizeH="0" baseline="0" dirty="0">
                <a:ln>
                  <a:noFill/>
                </a:ln>
                <a:solidFill>
                  <a:schemeClr val="bg1"/>
                </a:solidFill>
                <a:effectLst/>
                <a:uFillTx/>
                <a:latin typeface="Helvetica"/>
                <a:ea typeface="Helvetica"/>
                <a:cs typeface="Helvetica"/>
                <a:sym typeface="Helvetica"/>
              </a:rPr>
              <a:t>Video S3 supporting information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 fill="hold"/>
                                        <p:tgtEl>
                                          <p:spTgt spid="455"/>
                                        </p:tgtEl>
                                      </p:cBhvr>
                                    </p:cmd>
                                  </p:childTnLst>
                                </p:cTn>
                              </p:par>
                            </p:childTnLst>
                          </p:cTn>
                        </p:par>
                      </p:childTnLst>
                    </p:cTn>
                  </p:par>
                  <p:par>
                    <p:cTn id="7" fill="hold">
                      <p:stCondLst>
                        <p:cond delay="indefinite"/>
                      </p:stCondLst>
                      <p:childTnLst>
                        <p:par>
                          <p:cTn id="8" fill="hold">
                            <p:stCondLst>
                              <p:cond delay="0"/>
                            </p:stCondLst>
                            <p:childTnLst>
                              <p:par>
                                <p:cTn id="9" presetID="10" presetClass="exit" fill="hold" grpId="2" nodeType="clickEffect">
                                  <p:stCondLst>
                                    <p:cond delay="0"/>
                                  </p:stCondLst>
                                  <p:iterate>
                                    <p:tmAbs val="0"/>
                                  </p:iterate>
                                  <p:childTnLst>
                                    <p:animEffect transition="out" filter="fade">
                                      <p:cBhvr>
                                        <p:cTn id="10" dur="400" fill="hold"/>
                                        <p:tgtEl>
                                          <p:spTgt spid="464"/>
                                        </p:tgtEl>
                                      </p:cBhvr>
                                    </p:animEffect>
                                    <p:set>
                                      <p:cBhvr>
                                        <p:cTn id="11" fill="hold">
                                          <p:stCondLst>
                                            <p:cond delay="399"/>
                                          </p:stCondLst>
                                        </p:cTn>
                                        <p:tgtEl>
                                          <p:spTgt spid="464"/>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xit" fill="hold" grpId="3" nodeType="clickEffect">
                                  <p:stCondLst>
                                    <p:cond delay="0"/>
                                  </p:stCondLst>
                                  <p:iterate>
                                    <p:tmAbs val="0"/>
                                  </p:iterate>
                                  <p:childTnLst>
                                    <p:animEffect transition="out" filter="fade">
                                      <p:cBhvr>
                                        <p:cTn id="15" dur="400" fill="hold"/>
                                        <p:tgtEl>
                                          <p:spTgt spid="465"/>
                                        </p:tgtEl>
                                      </p:cBhvr>
                                    </p:animEffect>
                                    <p:set>
                                      <p:cBhvr>
                                        <p:cTn id="16" fill="hold">
                                          <p:stCondLst>
                                            <p:cond delay="399"/>
                                          </p:stCondLst>
                                        </p:cTn>
                                        <p:tgtEl>
                                          <p:spTgt spid="46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xit" fill="hold" grpId="4" nodeType="clickEffect">
                                  <p:stCondLst>
                                    <p:cond delay="0"/>
                                  </p:stCondLst>
                                  <p:iterate>
                                    <p:tmAbs val="0"/>
                                  </p:iterate>
                                  <p:childTnLst>
                                    <p:animEffect transition="out" filter="fade">
                                      <p:cBhvr>
                                        <p:cTn id="20" dur="500" fill="hold"/>
                                        <p:tgtEl>
                                          <p:spTgt spid="461"/>
                                        </p:tgtEl>
                                      </p:cBhvr>
                                    </p:animEffect>
                                    <p:set>
                                      <p:cBhvr>
                                        <p:cTn id="21" fill="hold">
                                          <p:stCondLst>
                                            <p:cond delay="499"/>
                                          </p:stCondLst>
                                        </p:cTn>
                                        <p:tgtEl>
                                          <p:spTgt spid="461"/>
                                        </p:tgtEl>
                                        <p:attrNameLst>
                                          <p:attrName>style.visibility</p:attrName>
                                        </p:attrNameLst>
                                      </p:cBhvr>
                                      <p:to>
                                        <p:strVal val="hidden"/>
                                      </p:to>
                                    </p:set>
                                  </p:childTnLst>
                                </p:cTn>
                              </p:par>
                            </p:childTnLst>
                          </p:cTn>
                        </p:par>
                        <p:par>
                          <p:cTn id="22" fill="hold">
                            <p:stCondLst>
                              <p:cond delay="500"/>
                            </p:stCondLst>
                            <p:childTnLst>
                              <p:par>
                                <p:cTn id="23" presetID="10" presetClass="exit" fill="hold" grpId="5" nodeType="afterEffect">
                                  <p:stCondLst>
                                    <p:cond delay="0"/>
                                  </p:stCondLst>
                                  <p:iterate>
                                    <p:tmAbs val="0"/>
                                  </p:iterate>
                                  <p:childTnLst>
                                    <p:animEffect transition="out" filter="fade">
                                      <p:cBhvr>
                                        <p:cTn id="24" dur="500" fill="hold"/>
                                        <p:tgtEl>
                                          <p:spTgt spid="462"/>
                                        </p:tgtEl>
                                      </p:cBhvr>
                                    </p:animEffect>
                                    <p:set>
                                      <p:cBhvr>
                                        <p:cTn id="25" fill="hold">
                                          <p:stCondLst>
                                            <p:cond delay="499"/>
                                          </p:stCondLst>
                                        </p:cTn>
                                        <p:tgtEl>
                                          <p:spTgt spid="462"/>
                                        </p:tgtEl>
                                        <p:attrNameLst>
                                          <p:attrName>style.visibility</p:attrName>
                                        </p:attrNameLst>
                                      </p:cBhvr>
                                      <p:to>
                                        <p:strVal val="hidden"/>
                                      </p:to>
                                    </p:set>
                                  </p:childTnLst>
                                </p:cTn>
                              </p:par>
                            </p:childTnLst>
                          </p:cTn>
                        </p:par>
                        <p:par>
                          <p:cTn id="26" fill="hold">
                            <p:stCondLst>
                              <p:cond delay="1000"/>
                            </p:stCondLst>
                            <p:childTnLst>
                              <p:par>
                                <p:cTn id="27" presetID="10" presetClass="exit" fill="hold" grpId="6" nodeType="afterEffect">
                                  <p:stCondLst>
                                    <p:cond delay="0"/>
                                  </p:stCondLst>
                                  <p:iterate>
                                    <p:tmAbs val="0"/>
                                  </p:iterate>
                                  <p:childTnLst>
                                    <p:animEffect transition="out" filter="fade">
                                      <p:cBhvr>
                                        <p:cTn id="28" dur="500" fill="hold"/>
                                        <p:tgtEl>
                                          <p:spTgt spid="463"/>
                                        </p:tgtEl>
                                      </p:cBhvr>
                                    </p:animEffect>
                                    <p:set>
                                      <p:cBhvr>
                                        <p:cTn id="29" fill="hold">
                                          <p:stCondLst>
                                            <p:cond delay="499"/>
                                          </p:stCondLst>
                                        </p:cTn>
                                        <p:tgtEl>
                                          <p:spTgt spid="463"/>
                                        </p:tgtEl>
                                        <p:attrNameLst>
                                          <p:attrName>style.visibility</p:attrName>
                                        </p:attrNameLst>
                                      </p:cBhvr>
                                      <p:to>
                                        <p:strVal val="hidden"/>
                                      </p:to>
                                    </p:set>
                                  </p:childTnLst>
                                </p:cTn>
                              </p:par>
                            </p:childTnLst>
                          </p:cTn>
                        </p:par>
                        <p:par>
                          <p:cTn id="30" fill="hold">
                            <p:stCondLst>
                              <p:cond delay="1500"/>
                            </p:stCondLst>
                            <p:childTnLst>
                              <p:par>
                                <p:cTn id="31" presetID="10" presetClass="entr" fill="hold" grpId="7" nodeType="afterEffect">
                                  <p:stCondLst>
                                    <p:cond delay="0"/>
                                  </p:stCondLst>
                                  <p:iterate>
                                    <p:tmAbs val="0"/>
                                  </p:iterate>
                                  <p:childTnLst>
                                    <p:set>
                                      <p:cBhvr>
                                        <p:cTn id="32" fill="hold"/>
                                        <p:tgtEl>
                                          <p:spTgt spid="467"/>
                                        </p:tgtEl>
                                        <p:attrNameLst>
                                          <p:attrName>style.visibility</p:attrName>
                                        </p:attrNameLst>
                                      </p:cBhvr>
                                      <p:to>
                                        <p:strVal val="visible"/>
                                      </p:to>
                                    </p:set>
                                    <p:animEffect transition="in" filter="fade">
                                      <p:cBhvr>
                                        <p:cTn id="33" dur="500"/>
                                        <p:tgtEl>
                                          <p:spTgt spid="467"/>
                                        </p:tgtEl>
                                      </p:cBhvr>
                                    </p:animEffect>
                                  </p:childTnLst>
                                </p:cTn>
                              </p:par>
                            </p:childTnLst>
                          </p:cTn>
                        </p:par>
                        <p:par>
                          <p:cTn id="34" fill="hold">
                            <p:stCondLst>
                              <p:cond delay="2000"/>
                            </p:stCondLst>
                            <p:childTnLst>
                              <p:par>
                                <p:cTn id="35" presetID="10" presetClass="entr" fill="hold" grpId="8" nodeType="afterEffect">
                                  <p:stCondLst>
                                    <p:cond delay="0"/>
                                  </p:stCondLst>
                                  <p:iterate>
                                    <p:tmAbs val="0"/>
                                  </p:iterate>
                                  <p:childTnLst>
                                    <p:set>
                                      <p:cBhvr>
                                        <p:cTn id="36" fill="hold"/>
                                        <p:tgtEl>
                                          <p:spTgt spid="466"/>
                                        </p:tgtEl>
                                        <p:attrNameLst>
                                          <p:attrName>style.visibility</p:attrName>
                                        </p:attrNameLst>
                                      </p:cBhvr>
                                      <p:to>
                                        <p:strVal val="visible"/>
                                      </p:to>
                                    </p:set>
                                    <p:animEffect transition="in" filter="fade">
                                      <p:cBhvr>
                                        <p:cTn id="37" dur="500"/>
                                        <p:tgtEl>
                                          <p:spTgt spid="466"/>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100000">
                <p:cTn id="38" repeatCount="indefinite" fill="hold" display="0">
                  <p:stCondLst>
                    <p:cond delay="indefinite"/>
                  </p:stCondLst>
                </p:cTn>
                <p:tgtEl>
                  <p:spTgt spid="455"/>
                </p:tgtEl>
              </p:cMediaNode>
            </p:video>
            <p:seq concurrent="1" prevAc="none" nextAc="seek">
              <p:cTn id="39" restart="whenNotActive" fill="hold" evtFilter="cancelBubble" nodeType="interactiveSeq">
                <p:stCondLst>
                  <p:cond evt="onClick" delay="0">
                    <p:tgtEl>
                      <p:spTgt spid="455"/>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455"/>
                                        </p:tgtEl>
                                      </p:cBhvr>
                                    </p:cmd>
                                  </p:childTnLst>
                                </p:cTn>
                              </p:par>
                            </p:childTnLst>
                          </p:cTn>
                        </p:par>
                      </p:childTnLst>
                    </p:cTn>
                  </p:par>
                </p:childTnLst>
              </p:cTn>
              <p:nextCondLst>
                <p:cond evt="onClick" delay="0">
                  <p:tgtEl>
                    <p:spTgt spid="455"/>
                  </p:tgtEl>
                </p:cond>
              </p:nextCondLst>
            </p:seq>
          </p:childTnLst>
        </p:cTn>
      </p:par>
    </p:tnLst>
    <p:bldLst>
      <p:bldP spid="461" grpId="4" animBg="1" advAuto="0"/>
      <p:bldP spid="462" grpId="5" animBg="1" advAuto="0"/>
      <p:bldP spid="463" grpId="6" animBg="1" advAuto="0"/>
      <p:bldP spid="464" grpId="2" animBg="1" advAuto="0"/>
      <p:bldP spid="465" grpId="3" animBg="1" advAuto="0"/>
      <p:bldP spid="466" grpId="8" animBg="1" advAuto="0"/>
      <p:bldP spid="467" grpId="7"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 name="Prospective data; Result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Prospective data; Results</a:t>
            </a:r>
          </a:p>
        </p:txBody>
      </p:sp>
      <p:sp>
        <p:nvSpPr>
          <p:cNvPr id="738" name="Acquisition time…"/>
          <p:cNvSpPr txBox="1"/>
          <p:nvPr/>
        </p:nvSpPr>
        <p:spPr>
          <a:xfrm>
            <a:off x="0" y="901700"/>
            <a:ext cx="9377644" cy="5308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611181" indent="-293681" algn="just">
              <a:lnSpc>
                <a:spcPct val="150000"/>
              </a:lnSpc>
              <a:buSzPct val="171000"/>
              <a:buChar char="•"/>
              <a:defRPr sz="3400" u="sng">
                <a:solidFill>
                  <a:srgbClr val="FFFFFF"/>
                </a:solidFill>
              </a:defRPr>
            </a:pPr>
            <a:r>
              <a:rPr dirty="0"/>
              <a:t>Acquisition time</a:t>
            </a:r>
          </a:p>
          <a:p>
            <a:pPr marL="1225707" lvl="1" indent="-463707" algn="just">
              <a:lnSpc>
                <a:spcPct val="150000"/>
              </a:lnSpc>
              <a:buSzPct val="171000"/>
              <a:buChar char="-"/>
              <a:defRPr sz="3400">
                <a:solidFill>
                  <a:srgbClr val="FFFFFF"/>
                </a:solidFill>
              </a:defRPr>
            </a:pPr>
            <a:r>
              <a:rPr dirty="0"/>
              <a:t>Reference standard BH-</a:t>
            </a:r>
            <a:r>
              <a:rPr dirty="0" err="1"/>
              <a:t>bSSFP</a:t>
            </a:r>
            <a:r>
              <a:rPr dirty="0"/>
              <a:t>: 279±65 s</a:t>
            </a:r>
          </a:p>
          <a:p>
            <a:pPr marL="1225707" lvl="1" indent="-463707" algn="just">
              <a:lnSpc>
                <a:spcPct val="150000"/>
              </a:lnSpc>
              <a:buSzPct val="171000"/>
              <a:buChar char="-"/>
              <a:defRPr sz="3400">
                <a:solidFill>
                  <a:srgbClr val="FFFFFF"/>
                </a:solidFill>
              </a:defRPr>
            </a:pPr>
            <a:r>
              <a:rPr dirty="0"/>
              <a:t>Real-time radial </a:t>
            </a:r>
            <a:r>
              <a:rPr dirty="0" err="1"/>
              <a:t>bSSFP</a:t>
            </a:r>
            <a:r>
              <a:rPr dirty="0"/>
              <a:t>: 18±3 s</a:t>
            </a:r>
          </a:p>
          <a:p>
            <a:pPr lvl="1" algn="just">
              <a:lnSpc>
                <a:spcPct val="150000"/>
              </a:lnSpc>
              <a:defRPr sz="3400">
                <a:solidFill>
                  <a:srgbClr val="FFFFFF"/>
                </a:solidFill>
              </a:defRPr>
            </a:pPr>
            <a:endParaRPr dirty="0"/>
          </a:p>
          <a:p>
            <a:pPr marL="611181" indent="-293681" algn="just">
              <a:lnSpc>
                <a:spcPct val="150000"/>
              </a:lnSpc>
              <a:buSzPct val="171000"/>
              <a:buChar char="•"/>
              <a:defRPr sz="3400">
                <a:solidFill>
                  <a:srgbClr val="FFFFFF"/>
                </a:solidFill>
              </a:defRPr>
            </a:pPr>
            <a:r>
              <a:rPr i="1" u="sng" dirty="0"/>
              <a:t>Reconstruction Time:</a:t>
            </a:r>
            <a:r>
              <a:rPr dirty="0"/>
              <a:t> (radial data, all slices)</a:t>
            </a:r>
          </a:p>
          <a:p>
            <a:pPr marL="1098707" indent="-463707" algn="just">
              <a:lnSpc>
                <a:spcPct val="150000"/>
              </a:lnSpc>
              <a:buSzPct val="171000"/>
              <a:buChar char="-"/>
              <a:defRPr sz="3400">
                <a:solidFill>
                  <a:srgbClr val="FFFFFF"/>
                </a:solidFill>
              </a:defRPr>
            </a:pPr>
            <a:r>
              <a:rPr dirty="0"/>
              <a:t>Deep artifact suppression: ~22.0 s</a:t>
            </a:r>
          </a:p>
          <a:p>
            <a:pPr marL="1098707" indent="-463707" algn="just">
              <a:lnSpc>
                <a:spcPct val="150000"/>
              </a:lnSpc>
              <a:buSzPct val="171000"/>
              <a:buChar char="-"/>
              <a:defRPr sz="3400">
                <a:solidFill>
                  <a:srgbClr val="FFFFFF"/>
                </a:solidFill>
              </a:defRPr>
            </a:pPr>
            <a:r>
              <a:rPr dirty="0"/>
              <a:t>GRASP : ~111.4 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afterEffect">
                                  <p:stCondLst>
                                    <p:cond delay="0"/>
                                  </p:stCondLst>
                                  <p:iterate>
                                    <p:tmAbs val="0"/>
                                  </p:iterate>
                                  <p:childTnLst>
                                    <p:set>
                                      <p:cBhvr>
                                        <p:cTn id="6" fill="hold"/>
                                        <p:tgtEl>
                                          <p:spTgt spid="738">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738">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738">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1" nodeType="afterEffect">
                                  <p:stCondLst>
                                    <p:cond delay="0"/>
                                  </p:stCondLst>
                                  <p:iterate>
                                    <p:tmAbs val="0"/>
                                  </p:iterate>
                                  <p:childTnLst>
                                    <p:set>
                                      <p:cBhvr>
                                        <p:cTn id="14" fill="hold"/>
                                        <p:tgtEl>
                                          <p:spTgt spid="738">
                                            <p:txEl>
                                              <p:pRg st="2" end="2"/>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1" nodeType="afterEffect">
                                  <p:stCondLst>
                                    <p:cond delay="0"/>
                                  </p:stCondLst>
                                  <p:iterate>
                                    <p:tmAbs val="0"/>
                                  </p:iterate>
                                  <p:childTnLst>
                                    <p:set>
                                      <p:cBhvr>
                                        <p:cTn id="17" fill="hold"/>
                                        <p:tgtEl>
                                          <p:spTgt spid="738">
                                            <p:txEl>
                                              <p:pRg st="3" end="3"/>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1" nodeType="clickEffect">
                                  <p:stCondLst>
                                    <p:cond delay="0"/>
                                  </p:stCondLst>
                                  <p:iterate>
                                    <p:tmAbs val="0"/>
                                  </p:iterate>
                                  <p:childTnLst>
                                    <p:set>
                                      <p:cBhvr>
                                        <p:cTn id="21" fill="hold"/>
                                        <p:tgtEl>
                                          <p:spTgt spid="738">
                                            <p:txEl>
                                              <p:pRg st="4" end="4"/>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1" nodeType="afterEffect">
                                  <p:stCondLst>
                                    <p:cond delay="0"/>
                                  </p:stCondLst>
                                  <p:iterate>
                                    <p:tmAbs val="0"/>
                                  </p:iterate>
                                  <p:childTnLst>
                                    <p:set>
                                      <p:cBhvr>
                                        <p:cTn id="24" fill="hold"/>
                                        <p:tgtEl>
                                          <p:spTgt spid="738">
                                            <p:txEl>
                                              <p:pRg st="5" end="5"/>
                                            </p:txEl>
                                          </p:spTgt>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1" nodeType="afterEffect">
                                  <p:stCondLst>
                                    <p:cond delay="0"/>
                                  </p:stCondLst>
                                  <p:iterate>
                                    <p:tmAbs val="0"/>
                                  </p:iterate>
                                  <p:childTnLst>
                                    <p:set>
                                      <p:cBhvr>
                                        <p:cTn id="27" fill="hold"/>
                                        <p:tgtEl>
                                          <p:spTgt spid="73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8" grpId="1" build="p" bldLvl="5"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0" name="Prospective data; Results x-t"/>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Prospective data; Results x-t</a:t>
            </a:r>
          </a:p>
        </p:txBody>
      </p:sp>
      <p:pic>
        <p:nvPicPr>
          <p:cNvPr id="751" name="Figure5.tiff" descr="Figure5.tiff"/>
          <p:cNvPicPr>
            <a:picLocks noChangeAspect="1"/>
          </p:cNvPicPr>
          <p:nvPr/>
        </p:nvPicPr>
        <p:blipFill>
          <a:blip r:embed="rId3"/>
          <a:srcRect l="5429" b="97090"/>
          <a:stretch>
            <a:fillRect/>
          </a:stretch>
        </p:blipFill>
        <p:spPr>
          <a:xfrm>
            <a:off x="188939" y="1243118"/>
            <a:ext cx="12653045" cy="534593"/>
          </a:xfrm>
          <a:prstGeom prst="rect">
            <a:avLst/>
          </a:prstGeom>
          <a:ln w="12700">
            <a:miter lim="400000"/>
          </a:ln>
        </p:spPr>
      </p:pic>
      <p:pic>
        <p:nvPicPr>
          <p:cNvPr id="752" name="Figure5.tiff" descr="Figure5.tiff"/>
          <p:cNvPicPr>
            <a:picLocks noChangeAspect="1"/>
          </p:cNvPicPr>
          <p:nvPr/>
        </p:nvPicPr>
        <p:blipFill>
          <a:blip r:embed="rId3"/>
          <a:srcRect l="8518" t="35826" r="681" b="48668"/>
          <a:stretch>
            <a:fillRect/>
          </a:stretch>
        </p:blipFill>
        <p:spPr>
          <a:xfrm>
            <a:off x="747342" y="1765008"/>
            <a:ext cx="12067903" cy="2829698"/>
          </a:xfrm>
          <a:prstGeom prst="rect">
            <a:avLst/>
          </a:prstGeom>
          <a:ln w="12700">
            <a:miter lim="400000"/>
          </a:ln>
        </p:spPr>
      </p:pic>
      <p:pic>
        <p:nvPicPr>
          <p:cNvPr id="753" name="Figure5.tiff" descr="Figure5.tiff"/>
          <p:cNvPicPr>
            <a:picLocks noChangeAspect="1"/>
          </p:cNvPicPr>
          <p:nvPr/>
        </p:nvPicPr>
        <p:blipFill>
          <a:blip r:embed="rId3"/>
          <a:srcRect l="8251" t="84244" r="963"/>
          <a:stretch>
            <a:fillRect/>
          </a:stretch>
        </p:blipFill>
        <p:spPr>
          <a:xfrm>
            <a:off x="760042" y="4597195"/>
            <a:ext cx="12067617" cy="2875787"/>
          </a:xfrm>
          <a:prstGeom prst="rect">
            <a:avLst/>
          </a:prstGeom>
          <a:ln w="12700">
            <a:miter lim="400000"/>
          </a:ln>
        </p:spPr>
      </p:pic>
      <p:pic>
        <p:nvPicPr>
          <p:cNvPr id="754" name="Figure5.tiff" descr="Figure5.tiff"/>
          <p:cNvPicPr>
            <a:picLocks noChangeAspect="1"/>
          </p:cNvPicPr>
          <p:nvPr/>
        </p:nvPicPr>
        <p:blipFill>
          <a:blip r:embed="rId3"/>
          <a:srcRect t="18512" r="95093" b="62416"/>
          <a:stretch>
            <a:fillRect/>
          </a:stretch>
        </p:blipFill>
        <p:spPr>
          <a:xfrm>
            <a:off x="188939" y="1774931"/>
            <a:ext cx="622052" cy="3320549"/>
          </a:xfrm>
          <a:prstGeom prst="rect">
            <a:avLst/>
          </a:prstGeom>
          <a:ln w="12700">
            <a:miter lim="400000"/>
          </a:ln>
        </p:spPr>
      </p:pic>
      <p:pic>
        <p:nvPicPr>
          <p:cNvPr id="755" name="Figure5.tiff" descr="Figure5.tiff"/>
          <p:cNvPicPr>
            <a:picLocks noChangeAspect="1"/>
          </p:cNvPicPr>
          <p:nvPr/>
        </p:nvPicPr>
        <p:blipFill>
          <a:blip r:embed="rId3"/>
          <a:srcRect t="66783" r="95093" b="15347"/>
          <a:stretch>
            <a:fillRect/>
          </a:stretch>
        </p:blipFill>
        <p:spPr>
          <a:xfrm>
            <a:off x="188938" y="4364094"/>
            <a:ext cx="622053" cy="3111197"/>
          </a:xfrm>
          <a:prstGeom prst="rect">
            <a:avLst/>
          </a:prstGeom>
          <a:ln w="12700">
            <a:miter lim="400000"/>
          </a:ln>
        </p:spPr>
      </p:pic>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59" name="Table"/>
          <p:cNvGraphicFramePr/>
          <p:nvPr/>
        </p:nvGraphicFramePr>
        <p:xfrm>
          <a:off x="254000" y="1473200"/>
          <a:ext cx="12496798" cy="2905125"/>
        </p:xfrm>
        <a:graphic>
          <a:graphicData uri="http://schemas.openxmlformats.org/drawingml/2006/table">
            <a:tbl>
              <a:tblPr>
                <a:tableStyleId>{8F44A2F1-9E1F-4B54-A3A2-5F16C0AD49E2}</a:tableStyleId>
              </a:tblPr>
              <a:tblGrid>
                <a:gridCol w="5420258">
                  <a:extLst>
                    <a:ext uri="{9D8B030D-6E8A-4147-A177-3AD203B41FA5}">
                      <a16:colId xmlns:a16="http://schemas.microsoft.com/office/drawing/2014/main" val="20000"/>
                    </a:ext>
                  </a:extLst>
                </a:gridCol>
                <a:gridCol w="2338480">
                  <a:extLst>
                    <a:ext uri="{9D8B030D-6E8A-4147-A177-3AD203B41FA5}">
                      <a16:colId xmlns:a16="http://schemas.microsoft.com/office/drawing/2014/main" val="20001"/>
                    </a:ext>
                  </a:extLst>
                </a:gridCol>
                <a:gridCol w="2442929">
                  <a:extLst>
                    <a:ext uri="{9D8B030D-6E8A-4147-A177-3AD203B41FA5}">
                      <a16:colId xmlns:a16="http://schemas.microsoft.com/office/drawing/2014/main" val="20002"/>
                    </a:ext>
                  </a:extLst>
                </a:gridCol>
                <a:gridCol w="2295131">
                  <a:extLst>
                    <a:ext uri="{9D8B030D-6E8A-4147-A177-3AD203B41FA5}">
                      <a16:colId xmlns:a16="http://schemas.microsoft.com/office/drawing/2014/main" val="20003"/>
                    </a:ext>
                  </a:extLst>
                </a:gridCol>
              </a:tblGrid>
              <a:tr h="558800">
                <a:tc>
                  <a:txBody>
                    <a:bodyPr/>
                    <a:lstStyle/>
                    <a:p>
                      <a:pPr defTabSz="914400">
                        <a:tabLst>
                          <a:tab pos="914400" algn="l"/>
                        </a:tabLst>
                        <a:defRPr sz="28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a:txBody>
                    <a:bodyPr/>
                    <a:lstStyle/>
                    <a:p>
                      <a:pPr defTabSz="457200">
                        <a:lnSpc>
                          <a:spcPct val="150000"/>
                        </a:lnSpc>
                        <a:tabLst>
                          <a:tab pos="914400" algn="l"/>
                        </a:tabLst>
                      </a:pPr>
                      <a:r>
                        <a:rPr sz="2900" b="1">
                          <a:solidFill>
                            <a:srgbClr val="FFFFFF"/>
                          </a:solidFill>
                          <a:latin typeface="Helvetica"/>
                          <a:ea typeface="Helvetica"/>
                          <a:cs typeface="Helvetica"/>
                          <a:sym typeface="Helvetica"/>
                        </a:rPr>
                        <a:t>BH-bSSFP</a:t>
                      </a: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a:txBody>
                    <a:bodyPr/>
                    <a:lstStyle/>
                    <a:p>
                      <a:pPr defTabSz="457200">
                        <a:lnSpc>
                          <a:spcPct val="150000"/>
                        </a:lnSpc>
                        <a:tabLst>
                          <a:tab pos="914400" algn="l"/>
                        </a:tabLst>
                      </a:pPr>
                      <a:r>
                        <a:rPr sz="2900" b="1">
                          <a:solidFill>
                            <a:srgbClr val="FFFFFF"/>
                          </a:solidFill>
                          <a:latin typeface="Helvetica"/>
                          <a:ea typeface="Helvetica"/>
                          <a:cs typeface="Helvetica"/>
                          <a:sym typeface="Helvetica"/>
                        </a:rPr>
                        <a:t>RT GRASP</a:t>
                      </a: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a:txBody>
                    <a:bodyPr/>
                    <a:lstStyle/>
                    <a:p>
                      <a:pPr defTabSz="457200">
                        <a:lnSpc>
                          <a:spcPct val="150000"/>
                        </a:lnSpc>
                        <a:tabLst>
                          <a:tab pos="914400" algn="l"/>
                        </a:tabLst>
                      </a:pPr>
                      <a:r>
                        <a:rPr sz="2900" b="1">
                          <a:solidFill>
                            <a:srgbClr val="FFFFFF"/>
                          </a:solidFill>
                          <a:latin typeface="Helvetica"/>
                          <a:ea typeface="Helvetica"/>
                          <a:cs typeface="Helvetica"/>
                          <a:sym typeface="Helvetica"/>
                        </a:rPr>
                        <a:t>RT U-Net</a:t>
                      </a: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extLst>
                  <a:ext uri="{0D108BD9-81ED-4DB2-BD59-A6C34878D82A}">
                    <a16:rowId xmlns:a16="http://schemas.microsoft.com/office/drawing/2014/main" val="10000"/>
                  </a:ext>
                </a:extLst>
              </a:tr>
              <a:tr h="558800">
                <a:tc>
                  <a:txBody>
                    <a:bodyPr/>
                    <a:lstStyle/>
                    <a:p>
                      <a:pPr algn="just" defTabSz="457200">
                        <a:lnSpc>
                          <a:spcPct val="150000"/>
                        </a:lnSpc>
                        <a:tabLst>
                          <a:tab pos="914400" algn="l"/>
                        </a:tabLst>
                        <a:defRPr sz="2800" b="1">
                          <a:solidFill>
                            <a:srgbClr val="FFFFFF"/>
                          </a:solidFill>
                          <a:latin typeface="Helvetica"/>
                          <a:ea typeface="Helvetica"/>
                          <a:cs typeface="Helvetica"/>
                          <a:sym typeface="Helvetica"/>
                        </a:defRPr>
                      </a:pPr>
                      <a:r>
                        <a:t>ES (cm</a:t>
                      </a:r>
                      <a:r>
                        <a:rPr baseline="31999"/>
                        <a:t>-1</a:t>
                      </a:r>
                      <a:r>
                        <a:t>)</a:t>
                      </a: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a:txBody>
                    <a:bodyPr/>
                    <a:lstStyle/>
                    <a:p>
                      <a:pPr defTabSz="457200">
                        <a:lnSpc>
                          <a:spcPct val="150000"/>
                        </a:lnSpc>
                        <a:tabLst>
                          <a:tab pos="914400" algn="l"/>
                        </a:tabLst>
                      </a:pPr>
                      <a:r>
                        <a:rPr sz="2900">
                          <a:solidFill>
                            <a:srgbClr val="FFFFFF"/>
                          </a:solidFill>
                          <a:latin typeface="Helvetica"/>
                          <a:ea typeface="Helvetica"/>
                          <a:cs typeface="Helvetica"/>
                          <a:sym typeface="Helvetica"/>
                        </a:rPr>
                        <a:t>0.66 ± 0.15</a:t>
                      </a: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a:txBody>
                    <a:bodyPr/>
                    <a:lstStyle/>
                    <a:p>
                      <a:pPr defTabSz="457200">
                        <a:lnSpc>
                          <a:spcPct val="150000"/>
                        </a:lnSpc>
                        <a:tabLst>
                          <a:tab pos="914400" algn="l"/>
                        </a:tabLst>
                        <a:defRPr sz="2900">
                          <a:solidFill>
                            <a:srgbClr val="FFFFFF"/>
                          </a:solidFill>
                          <a:latin typeface="Helvetica"/>
                          <a:ea typeface="Helvetica"/>
                          <a:cs typeface="Helvetica"/>
                          <a:sym typeface="Helvetica"/>
                        </a:defRPr>
                      </a:pPr>
                      <a:r>
                        <a:t>0.38 ± 0.08 *</a:t>
                      </a:r>
                      <a:r>
                        <a:rPr baseline="31999"/>
                        <a:t>†</a:t>
                      </a: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a:txBody>
                    <a:bodyPr/>
                    <a:lstStyle/>
                    <a:p>
                      <a:pPr defTabSz="457200">
                        <a:lnSpc>
                          <a:spcPct val="150000"/>
                        </a:lnSpc>
                        <a:tabLst>
                          <a:tab pos="914400" algn="l"/>
                        </a:tabLst>
                      </a:pPr>
                      <a:r>
                        <a:rPr sz="2900">
                          <a:solidFill>
                            <a:srgbClr val="FFFFFF"/>
                          </a:solidFill>
                          <a:latin typeface="Helvetica"/>
                          <a:ea typeface="Helvetica"/>
                          <a:cs typeface="Helvetica"/>
                          <a:sym typeface="Helvetica"/>
                        </a:rPr>
                        <a:t>0.55 ± 0.14 *</a:t>
                      </a: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extLst>
                  <a:ext uri="{0D108BD9-81ED-4DB2-BD59-A6C34878D82A}">
                    <a16:rowId xmlns:a16="http://schemas.microsoft.com/office/drawing/2014/main" val="10001"/>
                  </a:ext>
                </a:extLst>
              </a:tr>
              <a:tr h="558800">
                <a:tc>
                  <a:txBody>
                    <a:bodyPr/>
                    <a:lstStyle/>
                    <a:p>
                      <a:pPr algn="just" defTabSz="457200">
                        <a:lnSpc>
                          <a:spcPct val="150000"/>
                        </a:lnSpc>
                        <a:tabLst>
                          <a:tab pos="914400" algn="l"/>
                        </a:tabLst>
                      </a:pPr>
                      <a:r>
                        <a:rPr sz="2800" b="1">
                          <a:solidFill>
                            <a:srgbClr val="FFFFFF"/>
                          </a:solidFill>
                          <a:latin typeface="Helvetica"/>
                          <a:ea typeface="Helvetica"/>
                          <a:cs typeface="Helvetica"/>
                          <a:sym typeface="Helvetica"/>
                        </a:rPr>
                        <a:t>Endocardial border sharpness</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900">
                          <a:solidFill>
                            <a:srgbClr val="FFFFFF"/>
                          </a:solidFill>
                          <a:latin typeface="Helvetica"/>
                          <a:ea typeface="Helvetica"/>
                          <a:cs typeface="Helvetica"/>
                          <a:sym typeface="Helvetica"/>
                        </a:rPr>
                        <a:t>4.7 ± 0.45</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900">
                          <a:solidFill>
                            <a:srgbClr val="FFFFFF"/>
                          </a:solidFill>
                          <a:latin typeface="Helvetica"/>
                          <a:ea typeface="Helvetica"/>
                          <a:cs typeface="Helvetica"/>
                          <a:sym typeface="Helvetica"/>
                        </a:defRPr>
                      </a:pPr>
                      <a:r>
                        <a:t>3.4 ± 0.49 *</a:t>
                      </a:r>
                      <a:r>
                        <a:rPr baseline="31999"/>
                        <a:t>†</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900">
                          <a:solidFill>
                            <a:srgbClr val="FFFFFF"/>
                          </a:solidFill>
                          <a:latin typeface="Helvetica"/>
                          <a:ea typeface="Helvetica"/>
                          <a:cs typeface="Helvetica"/>
                          <a:sym typeface="Helvetica"/>
                        </a:rPr>
                        <a:t>4.2 ± 0.75</a:t>
                      </a:r>
                    </a:p>
                  </a:txBody>
                  <a:tcPr marL="63500" marR="63500" marT="0" marB="0" horzOverflow="overflow">
                    <a:lnL w="0">
                      <a:miter lim="400000"/>
                    </a:lnL>
                    <a:lnR w="0">
                      <a:miter lim="400000"/>
                    </a:lnR>
                    <a:lnT w="25400">
                      <a:solidFill>
                        <a:srgbClr val="FFFFFF"/>
                      </a:solidFill>
                      <a:miter lim="400000"/>
                    </a:lnT>
                    <a:lnB w="0">
                      <a:miter lim="400000"/>
                    </a:lnB>
                  </a:tcPr>
                </a:tc>
                <a:extLst>
                  <a:ext uri="{0D108BD9-81ED-4DB2-BD59-A6C34878D82A}">
                    <a16:rowId xmlns:a16="http://schemas.microsoft.com/office/drawing/2014/main" val="10002"/>
                  </a:ext>
                </a:extLst>
              </a:tr>
              <a:tr h="558800">
                <a:tc>
                  <a:txBody>
                    <a:bodyPr/>
                    <a:lstStyle/>
                    <a:p>
                      <a:pPr algn="just" defTabSz="457200">
                        <a:lnSpc>
                          <a:spcPct val="150000"/>
                        </a:lnSpc>
                        <a:tabLst>
                          <a:tab pos="914400" algn="l"/>
                        </a:tabLst>
                      </a:pPr>
                      <a:r>
                        <a:rPr sz="2800" b="1">
                          <a:solidFill>
                            <a:srgbClr val="FFFFFF"/>
                          </a:solidFill>
                          <a:latin typeface="Helvetica"/>
                          <a:ea typeface="Helvetica"/>
                          <a:cs typeface="Helvetica"/>
                          <a:sym typeface="Helvetica"/>
                        </a:rPr>
                        <a:t>Wall Motion Blurring</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900">
                          <a:solidFill>
                            <a:srgbClr val="FFFFFF"/>
                          </a:solidFill>
                          <a:latin typeface="Helvetica"/>
                          <a:ea typeface="Helvetica"/>
                          <a:cs typeface="Helvetica"/>
                          <a:sym typeface="Helvetica"/>
                        </a:rPr>
                        <a:t>4.8 ± 0.40</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900">
                          <a:solidFill>
                            <a:srgbClr val="FFFFFF"/>
                          </a:solidFill>
                          <a:latin typeface="Helvetica"/>
                          <a:ea typeface="Helvetica"/>
                          <a:cs typeface="Helvetica"/>
                          <a:sym typeface="Helvetica"/>
                        </a:defRPr>
                      </a:pPr>
                      <a:r>
                        <a:t>3.4 ± 0.49 *</a:t>
                      </a:r>
                      <a:r>
                        <a:rPr baseline="31999"/>
                        <a:t>†</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900">
                          <a:solidFill>
                            <a:srgbClr val="FFFFFF"/>
                          </a:solidFill>
                          <a:latin typeface="Helvetica"/>
                          <a:ea typeface="Helvetica"/>
                          <a:cs typeface="Helvetica"/>
                          <a:sym typeface="Helvetica"/>
                        </a:rPr>
                        <a:t>4.3 ± 0.46</a:t>
                      </a: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3"/>
                  </a:ext>
                </a:extLst>
              </a:tr>
              <a:tr h="558800">
                <a:tc>
                  <a:txBody>
                    <a:bodyPr/>
                    <a:lstStyle/>
                    <a:p>
                      <a:pPr algn="just" defTabSz="457200">
                        <a:lnSpc>
                          <a:spcPct val="150000"/>
                        </a:lnSpc>
                        <a:tabLst>
                          <a:tab pos="914400" algn="l"/>
                        </a:tabLst>
                      </a:pPr>
                      <a:r>
                        <a:rPr sz="2800" b="1">
                          <a:solidFill>
                            <a:srgbClr val="FFFFFF"/>
                          </a:solidFill>
                          <a:latin typeface="Helvetica"/>
                          <a:ea typeface="Helvetica"/>
                          <a:cs typeface="Helvetica"/>
                          <a:sym typeface="Helvetica"/>
                        </a:rPr>
                        <a:t>Residual Artifact</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900">
                          <a:solidFill>
                            <a:srgbClr val="FFFFFF"/>
                          </a:solidFill>
                          <a:latin typeface="Helvetica"/>
                          <a:ea typeface="Helvetica"/>
                          <a:cs typeface="Helvetica"/>
                          <a:sym typeface="Helvetica"/>
                        </a:rPr>
                        <a:t>4.9 ± 0.30</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defRPr sz="2900">
                          <a:solidFill>
                            <a:srgbClr val="FFFFFF"/>
                          </a:solidFill>
                          <a:latin typeface="Helvetica"/>
                          <a:ea typeface="Helvetica"/>
                          <a:cs typeface="Helvetica"/>
                          <a:sym typeface="Helvetica"/>
                        </a:defRPr>
                      </a:pPr>
                      <a:r>
                        <a:t>3.8 ± 0.40 *</a:t>
                      </a:r>
                      <a:r>
                        <a:rPr baseline="31999"/>
                        <a:t>†</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900">
                          <a:solidFill>
                            <a:srgbClr val="FFFFFF"/>
                          </a:solidFill>
                          <a:latin typeface="Helvetica"/>
                          <a:ea typeface="Helvetica"/>
                          <a:cs typeface="Helvetica"/>
                          <a:sym typeface="Helvetica"/>
                        </a:rPr>
                        <a:t>4.6 ± 0.49</a:t>
                      </a:r>
                    </a:p>
                  </a:txBody>
                  <a:tcPr marL="63500" marR="63500" marT="0" marB="0" horzOverflow="overflow">
                    <a:lnL w="0">
                      <a:miter lim="400000"/>
                    </a:lnL>
                    <a:lnR w="0">
                      <a:miter lim="400000"/>
                    </a:lnR>
                    <a:lnT w="0">
                      <a:miter lim="400000"/>
                    </a:lnT>
                    <a:lnB w="25400">
                      <a:solidFill>
                        <a:srgbClr val="FFFFFF"/>
                      </a:solidFill>
                      <a:miter lim="400000"/>
                    </a:lnB>
                  </a:tcPr>
                </a:tc>
                <a:extLst>
                  <a:ext uri="{0D108BD9-81ED-4DB2-BD59-A6C34878D82A}">
                    <a16:rowId xmlns:a16="http://schemas.microsoft.com/office/drawing/2014/main" val="10004"/>
                  </a:ext>
                </a:extLst>
              </a:tr>
            </a:tbl>
          </a:graphicData>
        </a:graphic>
      </p:graphicFrame>
      <p:sp>
        <p:nvSpPr>
          <p:cNvPr id="760" name="Prospective data; Result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Prospective data; Results</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62" name="Table"/>
          <p:cNvGraphicFramePr/>
          <p:nvPr/>
        </p:nvGraphicFramePr>
        <p:xfrm>
          <a:off x="390201" y="850900"/>
          <a:ext cx="12412530" cy="4025896"/>
        </p:xfrm>
        <a:graphic>
          <a:graphicData uri="http://schemas.openxmlformats.org/drawingml/2006/table">
            <a:tbl>
              <a:tblPr>
                <a:tableStyleId>{8F44A2F1-9E1F-4B54-A3A2-5F16C0AD49E2}</a:tableStyleId>
              </a:tblPr>
              <a:tblGrid>
                <a:gridCol w="2040175">
                  <a:extLst>
                    <a:ext uri="{9D8B030D-6E8A-4147-A177-3AD203B41FA5}">
                      <a16:colId xmlns:a16="http://schemas.microsoft.com/office/drawing/2014/main" val="20000"/>
                    </a:ext>
                  </a:extLst>
                </a:gridCol>
                <a:gridCol w="1897935">
                  <a:extLst>
                    <a:ext uri="{9D8B030D-6E8A-4147-A177-3AD203B41FA5}">
                      <a16:colId xmlns:a16="http://schemas.microsoft.com/office/drawing/2014/main" val="20001"/>
                    </a:ext>
                  </a:extLst>
                </a:gridCol>
                <a:gridCol w="1705649">
                  <a:extLst>
                    <a:ext uri="{9D8B030D-6E8A-4147-A177-3AD203B41FA5}">
                      <a16:colId xmlns:a16="http://schemas.microsoft.com/office/drawing/2014/main" val="20002"/>
                    </a:ext>
                  </a:extLst>
                </a:gridCol>
                <a:gridCol w="1591359">
                  <a:extLst>
                    <a:ext uri="{9D8B030D-6E8A-4147-A177-3AD203B41FA5}">
                      <a16:colId xmlns:a16="http://schemas.microsoft.com/office/drawing/2014/main" val="20003"/>
                    </a:ext>
                  </a:extLst>
                </a:gridCol>
                <a:gridCol w="2591385">
                  <a:extLst>
                    <a:ext uri="{9D8B030D-6E8A-4147-A177-3AD203B41FA5}">
                      <a16:colId xmlns:a16="http://schemas.microsoft.com/office/drawing/2014/main" val="20004"/>
                    </a:ext>
                  </a:extLst>
                </a:gridCol>
                <a:gridCol w="2586027">
                  <a:extLst>
                    <a:ext uri="{9D8B030D-6E8A-4147-A177-3AD203B41FA5}">
                      <a16:colId xmlns:a16="http://schemas.microsoft.com/office/drawing/2014/main" val="20005"/>
                    </a:ext>
                  </a:extLst>
                </a:gridCol>
              </a:tblGrid>
              <a:tr h="503237">
                <a:tc>
                  <a:txBody>
                    <a:bodyPr/>
                    <a:lstStyle/>
                    <a:p>
                      <a:pPr algn="l" defTabSz="914400">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gridSpan="3">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Mean ± Standard deviation</a:t>
                      </a:r>
                    </a:p>
                  </a:txBody>
                  <a:tcPr marL="63500" marR="63500" marT="0" marB="0" horzOverflow="overflow">
                    <a:lnL w="0">
                      <a:miter lim="400000"/>
                    </a:lnL>
                    <a:lnR>
                      <a:solidFill>
                        <a:srgbClr val="A9A9A9"/>
                      </a:solidFill>
                      <a:custDash>
                        <a:ds d="100000" sp="200000"/>
                      </a:custDash>
                    </a:lnR>
                    <a:lnT w="25400">
                      <a:solidFill>
                        <a:srgbClr val="FFFFFF"/>
                      </a:solidFill>
                      <a:miter lim="400000"/>
                    </a:lnT>
                    <a:lnB w="25400">
                      <a:solidFill>
                        <a:srgbClr val="FFFFFF"/>
                      </a:solidFill>
                      <a:miter lim="400000"/>
                    </a:lnB>
                  </a:tcPr>
                </a:tc>
                <a:tc hMerge="1">
                  <a:txBody>
                    <a:bodyPr/>
                    <a:lstStyle/>
                    <a:p>
                      <a:endParaRPr lang="en-US"/>
                    </a:p>
                  </a:txBody>
                  <a:tcPr/>
                </a:tc>
                <a:tc hMerge="1">
                  <a:txBody>
                    <a:bodyPr/>
                    <a:lstStyle/>
                    <a:p>
                      <a:endParaRPr lang="en-US"/>
                    </a:p>
                  </a:txBody>
                  <a:tcPr/>
                </a:tc>
                <a:tc gridSpan="2">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Bias (Limits of agreement)</a:t>
                      </a:r>
                    </a:p>
                  </a:txBody>
                  <a:tcPr marL="63500" marR="63500" marT="0" marB="0" horzOverflow="overflow">
                    <a:lnL>
                      <a:solidFill>
                        <a:srgbClr val="A9A9A9"/>
                      </a:solidFill>
                      <a:custDash>
                        <a:ds d="100000" sp="200000"/>
                      </a:custDash>
                    </a:lnL>
                    <a:lnR w="0">
                      <a:miter lim="400000"/>
                    </a:lnR>
                    <a:lnT w="25400">
                      <a:solidFill>
                        <a:srgbClr val="FFFFFF"/>
                      </a:solidFill>
                      <a:miter lim="400000"/>
                    </a:lnT>
                    <a:lnB w="25400">
                      <a:solidFill>
                        <a:srgbClr val="FFFFFF"/>
                      </a:solidFill>
                      <a:miter lim="400000"/>
                    </a:lnB>
                  </a:tcPr>
                </a:tc>
                <a:tc hMerge="1">
                  <a:txBody>
                    <a:bodyPr/>
                    <a:lstStyle/>
                    <a:p>
                      <a:endParaRPr lang="en-US"/>
                    </a:p>
                  </a:txBody>
                  <a:tcPr/>
                </a:tc>
                <a:extLst>
                  <a:ext uri="{0D108BD9-81ED-4DB2-BD59-A6C34878D82A}">
                    <a16:rowId xmlns:a16="http://schemas.microsoft.com/office/drawing/2014/main" val="10000"/>
                  </a:ext>
                </a:extLst>
              </a:tr>
              <a:tr h="503237">
                <a:tc>
                  <a:txBody>
                    <a:bodyPr/>
                    <a:lstStyle/>
                    <a:p>
                      <a:pPr algn="l" defTabSz="914400">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BH-bSSFP</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GRASP</a:t>
                      </a: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U-Net</a:t>
                      </a:r>
                    </a:p>
                  </a:txBody>
                  <a:tcPr marL="63500" marR="63500" marT="0" marB="0" horzOverflow="overflow">
                    <a:lnL w="0">
                      <a:miter lim="400000"/>
                    </a:lnL>
                    <a:lnR>
                      <a:solidFill>
                        <a:srgbClr val="A9A9A9"/>
                      </a:solidFill>
                      <a:custDash>
                        <a:ds d="100000" sp="200000"/>
                      </a:custDash>
                    </a:lnR>
                    <a:lnT w="25400">
                      <a:solidFill>
                        <a:srgbClr val="FFFFFF"/>
                      </a:solidFill>
                      <a:miter lim="400000"/>
                    </a:lnT>
                    <a:lnB w="0">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GRASP</a:t>
                      </a:r>
                    </a:p>
                  </a:txBody>
                  <a:tcPr marL="63500" marR="63500" marT="0" marB="0" horzOverflow="overflow">
                    <a:lnL>
                      <a:solidFill>
                        <a:srgbClr val="A9A9A9"/>
                      </a:solidFill>
                      <a:custDash>
                        <a:ds d="100000" sp="200000"/>
                      </a:custDash>
                    </a:lnL>
                    <a:lnR w="0">
                      <a:miter lim="400000"/>
                    </a:lnR>
                    <a:lnT w="25400">
                      <a:solidFill>
                        <a:srgbClr val="FFFFFF"/>
                      </a:solidFill>
                      <a:miter lim="400000"/>
                    </a:lnT>
                    <a:lnB w="0">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U-Net</a:t>
                      </a:r>
                    </a:p>
                  </a:txBody>
                  <a:tcPr marL="63500" marR="63500" marT="0" marB="0" horzOverflow="overflow">
                    <a:lnL w="0">
                      <a:miter lim="400000"/>
                    </a:lnL>
                    <a:lnR w="0">
                      <a:miter lim="400000"/>
                    </a:lnR>
                    <a:lnT w="25400">
                      <a:solidFill>
                        <a:srgbClr val="FFFFFF"/>
                      </a:solidFill>
                      <a:miter lim="400000"/>
                    </a:lnT>
                    <a:lnB w="0">
                      <a:miter lim="400000"/>
                    </a:lnB>
                  </a:tcPr>
                </a:tc>
                <a:extLst>
                  <a:ext uri="{0D108BD9-81ED-4DB2-BD59-A6C34878D82A}">
                    <a16:rowId xmlns:a16="http://schemas.microsoft.com/office/drawing/2014/main" val="10001"/>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LV EDV (mL)</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148 ± 44</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143 ± 44</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151 ± 46</a:t>
                      </a:r>
                    </a:p>
                  </a:txBody>
                  <a:tcPr marL="63500" marR="63500" marT="0" marB="0" horzOverflow="overflow">
                    <a:lnL w="0">
                      <a:miter lim="400000"/>
                    </a:lnL>
                    <a:lnR>
                      <a:solidFill>
                        <a:srgbClr val="A9A9A9"/>
                      </a:solidFill>
                      <a:custDash>
                        <a:ds d="100000" sp="200000"/>
                      </a:custDash>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-4.6 (-19.2 to 10.0)</a:t>
                      </a:r>
                    </a:p>
                  </a:txBody>
                  <a:tcPr marL="63500" marR="63500" marT="0" marB="0" horzOverflow="overflow">
                    <a:lnL>
                      <a:solidFill>
                        <a:srgbClr val="A9A9A9"/>
                      </a:solidFill>
                      <a:custDash>
                        <a:ds d="100000" sp="200000"/>
                      </a:custDash>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3.0 (-11.9 to 17.9)</a:t>
                      </a: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2"/>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LV ESV (mL)</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56 ± 27</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60 ± 29*</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58 ± 29</a:t>
                      </a:r>
                    </a:p>
                  </a:txBody>
                  <a:tcPr marL="63500" marR="63500" marT="0" marB="0" horzOverflow="overflow">
                    <a:lnL w="0">
                      <a:miter lim="400000"/>
                    </a:lnL>
                    <a:lnR>
                      <a:solidFill>
                        <a:srgbClr val="A9A9A9"/>
                      </a:solidFill>
                      <a:custDash>
                        <a:ds d="100000" sp="200000"/>
                      </a:custDash>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4.1 (-8.0 to 16.2)</a:t>
                      </a:r>
                    </a:p>
                  </a:txBody>
                  <a:tcPr marL="63500" marR="63500" marT="0" marB="0" horzOverflow="overflow">
                    <a:lnL>
                      <a:solidFill>
                        <a:srgbClr val="A9A9A9"/>
                      </a:solidFill>
                      <a:custDash>
                        <a:ds d="100000" sp="200000"/>
                      </a:custDash>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1.9 (-7.9 to 11.7)</a:t>
                      </a: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3"/>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LV EF (%)</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64 ± 10</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r>
                        <a:t>60 ± 11*</a:t>
                      </a:r>
                      <a:r>
                        <a:rPr baseline="31999"/>
                        <a:t>†</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63 ± 11</a:t>
                      </a:r>
                    </a:p>
                  </a:txBody>
                  <a:tcPr marL="63500" marR="63500" marT="0" marB="0" horzOverflow="overflow">
                    <a:lnL w="0">
                      <a:miter lim="400000"/>
                    </a:lnL>
                    <a:lnR>
                      <a:solidFill>
                        <a:srgbClr val="A9A9A9"/>
                      </a:solidFill>
                      <a:custDash>
                        <a:ds d="100000" sp="200000"/>
                      </a:custDash>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-4.1 (-9.5 to 1.3)</a:t>
                      </a:r>
                    </a:p>
                  </a:txBody>
                  <a:tcPr marL="63500" marR="63500" marT="0" marB="0" horzOverflow="overflow">
                    <a:lnL>
                      <a:solidFill>
                        <a:srgbClr val="A9A9A9"/>
                      </a:solidFill>
                      <a:custDash>
                        <a:ds d="100000" sp="200000"/>
                      </a:custDash>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-0.3 (-4.1 to 3.5)</a:t>
                      </a:r>
                    </a:p>
                  </a:txBody>
                  <a:tcPr marL="63500" marR="63500" marT="0" marB="0" horzOverflow="overflow">
                    <a:lnL w="0">
                      <a:miter lim="400000"/>
                    </a:lnL>
                    <a:lnR w="0">
                      <a:miter lim="400000"/>
                    </a:lnR>
                    <a:lnT w="0">
                      <a:miter lim="400000"/>
                    </a:lnT>
                    <a:lnB w="25400">
                      <a:solidFill>
                        <a:srgbClr val="FFFFFF"/>
                      </a:solidFill>
                      <a:miter lim="400000"/>
                    </a:lnB>
                  </a:tcPr>
                </a:tc>
                <a:extLst>
                  <a:ext uri="{0D108BD9-81ED-4DB2-BD59-A6C34878D82A}">
                    <a16:rowId xmlns:a16="http://schemas.microsoft.com/office/drawing/2014/main" val="10004"/>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extLst>
                  <a:ext uri="{0D108BD9-81ED-4DB2-BD59-A6C34878D82A}">
                    <a16:rowId xmlns:a16="http://schemas.microsoft.com/office/drawing/2014/main" val="10005"/>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6"/>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7"/>
                  </a:ext>
                </a:extLst>
              </a:tr>
            </a:tbl>
          </a:graphicData>
        </a:graphic>
      </p:graphicFrame>
      <p:sp>
        <p:nvSpPr>
          <p:cNvPr id="763" name="Prospective data; LV volume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Prospective data; LV volumes</a:t>
            </a:r>
          </a:p>
        </p:txBody>
      </p:sp>
      <p:pic>
        <p:nvPicPr>
          <p:cNvPr id="764" name="Image" descr="Image"/>
          <p:cNvPicPr>
            <a:picLocks noChangeAspect="1"/>
          </p:cNvPicPr>
          <p:nvPr/>
        </p:nvPicPr>
        <p:blipFill>
          <a:blip r:embed="rId2"/>
          <a:srcRect l="8390" b="63579"/>
          <a:stretch>
            <a:fillRect/>
          </a:stretch>
        </p:blipFill>
        <p:spPr>
          <a:xfrm>
            <a:off x="2563488" y="3565400"/>
            <a:ext cx="7296530" cy="5567984"/>
          </a:xfrm>
          <a:prstGeom prst="rect">
            <a:avLst/>
          </a:prstGeom>
          <a:ln w="12700">
            <a:miter lim="400000"/>
          </a:ln>
        </p:spPr>
      </p:pic>
      <p:pic>
        <p:nvPicPr>
          <p:cNvPr id="765" name="Image" descr="Image"/>
          <p:cNvPicPr>
            <a:picLocks noChangeAspect="1"/>
          </p:cNvPicPr>
          <p:nvPr/>
        </p:nvPicPr>
        <p:blipFill>
          <a:blip r:embed="rId2"/>
          <a:srcRect l="8838" t="36132" b="32834"/>
          <a:stretch>
            <a:fillRect/>
          </a:stretch>
        </p:blipFill>
        <p:spPr>
          <a:xfrm>
            <a:off x="2606351" y="4374044"/>
            <a:ext cx="7253878" cy="4739819"/>
          </a:xfrm>
          <a:prstGeom prst="rect">
            <a:avLst/>
          </a:prstGeom>
          <a:ln w="12700">
            <a:miter lim="400000"/>
          </a:ln>
        </p:spPr>
      </p:pic>
      <p:sp>
        <p:nvSpPr>
          <p:cNvPr id="766" name="EDV"/>
          <p:cNvSpPr txBox="1"/>
          <p:nvPr/>
        </p:nvSpPr>
        <p:spPr>
          <a:xfrm>
            <a:off x="5542095" y="9133557"/>
            <a:ext cx="1054373"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EDV</a:t>
            </a:r>
          </a:p>
        </p:txBody>
      </p:sp>
      <p:sp>
        <p:nvSpPr>
          <p:cNvPr id="767" name="ESV"/>
          <p:cNvSpPr txBox="1"/>
          <p:nvPr/>
        </p:nvSpPr>
        <p:spPr>
          <a:xfrm>
            <a:off x="5542095" y="9133557"/>
            <a:ext cx="1029147"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ESV</a:t>
            </a:r>
          </a:p>
        </p:txBody>
      </p:sp>
      <p:pic>
        <p:nvPicPr>
          <p:cNvPr id="768" name="Image" descr="Image"/>
          <p:cNvPicPr>
            <a:picLocks noChangeAspect="1"/>
          </p:cNvPicPr>
          <p:nvPr/>
        </p:nvPicPr>
        <p:blipFill>
          <a:blip r:embed="rId2"/>
          <a:srcRect l="8912" t="67407" b="794"/>
          <a:stretch>
            <a:fillRect/>
          </a:stretch>
        </p:blipFill>
        <p:spPr>
          <a:xfrm>
            <a:off x="2634994" y="4379841"/>
            <a:ext cx="7094671" cy="4753877"/>
          </a:xfrm>
          <a:prstGeom prst="rect">
            <a:avLst/>
          </a:prstGeom>
          <a:ln w="12700">
            <a:miter lim="400000"/>
          </a:ln>
        </p:spPr>
      </p:pic>
      <p:sp>
        <p:nvSpPr>
          <p:cNvPr id="769" name="EF"/>
          <p:cNvSpPr txBox="1"/>
          <p:nvPr/>
        </p:nvSpPr>
        <p:spPr>
          <a:xfrm>
            <a:off x="5803875" y="9133557"/>
            <a:ext cx="698526"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EF</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6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766"/>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3" nodeType="clickEffect">
                                  <p:stCondLst>
                                    <p:cond delay="0"/>
                                  </p:stCondLst>
                                  <p:iterate>
                                    <p:tmAbs val="0"/>
                                  </p:iterate>
                                  <p:childTnLst>
                                    <p:set>
                                      <p:cBhvr>
                                        <p:cTn id="13" fill="hold">
                                          <p:stCondLst>
                                            <p:cond delay="0"/>
                                          </p:stCondLst>
                                        </p:cTn>
                                        <p:tgtEl>
                                          <p:spTgt spid="766"/>
                                        </p:tgtEl>
                                        <p:attrNameLst>
                                          <p:attrName>style.visibility</p:attrName>
                                        </p:attrNameLst>
                                      </p:cBhvr>
                                      <p:to>
                                        <p:strVal val="hidden"/>
                                      </p:to>
                                    </p:set>
                                  </p:childTnLst>
                                </p:cTn>
                              </p:par>
                            </p:childTnLst>
                          </p:cTn>
                        </p:par>
                        <p:par>
                          <p:cTn id="14" fill="hold">
                            <p:stCondLst>
                              <p:cond delay="0"/>
                            </p:stCondLst>
                            <p:childTnLst>
                              <p:par>
                                <p:cTn id="15" presetID="1" presetClass="entr" presetSubtype="0" fill="hold" grpId="4" nodeType="afterEffect">
                                  <p:stCondLst>
                                    <p:cond delay="0"/>
                                  </p:stCondLst>
                                  <p:iterate>
                                    <p:tmAbs val="0"/>
                                  </p:iterate>
                                  <p:childTnLst>
                                    <p:set>
                                      <p:cBhvr>
                                        <p:cTn id="16" fill="hold"/>
                                        <p:tgtEl>
                                          <p:spTgt spid="767"/>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5" nodeType="afterEffect">
                                  <p:stCondLst>
                                    <p:cond delay="0"/>
                                  </p:stCondLst>
                                  <p:iterate>
                                    <p:tmAbs val="0"/>
                                  </p:iterate>
                                  <p:childTnLst>
                                    <p:set>
                                      <p:cBhvr>
                                        <p:cTn id="19" fill="hold"/>
                                        <p:tgtEl>
                                          <p:spTgt spid="765"/>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6" nodeType="clickEffect">
                                  <p:stCondLst>
                                    <p:cond delay="0"/>
                                  </p:stCondLst>
                                  <p:iterate>
                                    <p:tmAbs val="0"/>
                                  </p:iterate>
                                  <p:childTnLst>
                                    <p:set>
                                      <p:cBhvr>
                                        <p:cTn id="23" fill="hold"/>
                                        <p:tgtEl>
                                          <p:spTgt spid="768"/>
                                        </p:tgtEl>
                                        <p:attrNameLst>
                                          <p:attrName>style.visibility</p:attrName>
                                        </p:attrNameLst>
                                      </p:cBhvr>
                                      <p:to>
                                        <p:strVal val="visible"/>
                                      </p:to>
                                    </p:set>
                                  </p:childTnLst>
                                </p:cTn>
                              </p:par>
                            </p:childTnLst>
                          </p:cTn>
                        </p:par>
                        <p:par>
                          <p:cTn id="24" fill="hold">
                            <p:stCondLst>
                              <p:cond delay="0"/>
                            </p:stCondLst>
                            <p:childTnLst>
                              <p:par>
                                <p:cTn id="25" presetID="1" presetClass="exit" presetSubtype="0" fill="hold" grpId="7" nodeType="afterEffect">
                                  <p:stCondLst>
                                    <p:cond delay="0"/>
                                  </p:stCondLst>
                                  <p:iterate>
                                    <p:tmAbs val="0"/>
                                  </p:iterate>
                                  <p:childTnLst>
                                    <p:set>
                                      <p:cBhvr>
                                        <p:cTn id="26" fill="hold">
                                          <p:stCondLst>
                                            <p:cond delay="0"/>
                                          </p:stCondLst>
                                        </p:cTn>
                                        <p:tgtEl>
                                          <p:spTgt spid="767"/>
                                        </p:tgtEl>
                                        <p:attrNameLst>
                                          <p:attrName>style.visibility</p:attrName>
                                        </p:attrNameLst>
                                      </p:cBhvr>
                                      <p:to>
                                        <p:strVal val="hidden"/>
                                      </p:to>
                                    </p:set>
                                  </p:childTnLst>
                                </p:cTn>
                              </p:par>
                            </p:childTnLst>
                          </p:cTn>
                        </p:par>
                        <p:par>
                          <p:cTn id="27" fill="hold">
                            <p:stCondLst>
                              <p:cond delay="0"/>
                            </p:stCondLst>
                            <p:childTnLst>
                              <p:par>
                                <p:cTn id="28" presetID="1" presetClass="entr" presetSubtype="0" fill="hold" grpId="8" nodeType="afterEffect">
                                  <p:stCondLst>
                                    <p:cond delay="0"/>
                                  </p:stCondLst>
                                  <p:iterate>
                                    <p:tmAbs val="0"/>
                                  </p:iterate>
                                  <p:childTnLst>
                                    <p:set>
                                      <p:cBhvr>
                                        <p:cTn id="29" fill="hold"/>
                                        <p:tgtEl>
                                          <p:spTgt spid="7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4" grpId="1" animBg="1" advAuto="0"/>
      <p:bldP spid="765" grpId="5" animBg="1" advAuto="0"/>
      <p:bldP spid="766" grpId="2" animBg="1" advAuto="0"/>
      <p:bldP spid="766" grpId="3" animBg="1" advAuto="0"/>
      <p:bldP spid="767" grpId="4" animBg="1" advAuto="0"/>
      <p:bldP spid="767" grpId="7" animBg="1" advAuto="0"/>
      <p:bldP spid="768" grpId="6" animBg="1" advAuto="0"/>
      <p:bldP spid="769" grpId="8" animBg="1" advAuto="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71" name="Table"/>
          <p:cNvGraphicFramePr/>
          <p:nvPr/>
        </p:nvGraphicFramePr>
        <p:xfrm>
          <a:off x="390201" y="850900"/>
          <a:ext cx="12412530" cy="4025896"/>
        </p:xfrm>
        <a:graphic>
          <a:graphicData uri="http://schemas.openxmlformats.org/drawingml/2006/table">
            <a:tbl>
              <a:tblPr>
                <a:tableStyleId>{8F44A2F1-9E1F-4B54-A3A2-5F16C0AD49E2}</a:tableStyleId>
              </a:tblPr>
              <a:tblGrid>
                <a:gridCol w="2040175">
                  <a:extLst>
                    <a:ext uri="{9D8B030D-6E8A-4147-A177-3AD203B41FA5}">
                      <a16:colId xmlns:a16="http://schemas.microsoft.com/office/drawing/2014/main" val="20000"/>
                    </a:ext>
                  </a:extLst>
                </a:gridCol>
                <a:gridCol w="1897935">
                  <a:extLst>
                    <a:ext uri="{9D8B030D-6E8A-4147-A177-3AD203B41FA5}">
                      <a16:colId xmlns:a16="http://schemas.microsoft.com/office/drawing/2014/main" val="20001"/>
                    </a:ext>
                  </a:extLst>
                </a:gridCol>
                <a:gridCol w="1705649">
                  <a:extLst>
                    <a:ext uri="{9D8B030D-6E8A-4147-A177-3AD203B41FA5}">
                      <a16:colId xmlns:a16="http://schemas.microsoft.com/office/drawing/2014/main" val="20002"/>
                    </a:ext>
                  </a:extLst>
                </a:gridCol>
                <a:gridCol w="1591359">
                  <a:extLst>
                    <a:ext uri="{9D8B030D-6E8A-4147-A177-3AD203B41FA5}">
                      <a16:colId xmlns:a16="http://schemas.microsoft.com/office/drawing/2014/main" val="20003"/>
                    </a:ext>
                  </a:extLst>
                </a:gridCol>
                <a:gridCol w="2591385">
                  <a:extLst>
                    <a:ext uri="{9D8B030D-6E8A-4147-A177-3AD203B41FA5}">
                      <a16:colId xmlns:a16="http://schemas.microsoft.com/office/drawing/2014/main" val="20004"/>
                    </a:ext>
                  </a:extLst>
                </a:gridCol>
                <a:gridCol w="2586027">
                  <a:extLst>
                    <a:ext uri="{9D8B030D-6E8A-4147-A177-3AD203B41FA5}">
                      <a16:colId xmlns:a16="http://schemas.microsoft.com/office/drawing/2014/main" val="20005"/>
                    </a:ext>
                  </a:extLst>
                </a:gridCol>
              </a:tblGrid>
              <a:tr h="503237">
                <a:tc>
                  <a:txBody>
                    <a:bodyPr/>
                    <a:lstStyle/>
                    <a:p>
                      <a:pPr algn="l" defTabSz="914400">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25400">
                      <a:solidFill>
                        <a:srgbClr val="FFFFFF"/>
                      </a:solidFill>
                      <a:miter lim="400000"/>
                    </a:lnB>
                  </a:tcPr>
                </a:tc>
                <a:tc gridSpan="3">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Mean ± Standard deviation</a:t>
                      </a:r>
                    </a:p>
                  </a:txBody>
                  <a:tcPr marL="63500" marR="63500" marT="0" marB="0" horzOverflow="overflow">
                    <a:lnL w="0">
                      <a:miter lim="400000"/>
                    </a:lnL>
                    <a:lnR>
                      <a:solidFill>
                        <a:srgbClr val="A9A9A9"/>
                      </a:solidFill>
                      <a:custDash>
                        <a:ds d="100000" sp="200000"/>
                      </a:custDash>
                    </a:lnR>
                    <a:lnT w="25400">
                      <a:solidFill>
                        <a:srgbClr val="FFFFFF"/>
                      </a:solidFill>
                      <a:miter lim="400000"/>
                    </a:lnT>
                    <a:lnB w="25400">
                      <a:solidFill>
                        <a:srgbClr val="FFFFFF"/>
                      </a:solidFill>
                      <a:miter lim="400000"/>
                    </a:lnB>
                  </a:tcPr>
                </a:tc>
                <a:tc hMerge="1">
                  <a:txBody>
                    <a:bodyPr/>
                    <a:lstStyle/>
                    <a:p>
                      <a:endParaRPr lang="en-US"/>
                    </a:p>
                  </a:txBody>
                  <a:tcPr/>
                </a:tc>
                <a:tc hMerge="1">
                  <a:txBody>
                    <a:bodyPr/>
                    <a:lstStyle/>
                    <a:p>
                      <a:endParaRPr lang="en-US"/>
                    </a:p>
                  </a:txBody>
                  <a:tcPr/>
                </a:tc>
                <a:tc gridSpan="2">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Bias (Limits of agreement)</a:t>
                      </a:r>
                    </a:p>
                  </a:txBody>
                  <a:tcPr marL="63500" marR="63500" marT="0" marB="0" horzOverflow="overflow">
                    <a:lnL>
                      <a:solidFill>
                        <a:srgbClr val="A9A9A9"/>
                      </a:solidFill>
                      <a:custDash>
                        <a:ds d="100000" sp="200000"/>
                      </a:custDash>
                    </a:lnL>
                    <a:lnR w="0">
                      <a:miter lim="400000"/>
                    </a:lnR>
                    <a:lnT w="25400">
                      <a:solidFill>
                        <a:srgbClr val="FFFFFF"/>
                      </a:solidFill>
                      <a:miter lim="400000"/>
                    </a:lnT>
                    <a:lnB w="25400">
                      <a:solidFill>
                        <a:srgbClr val="FFFFFF"/>
                      </a:solidFill>
                      <a:miter lim="400000"/>
                    </a:lnB>
                  </a:tcPr>
                </a:tc>
                <a:tc hMerge="1">
                  <a:txBody>
                    <a:bodyPr/>
                    <a:lstStyle/>
                    <a:p>
                      <a:endParaRPr lang="en-US"/>
                    </a:p>
                  </a:txBody>
                  <a:tcPr/>
                </a:tc>
                <a:extLst>
                  <a:ext uri="{0D108BD9-81ED-4DB2-BD59-A6C34878D82A}">
                    <a16:rowId xmlns:a16="http://schemas.microsoft.com/office/drawing/2014/main" val="10000"/>
                  </a:ext>
                </a:extLst>
              </a:tr>
              <a:tr h="503237">
                <a:tc>
                  <a:txBody>
                    <a:bodyPr/>
                    <a:lstStyle/>
                    <a:p>
                      <a:pPr algn="l" defTabSz="914400">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a:solidFill>
                        <a:srgbClr val="A9A9A9"/>
                      </a:solidFill>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BH-bSSFP</a:t>
                      </a:r>
                    </a:p>
                  </a:txBody>
                  <a:tcPr marL="63500" marR="63500" marT="0" marB="0" horzOverflow="overflow">
                    <a:lnL w="0">
                      <a:miter lim="400000"/>
                    </a:lnL>
                    <a:lnR w="0">
                      <a:miter lim="400000"/>
                    </a:lnR>
                    <a:lnT w="25400">
                      <a:solidFill>
                        <a:srgbClr val="FFFFFF"/>
                      </a:solidFill>
                      <a:miter lim="400000"/>
                    </a:lnT>
                    <a:lnB>
                      <a:solidFill>
                        <a:srgbClr val="A9A9A9"/>
                      </a:solidFill>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GRASP</a:t>
                      </a:r>
                    </a:p>
                  </a:txBody>
                  <a:tcPr marL="63500" marR="63500" marT="0" marB="0" horzOverflow="overflow">
                    <a:lnL w="0">
                      <a:miter lim="400000"/>
                    </a:lnL>
                    <a:lnR w="0">
                      <a:miter lim="400000"/>
                    </a:lnR>
                    <a:lnT w="25400">
                      <a:solidFill>
                        <a:srgbClr val="FFFFFF"/>
                      </a:solidFill>
                      <a:miter lim="400000"/>
                    </a:lnT>
                    <a:lnB>
                      <a:solidFill>
                        <a:srgbClr val="A9A9A9"/>
                      </a:solidFill>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U-Net</a:t>
                      </a:r>
                    </a:p>
                  </a:txBody>
                  <a:tcPr marL="63500" marR="63500" marT="0" marB="0" horzOverflow="overflow">
                    <a:lnL w="0">
                      <a:miter lim="400000"/>
                    </a:lnL>
                    <a:lnR>
                      <a:solidFill>
                        <a:srgbClr val="A9A9A9"/>
                      </a:solidFill>
                      <a:custDash>
                        <a:ds d="100000" sp="200000"/>
                      </a:custDash>
                    </a:lnR>
                    <a:lnT w="25400">
                      <a:solidFill>
                        <a:srgbClr val="FFFFFF"/>
                      </a:solidFill>
                      <a:miter lim="400000"/>
                    </a:lnT>
                    <a:lnB>
                      <a:solidFill>
                        <a:srgbClr val="A9A9A9"/>
                      </a:solidFill>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GRASP</a:t>
                      </a:r>
                    </a:p>
                  </a:txBody>
                  <a:tcPr marL="63500" marR="63500" marT="0" marB="0" horzOverflow="overflow">
                    <a:lnL>
                      <a:solidFill>
                        <a:srgbClr val="A9A9A9"/>
                      </a:solidFill>
                      <a:custDash>
                        <a:ds d="100000" sp="200000"/>
                      </a:custDash>
                    </a:lnL>
                    <a:lnR w="0">
                      <a:miter lim="400000"/>
                    </a:lnR>
                    <a:lnT w="25400">
                      <a:solidFill>
                        <a:srgbClr val="FFFFFF"/>
                      </a:solidFill>
                      <a:miter lim="400000"/>
                    </a:lnT>
                    <a:lnB>
                      <a:solidFill>
                        <a:srgbClr val="A9A9A9"/>
                      </a:solidFill>
                      <a:miter lim="400000"/>
                    </a:lnB>
                  </a:tcPr>
                </a:tc>
                <a:tc>
                  <a:txBody>
                    <a:bodyPr/>
                    <a:lstStyle/>
                    <a:p>
                      <a:pPr defTabSz="457200">
                        <a:lnSpc>
                          <a:spcPct val="150000"/>
                        </a:lnSpc>
                        <a:tabLst>
                          <a:tab pos="914400" algn="l"/>
                        </a:tabLst>
                      </a:pPr>
                      <a:r>
                        <a:rPr sz="2300" b="1">
                          <a:solidFill>
                            <a:srgbClr val="FFFFFF"/>
                          </a:solidFill>
                          <a:latin typeface="Helvetica"/>
                          <a:ea typeface="Helvetica"/>
                          <a:cs typeface="Helvetica"/>
                          <a:sym typeface="Helvetica"/>
                        </a:rPr>
                        <a:t>RT U-Net</a:t>
                      </a:r>
                    </a:p>
                  </a:txBody>
                  <a:tcPr marL="63500" marR="63500" marT="0" marB="0" horzOverflow="overflow">
                    <a:lnL w="0">
                      <a:miter lim="400000"/>
                    </a:lnL>
                    <a:lnR w="0">
                      <a:miter lim="400000"/>
                    </a:lnR>
                    <a:lnT w="25400">
                      <a:solidFill>
                        <a:srgbClr val="FFFFFF"/>
                      </a:solidFill>
                      <a:miter lim="400000"/>
                    </a:lnT>
                    <a:lnB>
                      <a:solidFill>
                        <a:srgbClr val="A9A9A9"/>
                      </a:solidFill>
                      <a:miter lim="400000"/>
                    </a:lnB>
                  </a:tcPr>
                </a:tc>
                <a:extLst>
                  <a:ext uri="{0D108BD9-81ED-4DB2-BD59-A6C34878D82A}">
                    <a16:rowId xmlns:a16="http://schemas.microsoft.com/office/drawing/2014/main" val="10001"/>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RV EDV (mL)</a:t>
                      </a:r>
                    </a:p>
                  </a:txBody>
                  <a:tcPr marL="63500" marR="63500" marT="0" marB="0" horzOverflow="overflow">
                    <a:lnL w="0">
                      <a:miter lim="400000"/>
                    </a:lnL>
                    <a:lnR w="0">
                      <a:miter lim="400000"/>
                    </a:lnR>
                    <a:lnT>
                      <a:solidFill>
                        <a:srgbClr val="A9A9A9"/>
                      </a:solidFill>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213 ± 97</a:t>
                      </a:r>
                    </a:p>
                  </a:txBody>
                  <a:tcPr marL="63500" marR="63500" marT="0" marB="0" horzOverflow="overflow">
                    <a:lnL w="0">
                      <a:miter lim="400000"/>
                    </a:lnL>
                    <a:lnR w="0">
                      <a:miter lim="400000"/>
                    </a:lnR>
                    <a:lnT>
                      <a:solidFill>
                        <a:srgbClr val="A9A9A9"/>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r>
                        <a:t>198 ± 89*</a:t>
                      </a:r>
                      <a:r>
                        <a:rPr baseline="31999"/>
                        <a:t>†</a:t>
                      </a:r>
                    </a:p>
                  </a:txBody>
                  <a:tcPr marL="63500" marR="63500" marT="0" marB="0" horzOverflow="overflow">
                    <a:lnL w="0">
                      <a:miter lim="400000"/>
                    </a:lnL>
                    <a:lnR w="0">
                      <a:miter lim="400000"/>
                    </a:lnR>
                    <a:lnT>
                      <a:solidFill>
                        <a:srgbClr val="A9A9A9"/>
                      </a:solidFill>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204 ± 92</a:t>
                      </a:r>
                    </a:p>
                  </a:txBody>
                  <a:tcPr marL="63500" marR="63500" marT="0" marB="0" horzOverflow="overflow">
                    <a:lnL w="0">
                      <a:miter lim="400000"/>
                    </a:lnL>
                    <a:lnR>
                      <a:solidFill>
                        <a:srgbClr val="A9A9A9"/>
                      </a:solidFill>
                      <a:custDash>
                        <a:ds d="100000" sp="200000"/>
                      </a:custDash>
                    </a:lnR>
                    <a:lnT>
                      <a:solidFill>
                        <a:srgbClr val="A9A9A9"/>
                      </a:solidFill>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-14.9 (-33.4 to 3.6)</a:t>
                      </a:r>
                    </a:p>
                  </a:txBody>
                  <a:tcPr marL="63500" marR="63500" marT="0" marB="0" horzOverflow="overflow">
                    <a:lnL>
                      <a:solidFill>
                        <a:srgbClr val="A9A9A9"/>
                      </a:solidFill>
                      <a:custDash>
                        <a:ds d="100000" sp="200000"/>
                      </a:custDash>
                    </a:lnL>
                    <a:lnR w="0">
                      <a:miter lim="400000"/>
                    </a:lnR>
                    <a:lnT>
                      <a:solidFill>
                        <a:srgbClr val="A9A9A9"/>
                      </a:solidFill>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-8.6 (-23.2 to 6.0)</a:t>
                      </a:r>
                    </a:p>
                  </a:txBody>
                  <a:tcPr marL="63500" marR="63500" marT="0" marB="0" horzOverflow="overflow">
                    <a:lnL w="0">
                      <a:miter lim="400000"/>
                    </a:lnL>
                    <a:lnR w="0">
                      <a:miter lim="400000"/>
                    </a:lnR>
                    <a:lnT>
                      <a:solidFill>
                        <a:srgbClr val="A9A9A9"/>
                      </a:solidFill>
                      <a:miter lim="400000"/>
                    </a:lnT>
                    <a:lnB w="0">
                      <a:miter lim="400000"/>
                    </a:lnB>
                  </a:tcPr>
                </a:tc>
                <a:extLst>
                  <a:ext uri="{0D108BD9-81ED-4DB2-BD59-A6C34878D82A}">
                    <a16:rowId xmlns:a16="http://schemas.microsoft.com/office/drawing/2014/main" val="10002"/>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RV ESV (mL)</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92 ± 49</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89 ± 48</a:t>
                      </a: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91 ± 47*</a:t>
                      </a:r>
                    </a:p>
                  </a:txBody>
                  <a:tcPr marL="63500" marR="63500" marT="0" marB="0" horzOverflow="overflow">
                    <a:lnL w="0">
                      <a:miter lim="400000"/>
                    </a:lnL>
                    <a:lnR>
                      <a:solidFill>
                        <a:srgbClr val="A9A9A9"/>
                      </a:solidFill>
                      <a:custDash>
                        <a:ds d="100000" sp="200000"/>
                      </a:custDash>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-3.0 (-16.0 to 10.0)</a:t>
                      </a:r>
                    </a:p>
                  </a:txBody>
                  <a:tcPr marL="63500" marR="63500" marT="0" marB="0" horzOverflow="overflow">
                    <a:lnL>
                      <a:solidFill>
                        <a:srgbClr val="A9A9A9"/>
                      </a:solidFill>
                      <a:custDash>
                        <a:ds d="100000" sp="200000"/>
                      </a:custDash>
                    </a:lnL>
                    <a:lnR w="0">
                      <a:miter lim="400000"/>
                    </a:lnR>
                    <a:lnT w="0">
                      <a:miter lim="400000"/>
                    </a:lnT>
                    <a:lnB w="0">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-1.1 (-22.3 to 20.1)</a:t>
                      </a: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3"/>
                  </a:ext>
                </a:extLst>
              </a:tr>
              <a:tr h="503237">
                <a:tc>
                  <a:txBody>
                    <a:bodyPr/>
                    <a:lstStyle/>
                    <a:p>
                      <a:pPr algn="l" defTabSz="457200">
                        <a:lnSpc>
                          <a:spcPct val="150000"/>
                        </a:lnSpc>
                        <a:tabLst>
                          <a:tab pos="914400" algn="l"/>
                        </a:tabLst>
                      </a:pPr>
                      <a:r>
                        <a:rPr sz="2300" b="1">
                          <a:solidFill>
                            <a:srgbClr val="FFFFFF"/>
                          </a:solidFill>
                          <a:latin typeface="Helvetica"/>
                          <a:ea typeface="Helvetica"/>
                          <a:cs typeface="Helvetica"/>
                          <a:sym typeface="Helvetica"/>
                        </a:rPr>
                        <a:t>RV EF (%)</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58 ± 7</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57 ± 6</a:t>
                      </a:r>
                    </a:p>
                  </a:txBody>
                  <a:tcPr marL="63500" marR="63500" marT="0" marB="0" horzOverflow="overflow">
                    <a:lnL w="0">
                      <a:miter lim="400000"/>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57 ± 6</a:t>
                      </a:r>
                    </a:p>
                  </a:txBody>
                  <a:tcPr marL="63500" marR="63500" marT="0" marB="0" horzOverflow="overflow">
                    <a:lnL w="0">
                      <a:miter lim="400000"/>
                    </a:lnL>
                    <a:lnR>
                      <a:solidFill>
                        <a:srgbClr val="A9A9A9"/>
                      </a:solidFill>
                      <a:custDash>
                        <a:ds d="100000" sp="200000"/>
                      </a:custDash>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-1.5 (-9.1 to 6.1)</a:t>
                      </a:r>
                    </a:p>
                  </a:txBody>
                  <a:tcPr marL="63500" marR="63500" marT="0" marB="0" horzOverflow="overflow">
                    <a:lnL>
                      <a:solidFill>
                        <a:srgbClr val="A9A9A9"/>
                      </a:solidFill>
                      <a:custDash>
                        <a:ds d="100000" sp="200000"/>
                      </a:custDash>
                    </a:lnL>
                    <a:lnR w="0">
                      <a:miter lim="400000"/>
                    </a:lnR>
                    <a:lnT w="0">
                      <a:miter lim="400000"/>
                    </a:lnT>
                    <a:lnB w="25400">
                      <a:solidFill>
                        <a:srgbClr val="FFFFFF"/>
                      </a:solidFill>
                      <a:miter lim="400000"/>
                    </a:lnB>
                  </a:tcPr>
                </a:tc>
                <a:tc>
                  <a:txBody>
                    <a:bodyPr/>
                    <a:lstStyle/>
                    <a:p>
                      <a:pPr defTabSz="457200">
                        <a:lnSpc>
                          <a:spcPct val="150000"/>
                        </a:lnSpc>
                        <a:tabLst>
                          <a:tab pos="914400" algn="l"/>
                        </a:tabLst>
                      </a:pPr>
                      <a:r>
                        <a:rPr sz="2300">
                          <a:solidFill>
                            <a:srgbClr val="FFFFFF"/>
                          </a:solidFill>
                          <a:latin typeface="Helvetica"/>
                          <a:ea typeface="Helvetica"/>
                          <a:cs typeface="Helvetica"/>
                          <a:sym typeface="Helvetica"/>
                        </a:rPr>
                        <a:t>-1.4 (-9.5 to 6.7)</a:t>
                      </a:r>
                    </a:p>
                  </a:txBody>
                  <a:tcPr marL="63500" marR="63500" marT="0" marB="0" horzOverflow="overflow">
                    <a:lnL w="0">
                      <a:miter lim="400000"/>
                    </a:lnL>
                    <a:lnR w="0">
                      <a:miter lim="400000"/>
                    </a:lnR>
                    <a:lnT w="0">
                      <a:miter lim="400000"/>
                    </a:lnT>
                    <a:lnB w="25400">
                      <a:solidFill>
                        <a:srgbClr val="FFFFFF"/>
                      </a:solidFill>
                      <a:miter lim="400000"/>
                    </a:lnB>
                  </a:tcPr>
                </a:tc>
                <a:extLst>
                  <a:ext uri="{0D108BD9-81ED-4DB2-BD59-A6C34878D82A}">
                    <a16:rowId xmlns:a16="http://schemas.microsoft.com/office/drawing/2014/main" val="10004"/>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25400">
                      <a:solidFill>
                        <a:srgbClr val="FFFFFF"/>
                      </a:solidFill>
                      <a:miter lim="400000"/>
                    </a:lnT>
                    <a:lnB w="0">
                      <a:miter lim="400000"/>
                    </a:lnB>
                  </a:tcPr>
                </a:tc>
                <a:extLst>
                  <a:ext uri="{0D108BD9-81ED-4DB2-BD59-A6C34878D82A}">
                    <a16:rowId xmlns:a16="http://schemas.microsoft.com/office/drawing/2014/main" val="10005"/>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6"/>
                  </a:ext>
                </a:extLst>
              </a:tr>
              <a:tr h="503237">
                <a:tc>
                  <a:txBody>
                    <a:bodyPr/>
                    <a:lstStyle/>
                    <a:p>
                      <a:pPr algn="l" defTabSz="457200">
                        <a:lnSpc>
                          <a:spcPct val="150000"/>
                        </a:lnSpc>
                        <a:tabLst>
                          <a:tab pos="914400" algn="l"/>
                        </a:tabLst>
                        <a:defRPr sz="2300" b="1">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tc>
                  <a:txBody>
                    <a:bodyPr/>
                    <a:lstStyle/>
                    <a:p>
                      <a:pPr defTabSz="457200">
                        <a:lnSpc>
                          <a:spcPct val="150000"/>
                        </a:lnSpc>
                        <a:tabLst>
                          <a:tab pos="914400" algn="l"/>
                        </a:tabLst>
                        <a:defRPr sz="2300">
                          <a:solidFill>
                            <a:srgbClr val="FFFFFF"/>
                          </a:solidFill>
                          <a:latin typeface="Helvetica"/>
                          <a:ea typeface="Helvetica"/>
                          <a:cs typeface="Helvetica"/>
                          <a:sym typeface="Helvetica"/>
                        </a:defRPr>
                      </a:pPr>
                      <a:endParaRPr/>
                    </a:p>
                  </a:txBody>
                  <a:tcPr marL="63500" marR="63500" marT="0" marB="0" horzOverflow="overflow">
                    <a:lnL w="0">
                      <a:miter lim="400000"/>
                    </a:lnL>
                    <a:lnR w="0">
                      <a:miter lim="400000"/>
                    </a:lnR>
                    <a:lnT w="0">
                      <a:miter lim="400000"/>
                    </a:lnT>
                    <a:lnB w="0">
                      <a:miter lim="400000"/>
                    </a:lnB>
                  </a:tcPr>
                </a:tc>
                <a:extLst>
                  <a:ext uri="{0D108BD9-81ED-4DB2-BD59-A6C34878D82A}">
                    <a16:rowId xmlns:a16="http://schemas.microsoft.com/office/drawing/2014/main" val="10007"/>
                  </a:ext>
                </a:extLst>
              </a:tr>
            </a:tbl>
          </a:graphicData>
        </a:graphic>
      </p:graphicFrame>
      <p:sp>
        <p:nvSpPr>
          <p:cNvPr id="772" name="Prospective data; RV volumes"/>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Prospective data; RV volumes</a:t>
            </a:r>
          </a:p>
        </p:txBody>
      </p:sp>
      <p:pic>
        <p:nvPicPr>
          <p:cNvPr id="773" name="Image" descr="Image"/>
          <p:cNvPicPr>
            <a:picLocks noChangeAspect="1"/>
          </p:cNvPicPr>
          <p:nvPr/>
        </p:nvPicPr>
        <p:blipFill>
          <a:blip r:embed="rId2"/>
          <a:srcRect l="8390" b="63579"/>
          <a:stretch>
            <a:fillRect/>
          </a:stretch>
        </p:blipFill>
        <p:spPr>
          <a:xfrm>
            <a:off x="2563488" y="3565400"/>
            <a:ext cx="7296530" cy="5567984"/>
          </a:xfrm>
          <a:prstGeom prst="rect">
            <a:avLst/>
          </a:prstGeom>
          <a:ln w="12700">
            <a:miter lim="400000"/>
          </a:ln>
        </p:spPr>
      </p:pic>
      <p:sp>
        <p:nvSpPr>
          <p:cNvPr id="774" name="EDV"/>
          <p:cNvSpPr txBox="1"/>
          <p:nvPr/>
        </p:nvSpPr>
        <p:spPr>
          <a:xfrm>
            <a:off x="5542095" y="9222457"/>
            <a:ext cx="1054373"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EDV</a:t>
            </a:r>
          </a:p>
        </p:txBody>
      </p:sp>
      <p:sp>
        <p:nvSpPr>
          <p:cNvPr id="775" name="ESV"/>
          <p:cNvSpPr txBox="1"/>
          <p:nvPr/>
        </p:nvSpPr>
        <p:spPr>
          <a:xfrm>
            <a:off x="5542095" y="9222457"/>
            <a:ext cx="1029147"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ESV</a:t>
            </a:r>
          </a:p>
        </p:txBody>
      </p:sp>
      <p:sp>
        <p:nvSpPr>
          <p:cNvPr id="776" name="EF"/>
          <p:cNvSpPr txBox="1"/>
          <p:nvPr/>
        </p:nvSpPr>
        <p:spPr>
          <a:xfrm>
            <a:off x="5803875" y="9222457"/>
            <a:ext cx="698526" cy="6200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584200">
              <a:defRPr sz="3600" b="1">
                <a:solidFill>
                  <a:srgbClr val="FFFFFF"/>
                </a:solidFill>
                <a:latin typeface="Arial"/>
                <a:ea typeface="Arial"/>
                <a:cs typeface="Arial"/>
                <a:sym typeface="Arial"/>
              </a:defRPr>
            </a:lvl1pPr>
          </a:lstStyle>
          <a:p>
            <a:r>
              <a:t>EF</a:t>
            </a:r>
          </a:p>
        </p:txBody>
      </p:sp>
      <p:pic>
        <p:nvPicPr>
          <p:cNvPr id="777" name="Image" descr="Image"/>
          <p:cNvPicPr>
            <a:picLocks noChangeAspect="1"/>
          </p:cNvPicPr>
          <p:nvPr/>
        </p:nvPicPr>
        <p:blipFill>
          <a:blip r:embed="rId3"/>
          <a:srcRect l="9249" t="5770" r="3064" b="64322"/>
          <a:stretch>
            <a:fillRect/>
          </a:stretch>
        </p:blipFill>
        <p:spPr>
          <a:xfrm>
            <a:off x="2563488" y="4398962"/>
            <a:ext cx="7296642" cy="4899613"/>
          </a:xfrm>
          <a:prstGeom prst="rect">
            <a:avLst/>
          </a:prstGeom>
          <a:ln w="12700">
            <a:miter lim="400000"/>
          </a:ln>
        </p:spPr>
      </p:pic>
      <p:pic>
        <p:nvPicPr>
          <p:cNvPr id="778" name="Image" descr="Image"/>
          <p:cNvPicPr>
            <a:picLocks noChangeAspect="1"/>
          </p:cNvPicPr>
          <p:nvPr/>
        </p:nvPicPr>
        <p:blipFill>
          <a:blip r:embed="rId3"/>
          <a:srcRect l="9142" t="36079" r="1422" b="33020"/>
          <a:stretch>
            <a:fillRect/>
          </a:stretch>
        </p:blipFill>
        <p:spPr>
          <a:xfrm>
            <a:off x="2610346" y="4398962"/>
            <a:ext cx="7202780" cy="4899537"/>
          </a:xfrm>
          <a:prstGeom prst="rect">
            <a:avLst/>
          </a:prstGeom>
          <a:ln w="12700">
            <a:miter lim="400000"/>
          </a:ln>
        </p:spPr>
      </p:pic>
      <p:pic>
        <p:nvPicPr>
          <p:cNvPr id="779" name="Image" descr="Image"/>
          <p:cNvPicPr>
            <a:picLocks noChangeAspect="1"/>
          </p:cNvPicPr>
          <p:nvPr/>
        </p:nvPicPr>
        <p:blipFill>
          <a:blip r:embed="rId3"/>
          <a:srcRect l="7938" t="67287" r="2053" b="1598"/>
          <a:stretch>
            <a:fillRect/>
          </a:stretch>
        </p:blipFill>
        <p:spPr>
          <a:xfrm>
            <a:off x="2635039" y="4411662"/>
            <a:ext cx="7143154" cy="4861436"/>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7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77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3" nodeType="afterEffect">
                                  <p:stCondLst>
                                    <p:cond delay="0"/>
                                  </p:stCondLst>
                                  <p:iterate>
                                    <p:tmAbs val="0"/>
                                  </p:iterate>
                                  <p:childTnLst>
                                    <p:set>
                                      <p:cBhvr>
                                        <p:cTn id="12" fill="hold"/>
                                        <p:tgtEl>
                                          <p:spTgt spid="77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4" nodeType="clickEffect">
                                  <p:stCondLst>
                                    <p:cond delay="0"/>
                                  </p:stCondLst>
                                  <p:iterate>
                                    <p:tmAbs val="0"/>
                                  </p:iterate>
                                  <p:childTnLst>
                                    <p:set>
                                      <p:cBhvr>
                                        <p:cTn id="16" fill="hold">
                                          <p:stCondLst>
                                            <p:cond delay="0"/>
                                          </p:stCondLst>
                                        </p:cTn>
                                        <p:tgtEl>
                                          <p:spTgt spid="774"/>
                                        </p:tgtEl>
                                        <p:attrNameLst>
                                          <p:attrName>style.visibility</p:attrName>
                                        </p:attrNameLst>
                                      </p:cBhvr>
                                      <p:to>
                                        <p:strVal val="hidden"/>
                                      </p:to>
                                    </p:set>
                                  </p:childTnLst>
                                </p:cTn>
                              </p:par>
                            </p:childTnLst>
                          </p:cTn>
                        </p:par>
                        <p:par>
                          <p:cTn id="17" fill="hold">
                            <p:stCondLst>
                              <p:cond delay="0"/>
                            </p:stCondLst>
                            <p:childTnLst>
                              <p:par>
                                <p:cTn id="18" presetID="1" presetClass="entr" presetSubtype="0" fill="hold" grpId="5" nodeType="afterEffect">
                                  <p:stCondLst>
                                    <p:cond delay="0"/>
                                  </p:stCondLst>
                                  <p:iterate>
                                    <p:tmAbs val="0"/>
                                  </p:iterate>
                                  <p:childTnLst>
                                    <p:set>
                                      <p:cBhvr>
                                        <p:cTn id="19" fill="hold"/>
                                        <p:tgtEl>
                                          <p:spTgt spid="778"/>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grpId="6" nodeType="afterEffect">
                                  <p:stCondLst>
                                    <p:cond delay="0"/>
                                  </p:stCondLst>
                                  <p:iterate>
                                    <p:tmAbs val="0"/>
                                  </p:iterate>
                                  <p:childTnLst>
                                    <p:set>
                                      <p:cBhvr>
                                        <p:cTn id="22" fill="hold"/>
                                        <p:tgtEl>
                                          <p:spTgt spid="77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7" nodeType="clickEffect">
                                  <p:stCondLst>
                                    <p:cond delay="0"/>
                                  </p:stCondLst>
                                  <p:iterate>
                                    <p:tmAbs val="0"/>
                                  </p:iterate>
                                  <p:childTnLst>
                                    <p:set>
                                      <p:cBhvr>
                                        <p:cTn id="26" fill="hold">
                                          <p:stCondLst>
                                            <p:cond delay="0"/>
                                          </p:stCondLst>
                                        </p:cTn>
                                        <p:tgtEl>
                                          <p:spTgt spid="775"/>
                                        </p:tgtEl>
                                        <p:attrNameLst>
                                          <p:attrName>style.visibility</p:attrName>
                                        </p:attrNameLst>
                                      </p:cBhvr>
                                      <p:to>
                                        <p:strVal val="hidden"/>
                                      </p:to>
                                    </p:set>
                                  </p:childTnLst>
                                </p:cTn>
                              </p:par>
                            </p:childTnLst>
                          </p:cTn>
                        </p:par>
                        <p:par>
                          <p:cTn id="27" fill="hold">
                            <p:stCondLst>
                              <p:cond delay="0"/>
                            </p:stCondLst>
                            <p:childTnLst>
                              <p:par>
                                <p:cTn id="28" presetID="1" presetClass="entr" presetSubtype="0" fill="hold" grpId="8" nodeType="afterEffect">
                                  <p:stCondLst>
                                    <p:cond delay="0"/>
                                  </p:stCondLst>
                                  <p:iterate>
                                    <p:tmAbs val="0"/>
                                  </p:iterate>
                                  <p:childTnLst>
                                    <p:set>
                                      <p:cBhvr>
                                        <p:cTn id="29" fill="hold"/>
                                        <p:tgtEl>
                                          <p:spTgt spid="776"/>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9" nodeType="afterEffect">
                                  <p:stCondLst>
                                    <p:cond delay="0"/>
                                  </p:stCondLst>
                                  <p:iterate>
                                    <p:tmAbs val="0"/>
                                  </p:iterate>
                                  <p:childTnLst>
                                    <p:set>
                                      <p:cBhvr>
                                        <p:cTn id="32" fill="hold"/>
                                        <p:tgtEl>
                                          <p:spTgt spid="7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3" grpId="1" animBg="1" advAuto="0"/>
      <p:bldP spid="774" grpId="3" animBg="1" advAuto="0"/>
      <p:bldP spid="774" grpId="4" animBg="1" advAuto="0"/>
      <p:bldP spid="775" grpId="6" animBg="1" advAuto="0"/>
      <p:bldP spid="775" grpId="7" animBg="1" advAuto="0"/>
      <p:bldP spid="776" grpId="8" animBg="1" advAuto="0"/>
      <p:bldP spid="777" grpId="2" animBg="1" advAuto="0"/>
      <p:bldP spid="778" grpId="5" animBg="1" advAuto="0"/>
      <p:bldP spid="779" grpId="9"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905D0D-A88E-4B21-B3BC-9B43CA5F9179}"/>
              </a:ext>
            </a:extLst>
          </p:cNvPr>
          <p:cNvSpPr txBox="1"/>
          <p:nvPr/>
        </p:nvSpPr>
        <p:spPr>
          <a:xfrm>
            <a:off x="0" y="-130588"/>
            <a:ext cx="717176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3600" b="0" i="0" u="none" strike="noStrike" cap="none" spc="0" normalizeH="0" baseline="0" dirty="0">
                <a:ln>
                  <a:noFill/>
                </a:ln>
                <a:solidFill>
                  <a:srgbClr val="000000"/>
                </a:solidFill>
                <a:effectLst/>
                <a:uFillTx/>
                <a:latin typeface="Helvetica"/>
                <a:ea typeface="Helvetica"/>
                <a:cs typeface="Helvetica"/>
                <a:sym typeface="Helvetica"/>
              </a:rPr>
              <a:t>Introduction</a:t>
            </a:r>
          </a:p>
        </p:txBody>
      </p:sp>
      <p:sp>
        <p:nvSpPr>
          <p:cNvPr id="6" name="TextBox 5">
            <a:extLst>
              <a:ext uri="{FF2B5EF4-FFF2-40B4-BE49-F238E27FC236}">
                <a16:creationId xmlns:a16="http://schemas.microsoft.com/office/drawing/2014/main" id="{323327C7-DA3C-42C5-9394-02371B2F2D4B}"/>
              </a:ext>
            </a:extLst>
          </p:cNvPr>
          <p:cNvSpPr txBox="1"/>
          <p:nvPr/>
        </p:nvSpPr>
        <p:spPr>
          <a:xfrm>
            <a:off x="753035" y="517026"/>
            <a:ext cx="1100865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GB" sz="4000" b="0" i="0" u="none" strike="noStrike" cap="none" spc="0" normalizeH="0" baseline="0" dirty="0">
                <a:ln>
                  <a:noFill/>
                </a:ln>
                <a:solidFill>
                  <a:schemeClr val="bg1"/>
                </a:solidFill>
                <a:effectLst/>
                <a:uFillTx/>
                <a:latin typeface="Helvetica"/>
                <a:ea typeface="Helvetica"/>
                <a:cs typeface="Helvetica"/>
                <a:sym typeface="Helvetica"/>
              </a:rPr>
              <a:t>Trajectories and k-space </a:t>
            </a:r>
            <a:r>
              <a:rPr kumimoji="0" lang="en-GB" sz="4000" b="0" i="0" u="none" strike="noStrike" cap="none" spc="0" normalizeH="0" baseline="0" dirty="0" err="1">
                <a:ln>
                  <a:noFill/>
                </a:ln>
                <a:solidFill>
                  <a:schemeClr val="bg1"/>
                </a:solidFill>
                <a:effectLst/>
                <a:uFillTx/>
                <a:latin typeface="Helvetica"/>
                <a:ea typeface="Helvetica"/>
                <a:cs typeface="Helvetica"/>
                <a:sym typeface="Helvetica"/>
              </a:rPr>
              <a:t>undersampling</a:t>
            </a:r>
            <a:endParaRPr kumimoji="0" lang="en-GB" sz="4000" b="0" i="0" u="none" strike="noStrike" cap="none" spc="0" normalizeH="0" baseline="0" dirty="0">
              <a:ln>
                <a:noFill/>
              </a:ln>
              <a:solidFill>
                <a:schemeClr val="bg1"/>
              </a:solidFill>
              <a:effectLst/>
              <a:uFillTx/>
              <a:latin typeface="Helvetica"/>
              <a:ea typeface="Helvetica"/>
              <a:cs typeface="Helvetica"/>
              <a:sym typeface="Helvetica"/>
            </a:endParaRPr>
          </a:p>
        </p:txBody>
      </p:sp>
      <p:sp>
        <p:nvSpPr>
          <p:cNvPr id="7" name="TextBox 6">
            <a:extLst>
              <a:ext uri="{FF2B5EF4-FFF2-40B4-BE49-F238E27FC236}">
                <a16:creationId xmlns:a16="http://schemas.microsoft.com/office/drawing/2014/main" id="{27A01EC0-3EDB-4889-9C3A-C9F6DB2A48A2}"/>
              </a:ext>
            </a:extLst>
          </p:cNvPr>
          <p:cNvSpPr txBox="1"/>
          <p:nvPr/>
        </p:nvSpPr>
        <p:spPr>
          <a:xfrm>
            <a:off x="4090112" y="2160274"/>
            <a:ext cx="10787062"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hangingPunct="1"/>
            <a:r>
              <a:rPr lang="en-GB" sz="3600" dirty="0">
                <a:solidFill>
                  <a:schemeClr val="bg1"/>
                </a:solidFill>
                <a:latin typeface="Arial" panose="020B0604020202020204" pitchFamily="34" charset="0"/>
                <a:cs typeface="Arial" panose="020B0604020202020204" pitchFamily="34" charset="0"/>
              </a:rPr>
              <a:t>Fully sampled k space</a:t>
            </a:r>
          </a:p>
        </p:txBody>
      </p:sp>
      <p:pic>
        <p:nvPicPr>
          <p:cNvPr id="4" name="Picture 3" descr="A picture containing speaker&#10;&#10;Description automatically generated">
            <a:extLst>
              <a:ext uri="{FF2B5EF4-FFF2-40B4-BE49-F238E27FC236}">
                <a16:creationId xmlns:a16="http://schemas.microsoft.com/office/drawing/2014/main" id="{6E9D93BD-68EB-42C5-B038-B5D1816FB9AD}"/>
              </a:ext>
            </a:extLst>
          </p:cNvPr>
          <p:cNvPicPr>
            <a:picLocks noChangeAspect="1"/>
          </p:cNvPicPr>
          <p:nvPr/>
        </p:nvPicPr>
        <p:blipFill rotWithShape="1">
          <a:blip r:embed="rId2">
            <a:extLst>
              <a:ext uri="{28A0092B-C50C-407E-A947-70E740481C1C}">
                <a14:useLocalDpi xmlns:a14="http://schemas.microsoft.com/office/drawing/2010/main" val="0"/>
              </a:ext>
            </a:extLst>
          </a:blip>
          <a:srcRect l="15015" r="14913"/>
          <a:stretch/>
        </p:blipFill>
        <p:spPr>
          <a:xfrm>
            <a:off x="6557350" y="2890568"/>
            <a:ext cx="3711417" cy="3972464"/>
          </a:xfrm>
          <a:prstGeom prst="rect">
            <a:avLst/>
          </a:prstGeom>
        </p:spPr>
      </p:pic>
      <p:pic>
        <p:nvPicPr>
          <p:cNvPr id="8" name="Picture 7" descr="Chart&#10;&#10;Description automatically generated">
            <a:extLst>
              <a:ext uri="{FF2B5EF4-FFF2-40B4-BE49-F238E27FC236}">
                <a16:creationId xmlns:a16="http://schemas.microsoft.com/office/drawing/2014/main" id="{563B6AF7-AC12-4174-AE62-FEAB18B47C0D}"/>
              </a:ext>
            </a:extLst>
          </p:cNvPr>
          <p:cNvPicPr>
            <a:picLocks noChangeAspect="1"/>
          </p:cNvPicPr>
          <p:nvPr/>
        </p:nvPicPr>
        <p:blipFill rotWithShape="1">
          <a:blip r:embed="rId3">
            <a:extLst>
              <a:ext uri="{28A0092B-C50C-407E-A947-70E740481C1C}">
                <a14:useLocalDpi xmlns:a14="http://schemas.microsoft.com/office/drawing/2010/main" val="0"/>
              </a:ext>
            </a:extLst>
          </a:blip>
          <a:srcRect l="15087" t="2076" r="15902" b="6196"/>
          <a:stretch/>
        </p:blipFill>
        <p:spPr>
          <a:xfrm>
            <a:off x="2272447" y="2890568"/>
            <a:ext cx="3984917" cy="3972464"/>
          </a:xfrm>
          <a:prstGeom prst="rect">
            <a:avLst/>
          </a:prstGeom>
        </p:spPr>
      </p:pic>
    </p:spTree>
    <p:extLst>
      <p:ext uri="{BB962C8B-B14F-4D97-AF65-F5344CB8AC3E}">
        <p14:creationId xmlns:p14="http://schemas.microsoft.com/office/powerpoint/2010/main" val="2226782180"/>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4" name="Rectangle"/>
          <p:cNvSpPr/>
          <p:nvPr/>
        </p:nvSpPr>
        <p:spPr>
          <a:xfrm>
            <a:off x="734920" y="2973710"/>
            <a:ext cx="11905628" cy="831399"/>
          </a:xfrm>
          <a:prstGeom prst="rect">
            <a:avLst/>
          </a:prstGeom>
          <a:solidFill>
            <a:srgbClr val="000000"/>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pic>
        <p:nvPicPr>
          <p:cNvPr id="865" name="test2.mov" descr="test2.mov"/>
          <p:cNvPicPr>
            <a:picLocks/>
          </p:cNvPicPr>
          <p:nvPr>
            <a:videoFile r:link="rId2"/>
            <p:extLst>
              <p:ext uri="{DAA4B4D4-6D71-4841-9C94-3DE7FCFB9230}">
                <p14:media xmlns:p14="http://schemas.microsoft.com/office/powerpoint/2010/main" r:embed="rId1"/>
              </p:ext>
            </p:extLst>
          </p:nvPr>
        </p:nvPicPr>
        <p:blipFill>
          <a:blip r:embed="rId5"/>
          <a:stretch>
            <a:fillRect/>
          </a:stretch>
        </p:blipFill>
        <p:spPr>
          <a:xfrm>
            <a:off x="56018" y="1904667"/>
            <a:ext cx="13004801" cy="7680323"/>
          </a:xfrm>
          <a:prstGeom prst="rect">
            <a:avLst/>
          </a:prstGeom>
          <a:ln w="12700">
            <a:miter lim="400000"/>
          </a:ln>
        </p:spPr>
      </p:pic>
      <p:sp>
        <p:nvSpPr>
          <p:cNvPr id="866" name="Rectangle"/>
          <p:cNvSpPr/>
          <p:nvPr/>
        </p:nvSpPr>
        <p:spPr>
          <a:xfrm>
            <a:off x="-25400" y="2516390"/>
            <a:ext cx="13604286" cy="1612935"/>
          </a:xfrm>
          <a:prstGeom prst="rect">
            <a:avLst/>
          </a:prstGeom>
          <a:solidFill>
            <a:srgbClr val="000000"/>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7" name="Rectangle"/>
          <p:cNvSpPr/>
          <p:nvPr/>
        </p:nvSpPr>
        <p:spPr>
          <a:xfrm>
            <a:off x="6302568" y="2733887"/>
            <a:ext cx="345802" cy="6853206"/>
          </a:xfrm>
          <a:prstGeom prst="rect">
            <a:avLst/>
          </a:prstGeom>
          <a:solidFill>
            <a:srgbClr val="000000"/>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8" name="Rectangle"/>
          <p:cNvSpPr/>
          <p:nvPr/>
        </p:nvSpPr>
        <p:spPr>
          <a:xfrm>
            <a:off x="3029422" y="2323096"/>
            <a:ext cx="345802" cy="6853207"/>
          </a:xfrm>
          <a:prstGeom prst="rect">
            <a:avLst/>
          </a:prstGeom>
          <a:solidFill>
            <a:srgbClr val="000000"/>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9" name="Rectangle"/>
          <p:cNvSpPr/>
          <p:nvPr/>
        </p:nvSpPr>
        <p:spPr>
          <a:xfrm>
            <a:off x="9601113" y="2528491"/>
            <a:ext cx="345803" cy="6853207"/>
          </a:xfrm>
          <a:prstGeom prst="rect">
            <a:avLst/>
          </a:prstGeom>
          <a:solidFill>
            <a:srgbClr val="000000"/>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70" name="Aliased"/>
          <p:cNvSpPr txBox="1"/>
          <p:nvPr/>
        </p:nvSpPr>
        <p:spPr>
          <a:xfrm>
            <a:off x="7181962" y="3400271"/>
            <a:ext cx="1885560" cy="398091"/>
          </a:xfrm>
          <a:prstGeom prst="rect">
            <a:avLst/>
          </a:prstGeom>
          <a:solidFill>
            <a:srgbClr val="FFD479">
              <a:alpha val="67425"/>
            </a:srgbClr>
          </a:solidFill>
          <a:ln w="12700">
            <a:solidFill>
              <a:srgbClr val="FFD479"/>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2000" b="1">
                <a:solidFill>
                  <a:srgbClr val="FFFFFF"/>
                </a:solidFill>
                <a:uFill>
                  <a:solidFill>
                    <a:srgbClr val="FFFFFF"/>
                  </a:solidFill>
                </a:uFill>
                <a:latin typeface="Arial"/>
                <a:ea typeface="Arial"/>
                <a:cs typeface="Arial"/>
                <a:sym typeface="Arial"/>
              </a:defRPr>
            </a:lvl1pPr>
          </a:lstStyle>
          <a:p>
            <a:r>
              <a:t>Aliased</a:t>
            </a:r>
          </a:p>
        </p:txBody>
      </p:sp>
      <p:sp>
        <p:nvSpPr>
          <p:cNvPr id="871" name="CNN"/>
          <p:cNvSpPr txBox="1"/>
          <p:nvPr/>
        </p:nvSpPr>
        <p:spPr>
          <a:xfrm>
            <a:off x="10398083" y="3400271"/>
            <a:ext cx="2154844" cy="398091"/>
          </a:xfrm>
          <a:prstGeom prst="rect">
            <a:avLst/>
          </a:prstGeom>
          <a:solidFill>
            <a:srgbClr val="FFD479">
              <a:alpha val="67425"/>
            </a:srgbClr>
          </a:solidFill>
          <a:ln w="12700">
            <a:solidFill>
              <a:srgbClr val="FFD479"/>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2000" b="1">
                <a:solidFill>
                  <a:srgbClr val="FFFFFF"/>
                </a:solidFill>
                <a:uFill>
                  <a:solidFill>
                    <a:srgbClr val="FFFFFF"/>
                  </a:solidFill>
                </a:uFill>
                <a:latin typeface="Arial"/>
                <a:ea typeface="Arial"/>
                <a:cs typeface="Arial"/>
                <a:sym typeface="Arial"/>
              </a:defRPr>
            </a:lvl1pPr>
          </a:lstStyle>
          <a:p>
            <a:r>
              <a:t>CNN</a:t>
            </a:r>
          </a:p>
        </p:txBody>
      </p:sp>
      <p:sp>
        <p:nvSpPr>
          <p:cNvPr id="872" name="CS"/>
          <p:cNvSpPr txBox="1"/>
          <p:nvPr/>
        </p:nvSpPr>
        <p:spPr>
          <a:xfrm>
            <a:off x="3761474" y="3400271"/>
            <a:ext cx="2154844" cy="398091"/>
          </a:xfrm>
          <a:prstGeom prst="rect">
            <a:avLst/>
          </a:prstGeom>
          <a:solidFill>
            <a:srgbClr val="FFD479">
              <a:alpha val="67425"/>
            </a:srgbClr>
          </a:solidFill>
          <a:ln w="12700">
            <a:solidFill>
              <a:srgbClr val="FFD479"/>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2000" b="1">
                <a:solidFill>
                  <a:srgbClr val="FFFFFF"/>
                </a:solidFill>
                <a:uFill>
                  <a:solidFill>
                    <a:srgbClr val="FFFFFF"/>
                  </a:solidFill>
                </a:uFill>
                <a:latin typeface="Arial"/>
                <a:ea typeface="Arial"/>
                <a:cs typeface="Arial"/>
                <a:sym typeface="Arial"/>
              </a:defRPr>
            </a:lvl1pPr>
          </a:lstStyle>
          <a:p>
            <a:r>
              <a:t>CS</a:t>
            </a:r>
          </a:p>
        </p:txBody>
      </p:sp>
      <p:sp>
        <p:nvSpPr>
          <p:cNvPr id="873" name="BH"/>
          <p:cNvSpPr txBox="1"/>
          <p:nvPr/>
        </p:nvSpPr>
        <p:spPr>
          <a:xfrm>
            <a:off x="488328" y="3400271"/>
            <a:ext cx="2154844" cy="398091"/>
          </a:xfrm>
          <a:prstGeom prst="rect">
            <a:avLst/>
          </a:prstGeom>
          <a:solidFill>
            <a:srgbClr val="FFD479">
              <a:alpha val="67425"/>
            </a:srgbClr>
          </a:solidFill>
          <a:ln w="12700">
            <a:solidFill>
              <a:srgbClr val="FFD479"/>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2000" b="1">
                <a:solidFill>
                  <a:srgbClr val="FFFFFF"/>
                </a:solidFill>
                <a:uFill>
                  <a:solidFill>
                    <a:srgbClr val="FFFFFF"/>
                  </a:solidFill>
                </a:uFill>
                <a:latin typeface="Arial"/>
                <a:ea typeface="Arial"/>
                <a:cs typeface="Arial"/>
                <a:sym typeface="Arial"/>
              </a:defRPr>
            </a:lvl1pPr>
          </a:lstStyle>
          <a:p>
            <a:r>
              <a:t>BH</a:t>
            </a:r>
          </a:p>
        </p:txBody>
      </p:sp>
      <p:sp>
        <p:nvSpPr>
          <p:cNvPr id="874" name="2276 paired 3D Training data sets"/>
          <p:cNvSpPr txBox="1"/>
          <p:nvPr/>
        </p:nvSpPr>
        <p:spPr>
          <a:xfrm>
            <a:off x="766670" y="1838434"/>
            <a:ext cx="5420308" cy="459929"/>
          </a:xfrm>
          <a:prstGeom prst="rect">
            <a:avLst/>
          </a:prstGeom>
          <a:solidFill>
            <a:srgbClr val="00FA92">
              <a:alpha val="40938"/>
            </a:srgbClr>
          </a:solidFill>
          <a:ln w="12700">
            <a:solidFill>
              <a:srgbClr val="00FA92"/>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2400" b="1">
                <a:solidFill>
                  <a:srgbClr val="FFFFFF"/>
                </a:solidFill>
                <a:uFill>
                  <a:solidFill>
                    <a:srgbClr val="FFFFFF"/>
                  </a:solidFill>
                </a:uFill>
                <a:latin typeface="Arial"/>
                <a:ea typeface="Arial"/>
                <a:cs typeface="Arial"/>
                <a:sym typeface="Arial"/>
              </a:defRPr>
            </a:lvl1pPr>
          </a:lstStyle>
          <a:p>
            <a:r>
              <a:t>2276 paired 3D Training data sets</a:t>
            </a:r>
          </a:p>
        </p:txBody>
      </p:sp>
      <p:sp>
        <p:nvSpPr>
          <p:cNvPr id="875" name="Machine Learning - Ventricular function"/>
          <p:cNvSpPr txBox="1"/>
          <p:nvPr/>
        </p:nvSpPr>
        <p:spPr>
          <a:xfrm>
            <a:off x="70136" y="28433"/>
            <a:ext cx="11194652" cy="6640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atin typeface="Calibri"/>
                <a:ea typeface="Calibri"/>
                <a:cs typeface="Calibri"/>
                <a:sym typeface="Calibri"/>
              </a:defRPr>
            </a:lvl1pPr>
          </a:lstStyle>
          <a:p>
            <a:r>
              <a:t>Machine Learning - Ventricular function</a:t>
            </a:r>
          </a:p>
        </p:txBody>
      </p:sp>
      <p:sp>
        <p:nvSpPr>
          <p:cNvPr id="876" name="222 3D synthetic test data sets"/>
          <p:cNvSpPr txBox="1"/>
          <p:nvPr/>
        </p:nvSpPr>
        <p:spPr>
          <a:xfrm>
            <a:off x="6551431" y="1059987"/>
            <a:ext cx="5420984" cy="459929"/>
          </a:xfrm>
          <a:prstGeom prst="rect">
            <a:avLst/>
          </a:prstGeom>
          <a:solidFill>
            <a:srgbClr val="FF2600">
              <a:alpha val="50000"/>
            </a:srgbClr>
          </a:solidFill>
          <a:ln w="12700">
            <a:solidFill>
              <a:srgbClr val="FF26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2400" b="1">
                <a:solidFill>
                  <a:srgbClr val="FFFFFF"/>
                </a:solidFill>
                <a:uFill>
                  <a:solidFill>
                    <a:srgbClr val="FFFFFF"/>
                  </a:solidFill>
                </a:uFill>
                <a:latin typeface="Arial"/>
                <a:ea typeface="Arial"/>
                <a:cs typeface="Arial"/>
                <a:sym typeface="Arial"/>
              </a:defRPr>
            </a:lvl1pPr>
          </a:lstStyle>
          <a:p>
            <a:r>
              <a:t>222 3D synthetic test data sets</a:t>
            </a:r>
          </a:p>
        </p:txBody>
      </p:sp>
      <p:sp>
        <p:nvSpPr>
          <p:cNvPr id="877" name="90 3D prospective test data sets"/>
          <p:cNvSpPr txBox="1"/>
          <p:nvPr/>
        </p:nvSpPr>
        <p:spPr>
          <a:xfrm>
            <a:off x="766670" y="2616881"/>
            <a:ext cx="5420308" cy="459929"/>
          </a:xfrm>
          <a:prstGeom prst="rect">
            <a:avLst/>
          </a:prstGeom>
          <a:solidFill>
            <a:srgbClr val="76D6FF">
              <a:alpha val="66620"/>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2400" b="1">
                <a:solidFill>
                  <a:srgbClr val="FFFFFF"/>
                </a:solidFill>
                <a:uFill>
                  <a:solidFill>
                    <a:srgbClr val="FFFFFF"/>
                  </a:solidFill>
                </a:uFill>
                <a:latin typeface="Arial"/>
                <a:ea typeface="Arial"/>
                <a:cs typeface="Arial"/>
                <a:sym typeface="Arial"/>
              </a:defRPr>
            </a:lvl1pPr>
          </a:lstStyle>
          <a:p>
            <a:r>
              <a:t>90 3D prospective test data sets</a:t>
            </a:r>
          </a:p>
        </p:txBody>
      </p:sp>
      <p:sp>
        <p:nvSpPr>
          <p:cNvPr id="878" name="CNN 50x faster than CS"/>
          <p:cNvSpPr txBox="1"/>
          <p:nvPr/>
        </p:nvSpPr>
        <p:spPr>
          <a:xfrm>
            <a:off x="6551431" y="2616881"/>
            <a:ext cx="5420984" cy="459929"/>
          </a:xfrm>
          <a:prstGeom prst="rect">
            <a:avLst/>
          </a:prstGeom>
          <a:solidFill>
            <a:srgbClr val="76D6FF">
              <a:alpha val="66620"/>
            </a:srgbClr>
          </a:solidFill>
          <a:ln w="12700">
            <a:solidFill>
              <a:srgbClr val="76D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2400" b="1">
                <a:solidFill>
                  <a:srgbClr val="FFFFFF"/>
                </a:solidFill>
                <a:uFill>
                  <a:solidFill>
                    <a:srgbClr val="FFFFFF"/>
                  </a:solidFill>
                </a:uFill>
                <a:latin typeface="Arial"/>
                <a:ea typeface="Arial"/>
                <a:cs typeface="Arial"/>
                <a:sym typeface="Arial"/>
              </a:defRPr>
            </a:lvl1pPr>
          </a:lstStyle>
          <a:p>
            <a:r>
              <a:t>CNN 50x faster than CS</a:t>
            </a:r>
          </a:p>
        </p:txBody>
      </p:sp>
      <p:sp>
        <p:nvSpPr>
          <p:cNvPr id="879" name="RMSE was 4.1±1.1%"/>
          <p:cNvSpPr txBox="1"/>
          <p:nvPr/>
        </p:nvSpPr>
        <p:spPr>
          <a:xfrm>
            <a:off x="6551431" y="1838434"/>
            <a:ext cx="5420307" cy="459929"/>
          </a:xfrm>
          <a:prstGeom prst="rect">
            <a:avLst/>
          </a:prstGeom>
          <a:solidFill>
            <a:srgbClr val="FF2600">
              <a:alpha val="50000"/>
            </a:srgbClr>
          </a:solidFill>
          <a:ln w="12700">
            <a:solidFill>
              <a:srgbClr val="FF26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2400" b="1">
                <a:solidFill>
                  <a:srgbClr val="FFFFFF"/>
                </a:solidFill>
                <a:uFill>
                  <a:solidFill>
                    <a:srgbClr val="FFFFFF"/>
                  </a:solidFill>
                </a:uFill>
                <a:latin typeface="Arial"/>
                <a:ea typeface="Arial"/>
                <a:cs typeface="Arial"/>
                <a:sym typeface="Arial"/>
              </a:defRPr>
            </a:lvl1pPr>
          </a:lstStyle>
          <a:p>
            <a:r>
              <a:t>RMSE was 4.1±1.1%</a:t>
            </a:r>
          </a:p>
        </p:txBody>
      </p:sp>
      <p:sp>
        <p:nvSpPr>
          <p:cNvPr id="880" name="Rectangle"/>
          <p:cNvSpPr/>
          <p:nvPr/>
        </p:nvSpPr>
        <p:spPr>
          <a:xfrm>
            <a:off x="-243725" y="7391224"/>
            <a:ext cx="13604287" cy="5971019"/>
          </a:xfrm>
          <a:prstGeom prst="rect">
            <a:avLst/>
          </a:prstGeom>
          <a:solidFill>
            <a:srgbClr val="000000"/>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81" name="3D CNN; 2D + time"/>
          <p:cNvSpPr txBox="1"/>
          <p:nvPr/>
        </p:nvSpPr>
        <p:spPr>
          <a:xfrm>
            <a:off x="766670" y="1059987"/>
            <a:ext cx="5420308" cy="459929"/>
          </a:xfrm>
          <a:prstGeom prst="rect">
            <a:avLst/>
          </a:prstGeom>
          <a:solidFill>
            <a:srgbClr val="00FA92">
              <a:alpha val="40938"/>
            </a:srgbClr>
          </a:solidFill>
          <a:ln w="12700">
            <a:solidFill>
              <a:srgbClr val="00FA92"/>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57799" marR="57799" algn="ctr" defTabSz="1295400">
              <a:spcBef>
                <a:spcPts val="1500"/>
              </a:spcBef>
              <a:defRPr sz="2400" b="1">
                <a:solidFill>
                  <a:srgbClr val="FFFFFF"/>
                </a:solidFill>
                <a:uFill>
                  <a:solidFill>
                    <a:srgbClr val="FFFFFF"/>
                  </a:solidFill>
                </a:uFill>
                <a:latin typeface="Arial"/>
                <a:ea typeface="Arial"/>
                <a:cs typeface="Arial"/>
                <a:sym typeface="Arial"/>
              </a:defRPr>
            </a:lvl1pPr>
          </a:lstStyle>
          <a:p>
            <a:r>
              <a:t>3D CNN; 2D + time</a:t>
            </a:r>
          </a:p>
        </p:txBody>
      </p:sp>
      <p:sp>
        <p:nvSpPr>
          <p:cNvPr id="882" name="Temporal resolution; 35 ms"/>
          <p:cNvSpPr txBox="1"/>
          <p:nvPr/>
        </p:nvSpPr>
        <p:spPr>
          <a:xfrm>
            <a:off x="247485" y="8432224"/>
            <a:ext cx="5588001" cy="457201"/>
          </a:xfrm>
          <a:prstGeom prst="rect">
            <a:avLst/>
          </a:prstGeom>
          <a:solidFill>
            <a:srgbClr val="0096FF">
              <a:alpha val="36000"/>
            </a:srgbClr>
          </a:solidFill>
          <a:ln w="12700">
            <a:solidFill>
              <a:srgbClr val="009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spAutoFit/>
          </a:bodyPr>
          <a:lstStyle>
            <a:lvl1pPr marL="57799" marR="57799" algn="ctr" defTabSz="1295400">
              <a:spcBef>
                <a:spcPts val="1500"/>
              </a:spcBef>
              <a:defRPr sz="2400" b="1">
                <a:solidFill>
                  <a:srgbClr val="FFFFFF"/>
                </a:solidFill>
                <a:uFill>
                  <a:solidFill>
                    <a:srgbClr val="FFFFFF"/>
                  </a:solidFill>
                </a:uFill>
              </a:defRPr>
            </a:lvl1pPr>
          </a:lstStyle>
          <a:p>
            <a:r>
              <a:t>Temporal resolution; 35 ms</a:t>
            </a:r>
          </a:p>
        </p:txBody>
      </p:sp>
      <p:sp>
        <p:nvSpPr>
          <p:cNvPr id="883" name="Spatial resolution; 1.5 x 1.5 mm"/>
          <p:cNvSpPr txBox="1"/>
          <p:nvPr/>
        </p:nvSpPr>
        <p:spPr>
          <a:xfrm>
            <a:off x="247485" y="7788378"/>
            <a:ext cx="5588001" cy="457201"/>
          </a:xfrm>
          <a:prstGeom prst="rect">
            <a:avLst/>
          </a:prstGeom>
          <a:solidFill>
            <a:srgbClr val="0096FF">
              <a:alpha val="36000"/>
            </a:srgbClr>
          </a:solidFill>
          <a:ln w="12700">
            <a:solidFill>
              <a:srgbClr val="009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spAutoFit/>
          </a:bodyPr>
          <a:lstStyle>
            <a:lvl1pPr marL="57799" marR="57799" algn="ctr" defTabSz="1295400">
              <a:spcBef>
                <a:spcPts val="1500"/>
              </a:spcBef>
              <a:defRPr sz="2400" b="1">
                <a:solidFill>
                  <a:srgbClr val="FFFFFF"/>
                </a:solidFill>
                <a:uFill>
                  <a:solidFill>
                    <a:srgbClr val="FFFFFF"/>
                  </a:solidFill>
                </a:uFill>
              </a:defRPr>
            </a:lvl1pPr>
          </a:lstStyle>
          <a:p>
            <a:r>
              <a:t>Spatial resolution; 1.5 x 1.5 mm</a:t>
            </a:r>
          </a:p>
        </p:txBody>
      </p:sp>
      <p:sp>
        <p:nvSpPr>
          <p:cNvPr id="884" name="Temporal resolution; 36 ms"/>
          <p:cNvSpPr txBox="1"/>
          <p:nvPr/>
        </p:nvSpPr>
        <p:spPr>
          <a:xfrm>
            <a:off x="7115452" y="8432224"/>
            <a:ext cx="5588001" cy="457201"/>
          </a:xfrm>
          <a:prstGeom prst="rect">
            <a:avLst/>
          </a:prstGeom>
          <a:solidFill>
            <a:srgbClr val="0096FF">
              <a:alpha val="36000"/>
            </a:srgbClr>
          </a:solidFill>
          <a:ln w="12700">
            <a:solidFill>
              <a:srgbClr val="009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spAutoFit/>
          </a:bodyPr>
          <a:lstStyle>
            <a:lvl1pPr marL="57799" marR="57799" algn="ctr" defTabSz="1295400">
              <a:spcBef>
                <a:spcPts val="1500"/>
              </a:spcBef>
              <a:defRPr sz="2400" b="1">
                <a:solidFill>
                  <a:srgbClr val="FFFFFF"/>
                </a:solidFill>
                <a:uFill>
                  <a:solidFill>
                    <a:srgbClr val="FFFFFF"/>
                  </a:solidFill>
                </a:uFill>
              </a:defRPr>
            </a:lvl1pPr>
          </a:lstStyle>
          <a:p>
            <a:r>
              <a:t>Temporal resolution; 36 ms</a:t>
            </a:r>
          </a:p>
        </p:txBody>
      </p:sp>
      <p:sp>
        <p:nvSpPr>
          <p:cNvPr id="885" name="Spatial resolution; 1.7 x 1.7 mm"/>
          <p:cNvSpPr txBox="1"/>
          <p:nvPr/>
        </p:nvSpPr>
        <p:spPr>
          <a:xfrm>
            <a:off x="7115452" y="7788378"/>
            <a:ext cx="5588001" cy="457201"/>
          </a:xfrm>
          <a:prstGeom prst="rect">
            <a:avLst/>
          </a:prstGeom>
          <a:solidFill>
            <a:srgbClr val="0096FF">
              <a:alpha val="36000"/>
            </a:srgbClr>
          </a:solidFill>
          <a:ln w="12700">
            <a:solidFill>
              <a:srgbClr val="009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spAutoFit/>
          </a:bodyPr>
          <a:lstStyle>
            <a:lvl1pPr marL="57799" marR="57799" algn="ctr" defTabSz="1295400">
              <a:spcBef>
                <a:spcPts val="1500"/>
              </a:spcBef>
              <a:defRPr sz="2400" b="1">
                <a:solidFill>
                  <a:srgbClr val="FFFFFF"/>
                </a:solidFill>
                <a:uFill>
                  <a:solidFill>
                    <a:srgbClr val="FFFFFF"/>
                  </a:solidFill>
                </a:uFill>
              </a:defRPr>
            </a:lvl1pPr>
          </a:lstStyle>
          <a:p>
            <a:r>
              <a:t>Spatial resolution; 1.7 x 1.7 mm</a:t>
            </a:r>
          </a:p>
        </p:txBody>
      </p:sp>
      <p:sp>
        <p:nvSpPr>
          <p:cNvPr id="886" name="Breath-hold time; ~6 s/slice"/>
          <p:cNvSpPr txBox="1"/>
          <p:nvPr/>
        </p:nvSpPr>
        <p:spPr>
          <a:xfrm>
            <a:off x="247485" y="9076070"/>
            <a:ext cx="5588001" cy="457201"/>
          </a:xfrm>
          <a:prstGeom prst="rect">
            <a:avLst/>
          </a:prstGeom>
          <a:solidFill>
            <a:srgbClr val="0096FF">
              <a:alpha val="36000"/>
            </a:srgbClr>
          </a:solidFill>
          <a:ln w="12700">
            <a:solidFill>
              <a:srgbClr val="009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spAutoFit/>
          </a:bodyPr>
          <a:lstStyle>
            <a:lvl1pPr marL="57799" marR="57799" algn="ctr" defTabSz="1295400">
              <a:spcBef>
                <a:spcPts val="1500"/>
              </a:spcBef>
              <a:defRPr sz="2400" b="1">
                <a:solidFill>
                  <a:srgbClr val="FFFFFF"/>
                </a:solidFill>
                <a:uFill>
                  <a:solidFill>
                    <a:srgbClr val="FFFFFF"/>
                  </a:solidFill>
                </a:uFill>
              </a:defRPr>
            </a:lvl1pPr>
          </a:lstStyle>
          <a:p>
            <a:r>
              <a:t>Breath-hold time; ~6 s/slice</a:t>
            </a:r>
          </a:p>
        </p:txBody>
      </p:sp>
      <p:sp>
        <p:nvSpPr>
          <p:cNvPr id="887" name="Free-breathing; 1 RR/slice"/>
          <p:cNvSpPr txBox="1"/>
          <p:nvPr/>
        </p:nvSpPr>
        <p:spPr>
          <a:xfrm>
            <a:off x="7115452" y="9076070"/>
            <a:ext cx="5588001" cy="457201"/>
          </a:xfrm>
          <a:prstGeom prst="rect">
            <a:avLst/>
          </a:prstGeom>
          <a:solidFill>
            <a:srgbClr val="0096FF">
              <a:alpha val="36000"/>
            </a:srgbClr>
          </a:solidFill>
          <a:ln w="12700">
            <a:solidFill>
              <a:srgbClr val="0096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spAutoFit/>
          </a:bodyPr>
          <a:lstStyle>
            <a:lvl1pPr marL="57799" marR="57799" algn="ctr" defTabSz="1295400">
              <a:spcBef>
                <a:spcPts val="1500"/>
              </a:spcBef>
              <a:defRPr sz="2400" b="1">
                <a:solidFill>
                  <a:srgbClr val="FFFFFF"/>
                </a:solidFill>
                <a:uFill>
                  <a:solidFill>
                    <a:srgbClr val="FFFFFF"/>
                  </a:solidFill>
                </a:uFill>
              </a:defRPr>
            </a:lvl1pPr>
          </a:lstStyle>
          <a:p>
            <a:r>
              <a:t>Free-breathing; 1 RR/slice</a:t>
            </a:r>
          </a:p>
        </p:txBody>
      </p:sp>
      <p:sp>
        <p:nvSpPr>
          <p:cNvPr id="888" name="Rectangle"/>
          <p:cNvSpPr/>
          <p:nvPr/>
        </p:nvSpPr>
        <p:spPr>
          <a:xfrm>
            <a:off x="-30763" y="3367126"/>
            <a:ext cx="13604287" cy="4202857"/>
          </a:xfrm>
          <a:prstGeom prst="rect">
            <a:avLst/>
          </a:prstGeom>
          <a:solidFill>
            <a:srgbClr val="000000"/>
          </a:solidFill>
          <a:ln w="12700">
            <a:miter lim="400000"/>
          </a:ln>
        </p:spPr>
        <p:txBody>
          <a:bodyPr lIns="50800" tIns="50800" rIns="50800" bIns="50800" anchor="ct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00" fill="hold"/>
                                        <p:tgtEl>
                                          <p:spTgt spid="865"/>
                                        </p:tgtEl>
                                      </p:cBhvr>
                                    </p:cmd>
                                  </p:childTnLst>
                                </p:cTn>
                              </p:par>
                            </p:childTnLst>
                          </p:cTn>
                        </p:par>
                      </p:childTnLst>
                    </p:cTn>
                  </p:par>
                  <p:par>
                    <p:cTn id="7" fill="hold">
                      <p:stCondLst>
                        <p:cond delay="indefinite"/>
                      </p:stCondLst>
                      <p:childTnLst>
                        <p:par>
                          <p:cTn id="8" fill="hold">
                            <p:stCondLst>
                              <p:cond delay="0"/>
                            </p:stCondLst>
                            <p:childTnLst>
                              <p:par>
                                <p:cTn id="9" presetID="10" presetClass="entr" fill="hold" grpId="2" nodeType="clickEffect">
                                  <p:stCondLst>
                                    <p:cond delay="0"/>
                                  </p:stCondLst>
                                  <p:iterate>
                                    <p:tmAbs val="0"/>
                                  </p:iterate>
                                  <p:childTnLst>
                                    <p:set>
                                      <p:cBhvr>
                                        <p:cTn id="10" fill="hold"/>
                                        <p:tgtEl>
                                          <p:spTgt spid="881"/>
                                        </p:tgtEl>
                                        <p:attrNameLst>
                                          <p:attrName>style.visibility</p:attrName>
                                        </p:attrNameLst>
                                      </p:cBhvr>
                                      <p:to>
                                        <p:strVal val="visible"/>
                                      </p:to>
                                    </p:set>
                                    <p:animEffect transition="in" filter="fade">
                                      <p:cBhvr>
                                        <p:cTn id="11" dur="750"/>
                                        <p:tgtEl>
                                          <p:spTgt spid="88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fill="hold" grpId="3" nodeType="clickEffect">
                                  <p:stCondLst>
                                    <p:cond delay="0"/>
                                  </p:stCondLst>
                                  <p:iterate>
                                    <p:tmAbs val="0"/>
                                  </p:iterate>
                                  <p:childTnLst>
                                    <p:set>
                                      <p:cBhvr>
                                        <p:cTn id="15" fill="hold"/>
                                        <p:tgtEl>
                                          <p:spTgt spid="874"/>
                                        </p:tgtEl>
                                        <p:attrNameLst>
                                          <p:attrName>style.visibility</p:attrName>
                                        </p:attrNameLst>
                                      </p:cBhvr>
                                      <p:to>
                                        <p:strVal val="visible"/>
                                      </p:to>
                                    </p:set>
                                    <p:animEffect transition="in" filter="fade">
                                      <p:cBhvr>
                                        <p:cTn id="16" dur="750"/>
                                        <p:tgtEl>
                                          <p:spTgt spid="87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fill="hold" grpId="4" nodeType="clickEffect">
                                  <p:stCondLst>
                                    <p:cond delay="0"/>
                                  </p:stCondLst>
                                  <p:iterate>
                                    <p:tmAbs val="0"/>
                                  </p:iterate>
                                  <p:childTnLst>
                                    <p:set>
                                      <p:cBhvr>
                                        <p:cTn id="20" fill="hold"/>
                                        <p:tgtEl>
                                          <p:spTgt spid="876"/>
                                        </p:tgtEl>
                                        <p:attrNameLst>
                                          <p:attrName>style.visibility</p:attrName>
                                        </p:attrNameLst>
                                      </p:cBhvr>
                                      <p:to>
                                        <p:strVal val="visible"/>
                                      </p:to>
                                    </p:set>
                                    <p:animEffect transition="in" filter="fade">
                                      <p:cBhvr>
                                        <p:cTn id="21" dur="750"/>
                                        <p:tgtEl>
                                          <p:spTgt spid="876"/>
                                        </p:tgtEl>
                                      </p:cBhvr>
                                    </p:animEffect>
                                  </p:childTnLst>
                                </p:cTn>
                              </p:par>
                            </p:childTnLst>
                          </p:cTn>
                        </p:par>
                        <p:par>
                          <p:cTn id="22" fill="hold">
                            <p:stCondLst>
                              <p:cond delay="750"/>
                            </p:stCondLst>
                            <p:childTnLst>
                              <p:par>
                                <p:cTn id="23" presetID="10" presetClass="entr" fill="hold" grpId="5" nodeType="afterEffect">
                                  <p:stCondLst>
                                    <p:cond delay="0"/>
                                  </p:stCondLst>
                                  <p:iterate>
                                    <p:tmAbs val="0"/>
                                  </p:iterate>
                                  <p:childTnLst>
                                    <p:set>
                                      <p:cBhvr>
                                        <p:cTn id="24" fill="hold"/>
                                        <p:tgtEl>
                                          <p:spTgt spid="879"/>
                                        </p:tgtEl>
                                        <p:attrNameLst>
                                          <p:attrName>style.visibility</p:attrName>
                                        </p:attrNameLst>
                                      </p:cBhvr>
                                      <p:to>
                                        <p:strVal val="visible"/>
                                      </p:to>
                                    </p:set>
                                    <p:animEffect transition="in" filter="fade">
                                      <p:cBhvr>
                                        <p:cTn id="25" dur="750"/>
                                        <p:tgtEl>
                                          <p:spTgt spid="87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fill="hold" grpId="6" nodeType="clickEffect">
                                  <p:stCondLst>
                                    <p:cond delay="0"/>
                                  </p:stCondLst>
                                  <p:iterate>
                                    <p:tmAbs val="0"/>
                                  </p:iterate>
                                  <p:childTnLst>
                                    <p:set>
                                      <p:cBhvr>
                                        <p:cTn id="29" fill="hold"/>
                                        <p:tgtEl>
                                          <p:spTgt spid="877"/>
                                        </p:tgtEl>
                                        <p:attrNameLst>
                                          <p:attrName>style.visibility</p:attrName>
                                        </p:attrNameLst>
                                      </p:cBhvr>
                                      <p:to>
                                        <p:strVal val="visible"/>
                                      </p:to>
                                    </p:set>
                                    <p:animEffect transition="in" filter="fade">
                                      <p:cBhvr>
                                        <p:cTn id="30" dur="750"/>
                                        <p:tgtEl>
                                          <p:spTgt spid="877"/>
                                        </p:tgtEl>
                                      </p:cBhvr>
                                    </p:animEffect>
                                  </p:childTnLst>
                                </p:cTn>
                              </p:par>
                            </p:childTnLst>
                          </p:cTn>
                        </p:par>
                        <p:par>
                          <p:cTn id="31" fill="hold">
                            <p:stCondLst>
                              <p:cond delay="750"/>
                            </p:stCondLst>
                            <p:childTnLst>
                              <p:par>
                                <p:cTn id="32" presetID="10" presetClass="exit" fill="hold" grpId="7" nodeType="afterEffect">
                                  <p:stCondLst>
                                    <p:cond delay="0"/>
                                  </p:stCondLst>
                                  <p:iterate>
                                    <p:tmAbs val="0"/>
                                  </p:iterate>
                                  <p:childTnLst>
                                    <p:animEffect transition="out" filter="fade">
                                      <p:cBhvr>
                                        <p:cTn id="33" dur="1000" fill="hold"/>
                                        <p:tgtEl>
                                          <p:spTgt spid="888"/>
                                        </p:tgtEl>
                                      </p:cBhvr>
                                    </p:animEffect>
                                    <p:set>
                                      <p:cBhvr>
                                        <p:cTn id="34" fill="hold">
                                          <p:stCondLst>
                                            <p:cond delay="999"/>
                                          </p:stCondLst>
                                        </p:cTn>
                                        <p:tgtEl>
                                          <p:spTgt spid="888"/>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0" presetClass="entr" fill="hold" grpId="8" nodeType="clickEffect">
                                  <p:stCondLst>
                                    <p:cond delay="0"/>
                                  </p:stCondLst>
                                  <p:iterate>
                                    <p:tmAbs val="0"/>
                                  </p:iterate>
                                  <p:childTnLst>
                                    <p:set>
                                      <p:cBhvr>
                                        <p:cTn id="38" fill="hold"/>
                                        <p:tgtEl>
                                          <p:spTgt spid="883"/>
                                        </p:tgtEl>
                                        <p:attrNameLst>
                                          <p:attrName>style.visibility</p:attrName>
                                        </p:attrNameLst>
                                      </p:cBhvr>
                                      <p:to>
                                        <p:strVal val="visible"/>
                                      </p:to>
                                    </p:set>
                                    <p:animEffect transition="in" filter="fade">
                                      <p:cBhvr>
                                        <p:cTn id="39" dur="750"/>
                                        <p:tgtEl>
                                          <p:spTgt spid="883"/>
                                        </p:tgtEl>
                                      </p:cBhvr>
                                    </p:animEffect>
                                  </p:childTnLst>
                                </p:cTn>
                              </p:par>
                            </p:childTnLst>
                          </p:cTn>
                        </p:par>
                        <p:par>
                          <p:cTn id="40" fill="hold">
                            <p:stCondLst>
                              <p:cond delay="750"/>
                            </p:stCondLst>
                            <p:childTnLst>
                              <p:par>
                                <p:cTn id="41" presetID="10" presetClass="entr" fill="hold" grpId="9" nodeType="afterEffect">
                                  <p:stCondLst>
                                    <p:cond delay="0"/>
                                  </p:stCondLst>
                                  <p:iterate>
                                    <p:tmAbs val="0"/>
                                  </p:iterate>
                                  <p:childTnLst>
                                    <p:set>
                                      <p:cBhvr>
                                        <p:cTn id="42" fill="hold"/>
                                        <p:tgtEl>
                                          <p:spTgt spid="885"/>
                                        </p:tgtEl>
                                        <p:attrNameLst>
                                          <p:attrName>style.visibility</p:attrName>
                                        </p:attrNameLst>
                                      </p:cBhvr>
                                      <p:to>
                                        <p:strVal val="visible"/>
                                      </p:to>
                                    </p:set>
                                    <p:animEffect transition="in" filter="fade">
                                      <p:cBhvr>
                                        <p:cTn id="43" dur="750"/>
                                        <p:tgtEl>
                                          <p:spTgt spid="885"/>
                                        </p:tgtEl>
                                      </p:cBhvr>
                                    </p:animEffect>
                                  </p:childTnLst>
                                </p:cTn>
                              </p:par>
                            </p:childTnLst>
                          </p:cTn>
                        </p:par>
                        <p:par>
                          <p:cTn id="44" fill="hold">
                            <p:stCondLst>
                              <p:cond delay="1500"/>
                            </p:stCondLst>
                            <p:childTnLst>
                              <p:par>
                                <p:cTn id="45" presetID="10" presetClass="entr" fill="hold" grpId="10" nodeType="afterEffect">
                                  <p:stCondLst>
                                    <p:cond delay="0"/>
                                  </p:stCondLst>
                                  <p:iterate>
                                    <p:tmAbs val="0"/>
                                  </p:iterate>
                                  <p:childTnLst>
                                    <p:set>
                                      <p:cBhvr>
                                        <p:cTn id="46" fill="hold"/>
                                        <p:tgtEl>
                                          <p:spTgt spid="882"/>
                                        </p:tgtEl>
                                        <p:attrNameLst>
                                          <p:attrName>style.visibility</p:attrName>
                                        </p:attrNameLst>
                                      </p:cBhvr>
                                      <p:to>
                                        <p:strVal val="visible"/>
                                      </p:to>
                                    </p:set>
                                    <p:animEffect transition="in" filter="fade">
                                      <p:cBhvr>
                                        <p:cTn id="47" dur="750"/>
                                        <p:tgtEl>
                                          <p:spTgt spid="882"/>
                                        </p:tgtEl>
                                      </p:cBhvr>
                                    </p:animEffect>
                                  </p:childTnLst>
                                </p:cTn>
                              </p:par>
                            </p:childTnLst>
                          </p:cTn>
                        </p:par>
                        <p:par>
                          <p:cTn id="48" fill="hold">
                            <p:stCondLst>
                              <p:cond delay="2250"/>
                            </p:stCondLst>
                            <p:childTnLst>
                              <p:par>
                                <p:cTn id="49" presetID="10" presetClass="entr" fill="hold" grpId="11" nodeType="afterEffect">
                                  <p:stCondLst>
                                    <p:cond delay="0"/>
                                  </p:stCondLst>
                                  <p:iterate>
                                    <p:tmAbs val="0"/>
                                  </p:iterate>
                                  <p:childTnLst>
                                    <p:set>
                                      <p:cBhvr>
                                        <p:cTn id="50" fill="hold"/>
                                        <p:tgtEl>
                                          <p:spTgt spid="884"/>
                                        </p:tgtEl>
                                        <p:attrNameLst>
                                          <p:attrName>style.visibility</p:attrName>
                                        </p:attrNameLst>
                                      </p:cBhvr>
                                      <p:to>
                                        <p:strVal val="visible"/>
                                      </p:to>
                                    </p:set>
                                    <p:animEffect transition="in" filter="fade">
                                      <p:cBhvr>
                                        <p:cTn id="51" dur="750"/>
                                        <p:tgtEl>
                                          <p:spTgt spid="884"/>
                                        </p:tgtEl>
                                      </p:cBhvr>
                                    </p:animEffect>
                                  </p:childTnLst>
                                </p:cTn>
                              </p:par>
                            </p:childTnLst>
                          </p:cTn>
                        </p:par>
                        <p:par>
                          <p:cTn id="52" fill="hold">
                            <p:stCondLst>
                              <p:cond delay="3000"/>
                            </p:stCondLst>
                            <p:childTnLst>
                              <p:par>
                                <p:cTn id="53" presetID="10" presetClass="entr" fill="hold" grpId="12" nodeType="afterEffect">
                                  <p:stCondLst>
                                    <p:cond delay="0"/>
                                  </p:stCondLst>
                                  <p:iterate>
                                    <p:tmAbs val="0"/>
                                  </p:iterate>
                                  <p:childTnLst>
                                    <p:set>
                                      <p:cBhvr>
                                        <p:cTn id="54" fill="hold"/>
                                        <p:tgtEl>
                                          <p:spTgt spid="886"/>
                                        </p:tgtEl>
                                        <p:attrNameLst>
                                          <p:attrName>style.visibility</p:attrName>
                                        </p:attrNameLst>
                                      </p:cBhvr>
                                      <p:to>
                                        <p:strVal val="visible"/>
                                      </p:to>
                                    </p:set>
                                    <p:animEffect transition="in" filter="fade">
                                      <p:cBhvr>
                                        <p:cTn id="55" dur="750"/>
                                        <p:tgtEl>
                                          <p:spTgt spid="886"/>
                                        </p:tgtEl>
                                      </p:cBhvr>
                                    </p:animEffect>
                                  </p:childTnLst>
                                </p:cTn>
                              </p:par>
                            </p:childTnLst>
                          </p:cTn>
                        </p:par>
                        <p:par>
                          <p:cTn id="56" fill="hold">
                            <p:stCondLst>
                              <p:cond delay="3750"/>
                            </p:stCondLst>
                            <p:childTnLst>
                              <p:par>
                                <p:cTn id="57" presetID="10" presetClass="entr" fill="hold" grpId="13" nodeType="afterEffect">
                                  <p:stCondLst>
                                    <p:cond delay="0"/>
                                  </p:stCondLst>
                                  <p:iterate>
                                    <p:tmAbs val="0"/>
                                  </p:iterate>
                                  <p:childTnLst>
                                    <p:set>
                                      <p:cBhvr>
                                        <p:cTn id="58" fill="hold"/>
                                        <p:tgtEl>
                                          <p:spTgt spid="887"/>
                                        </p:tgtEl>
                                        <p:attrNameLst>
                                          <p:attrName>style.visibility</p:attrName>
                                        </p:attrNameLst>
                                      </p:cBhvr>
                                      <p:to>
                                        <p:strVal val="visible"/>
                                      </p:to>
                                    </p:set>
                                    <p:animEffect transition="in" filter="fade">
                                      <p:cBhvr>
                                        <p:cTn id="59" dur="750"/>
                                        <p:tgtEl>
                                          <p:spTgt spid="887"/>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fill="hold" grpId="14" nodeType="clickEffect">
                                  <p:stCondLst>
                                    <p:cond delay="0"/>
                                  </p:stCondLst>
                                  <p:iterate>
                                    <p:tmAbs val="0"/>
                                  </p:iterate>
                                  <p:childTnLst>
                                    <p:set>
                                      <p:cBhvr>
                                        <p:cTn id="63" fill="hold"/>
                                        <p:tgtEl>
                                          <p:spTgt spid="878"/>
                                        </p:tgtEl>
                                        <p:attrNameLst>
                                          <p:attrName>style.visibility</p:attrName>
                                        </p:attrNameLst>
                                      </p:cBhvr>
                                      <p:to>
                                        <p:strVal val="visible"/>
                                      </p:to>
                                    </p:set>
                                    <p:animEffect transition="in" filter="fade">
                                      <p:cBhvr>
                                        <p:cTn id="64" dur="750"/>
                                        <p:tgtEl>
                                          <p:spTgt spid="878"/>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100000">
                <p:cTn id="65" fill="hold" display="0">
                  <p:stCondLst>
                    <p:cond delay="indefinite"/>
                  </p:stCondLst>
                </p:cTn>
                <p:tgtEl>
                  <p:spTgt spid="865"/>
                </p:tgtEl>
              </p:cMediaNode>
            </p:video>
            <p:seq concurrent="1" prevAc="none" nextAc="seek">
              <p:cTn id="66" restart="whenNotActive" fill="hold" evtFilter="cancelBubble" nodeType="interactiveSeq">
                <p:stCondLst>
                  <p:cond evt="onClick" delay="0">
                    <p:tgtEl>
                      <p:spTgt spid="865"/>
                    </p:tgtEl>
                  </p:cond>
                </p:stCondLst>
                <p:endSync evt="end" delay="0">
                  <p:rtn val="all"/>
                </p:endSync>
                <p:childTnLst>
                  <p:par>
                    <p:cTn id="67" fill="hold">
                      <p:stCondLst>
                        <p:cond delay="0"/>
                      </p:stCondLst>
                      <p:childTnLst>
                        <p:par>
                          <p:cTn id="68" fill="hold">
                            <p:stCondLst>
                              <p:cond delay="0"/>
                            </p:stCondLst>
                            <p:childTnLst>
                              <p:par>
                                <p:cTn id="69" presetID="2" presetClass="mediacall" presetSubtype="0" fill="hold" nodeType="clickEffect">
                                  <p:stCondLst>
                                    <p:cond delay="0"/>
                                  </p:stCondLst>
                                  <p:childTnLst>
                                    <p:cmd type="call" cmd="togglePause">
                                      <p:cBhvr>
                                        <p:cTn id="70" dur="1" fill="hold"/>
                                        <p:tgtEl>
                                          <p:spTgt spid="865"/>
                                        </p:tgtEl>
                                      </p:cBhvr>
                                    </p:cmd>
                                  </p:childTnLst>
                                </p:cTn>
                              </p:par>
                            </p:childTnLst>
                          </p:cTn>
                        </p:par>
                      </p:childTnLst>
                    </p:cTn>
                  </p:par>
                </p:childTnLst>
              </p:cTn>
              <p:nextCondLst>
                <p:cond evt="onClick" delay="0">
                  <p:tgtEl>
                    <p:spTgt spid="865"/>
                  </p:tgtEl>
                </p:cond>
              </p:nextCondLst>
            </p:seq>
          </p:childTnLst>
        </p:cTn>
      </p:par>
    </p:tnLst>
    <p:bldLst>
      <p:bldP spid="874" grpId="3" animBg="1" advAuto="0"/>
      <p:bldP spid="876" grpId="4" animBg="1" advAuto="0"/>
      <p:bldP spid="877" grpId="6" animBg="1" advAuto="0"/>
      <p:bldP spid="878" grpId="14" animBg="1" advAuto="0"/>
      <p:bldP spid="879" grpId="5" animBg="1" advAuto="0"/>
      <p:bldP spid="881" grpId="2" animBg="1" advAuto="0"/>
      <p:bldP spid="882" grpId="10" animBg="1" advAuto="0"/>
      <p:bldP spid="883" grpId="8" animBg="1" advAuto="0"/>
      <p:bldP spid="884" grpId="11" animBg="1" advAuto="0"/>
      <p:bldP spid="885" grpId="9" animBg="1" advAuto="0"/>
      <p:bldP spid="886" grpId="12" animBg="1" advAuto="0"/>
      <p:bldP spid="887" grpId="13" animBg="1" advAuto="0"/>
      <p:bldP spid="888" grpId="7"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905D0D-A88E-4B21-B3BC-9B43CA5F9179}"/>
              </a:ext>
            </a:extLst>
          </p:cNvPr>
          <p:cNvSpPr txBox="1"/>
          <p:nvPr/>
        </p:nvSpPr>
        <p:spPr>
          <a:xfrm>
            <a:off x="0" y="-130588"/>
            <a:ext cx="717176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3600" b="0" i="0" u="none" strike="noStrike" cap="none" spc="0" normalizeH="0" baseline="0" dirty="0">
                <a:ln>
                  <a:noFill/>
                </a:ln>
                <a:solidFill>
                  <a:srgbClr val="000000"/>
                </a:solidFill>
                <a:effectLst/>
                <a:uFillTx/>
                <a:latin typeface="Helvetica"/>
                <a:ea typeface="Helvetica"/>
                <a:cs typeface="Helvetica"/>
                <a:sym typeface="Helvetica"/>
              </a:rPr>
              <a:t>Introduction</a:t>
            </a:r>
          </a:p>
        </p:txBody>
      </p:sp>
      <p:sp>
        <p:nvSpPr>
          <p:cNvPr id="6" name="TextBox 5">
            <a:extLst>
              <a:ext uri="{FF2B5EF4-FFF2-40B4-BE49-F238E27FC236}">
                <a16:creationId xmlns:a16="http://schemas.microsoft.com/office/drawing/2014/main" id="{323327C7-DA3C-42C5-9394-02371B2F2D4B}"/>
              </a:ext>
            </a:extLst>
          </p:cNvPr>
          <p:cNvSpPr txBox="1"/>
          <p:nvPr/>
        </p:nvSpPr>
        <p:spPr>
          <a:xfrm>
            <a:off x="753035" y="517026"/>
            <a:ext cx="1100865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GB" sz="4000" b="0" i="0" u="none" strike="noStrike" cap="none" spc="0" normalizeH="0" baseline="0" dirty="0">
                <a:ln>
                  <a:noFill/>
                </a:ln>
                <a:solidFill>
                  <a:schemeClr val="bg1"/>
                </a:solidFill>
                <a:effectLst/>
                <a:uFillTx/>
                <a:latin typeface="Helvetica"/>
                <a:ea typeface="Helvetica"/>
                <a:cs typeface="Helvetica"/>
                <a:sym typeface="Helvetica"/>
              </a:rPr>
              <a:t>Trajectories and k-space </a:t>
            </a:r>
            <a:r>
              <a:rPr kumimoji="0" lang="en-GB" sz="4000" b="0" i="0" u="none" strike="noStrike" cap="none" spc="0" normalizeH="0" baseline="0" dirty="0" err="1">
                <a:ln>
                  <a:noFill/>
                </a:ln>
                <a:solidFill>
                  <a:schemeClr val="bg1"/>
                </a:solidFill>
                <a:effectLst/>
                <a:uFillTx/>
                <a:latin typeface="Helvetica"/>
                <a:ea typeface="Helvetica"/>
                <a:cs typeface="Helvetica"/>
                <a:sym typeface="Helvetica"/>
              </a:rPr>
              <a:t>undersampling</a:t>
            </a:r>
            <a:endParaRPr kumimoji="0" lang="en-GB" sz="4000" b="0" i="0" u="none" strike="noStrike" cap="none" spc="0" normalizeH="0" baseline="0" dirty="0">
              <a:ln>
                <a:noFill/>
              </a:ln>
              <a:solidFill>
                <a:schemeClr val="bg1"/>
              </a:solidFill>
              <a:effectLst/>
              <a:uFillTx/>
              <a:latin typeface="Helvetica"/>
              <a:ea typeface="Helvetica"/>
              <a:cs typeface="Helvetica"/>
              <a:sym typeface="Helvetica"/>
            </a:endParaRPr>
          </a:p>
        </p:txBody>
      </p:sp>
      <p:pic>
        <p:nvPicPr>
          <p:cNvPr id="11" name="Picture 10" descr="Chart&#10;&#10;Description automatically generated">
            <a:extLst>
              <a:ext uri="{FF2B5EF4-FFF2-40B4-BE49-F238E27FC236}">
                <a16:creationId xmlns:a16="http://schemas.microsoft.com/office/drawing/2014/main" id="{509EB773-C086-4E98-90BE-429372450182}"/>
              </a:ext>
            </a:extLst>
          </p:cNvPr>
          <p:cNvPicPr>
            <a:picLocks noChangeAspect="1"/>
          </p:cNvPicPr>
          <p:nvPr/>
        </p:nvPicPr>
        <p:blipFill rotWithShape="1">
          <a:blip r:embed="rId2">
            <a:extLst>
              <a:ext uri="{28A0092B-C50C-407E-A947-70E740481C1C}">
                <a14:useLocalDpi xmlns:a14="http://schemas.microsoft.com/office/drawing/2010/main" val="0"/>
              </a:ext>
            </a:extLst>
          </a:blip>
          <a:srcRect l="14344" r="15524" b="5891"/>
          <a:stretch/>
        </p:blipFill>
        <p:spPr>
          <a:xfrm>
            <a:off x="2342646" y="2799715"/>
            <a:ext cx="3979106" cy="4004645"/>
          </a:xfrm>
          <a:prstGeom prst="rect">
            <a:avLst/>
          </a:prstGeom>
        </p:spPr>
      </p:pic>
      <p:pic>
        <p:nvPicPr>
          <p:cNvPr id="13" name="Picture 12" descr="Diagram&#10;&#10;Description automatically generated">
            <a:extLst>
              <a:ext uri="{FF2B5EF4-FFF2-40B4-BE49-F238E27FC236}">
                <a16:creationId xmlns:a16="http://schemas.microsoft.com/office/drawing/2014/main" id="{8D930FCE-52D7-4E9E-8E2F-7CCCB58A47F4}"/>
              </a:ext>
            </a:extLst>
          </p:cNvPr>
          <p:cNvPicPr>
            <a:picLocks noChangeAspect="1"/>
          </p:cNvPicPr>
          <p:nvPr/>
        </p:nvPicPr>
        <p:blipFill rotWithShape="1">
          <a:blip r:embed="rId3">
            <a:extLst>
              <a:ext uri="{28A0092B-C50C-407E-A947-70E740481C1C}">
                <a14:useLocalDpi xmlns:a14="http://schemas.microsoft.com/office/drawing/2010/main" val="0"/>
              </a:ext>
            </a:extLst>
          </a:blip>
          <a:srcRect l="15087" r="12451" b="5441"/>
          <a:stretch/>
        </p:blipFill>
        <p:spPr>
          <a:xfrm>
            <a:off x="6502400" y="2799715"/>
            <a:ext cx="4042021" cy="3972463"/>
          </a:xfrm>
          <a:prstGeom prst="rect">
            <a:avLst/>
          </a:prstGeom>
        </p:spPr>
      </p:pic>
      <p:sp>
        <p:nvSpPr>
          <p:cNvPr id="14" name="TextBox 13">
            <a:extLst>
              <a:ext uri="{FF2B5EF4-FFF2-40B4-BE49-F238E27FC236}">
                <a16:creationId xmlns:a16="http://schemas.microsoft.com/office/drawing/2014/main" id="{8844182D-3A0E-4E7D-9297-7CD114A739A5}"/>
              </a:ext>
            </a:extLst>
          </p:cNvPr>
          <p:cNvSpPr txBox="1"/>
          <p:nvPr/>
        </p:nvSpPr>
        <p:spPr>
          <a:xfrm>
            <a:off x="3975189" y="2090546"/>
            <a:ext cx="10787062"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hangingPunct="1"/>
            <a:r>
              <a:rPr lang="en-GB" sz="3600" dirty="0">
                <a:solidFill>
                  <a:schemeClr val="bg1"/>
                </a:solidFill>
                <a:latin typeface="Arial" panose="020B0604020202020204" pitchFamily="34" charset="0"/>
                <a:cs typeface="Arial" panose="020B0604020202020204" pitchFamily="34" charset="0"/>
              </a:rPr>
              <a:t>Cartesian </a:t>
            </a:r>
            <a:r>
              <a:rPr lang="en-GB" sz="3600" dirty="0" err="1">
                <a:solidFill>
                  <a:schemeClr val="bg1"/>
                </a:solidFill>
                <a:latin typeface="Arial" panose="020B0604020202020204" pitchFamily="34" charset="0"/>
                <a:cs typeface="Arial" panose="020B0604020202020204" pitchFamily="34" charset="0"/>
              </a:rPr>
              <a:t>undersampling</a:t>
            </a:r>
            <a:endParaRPr lang="en-GB" sz="36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86320301"/>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905D0D-A88E-4B21-B3BC-9B43CA5F9179}"/>
              </a:ext>
            </a:extLst>
          </p:cNvPr>
          <p:cNvSpPr txBox="1"/>
          <p:nvPr/>
        </p:nvSpPr>
        <p:spPr>
          <a:xfrm>
            <a:off x="0" y="-130588"/>
            <a:ext cx="717176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3600" b="0" i="0" u="none" strike="noStrike" cap="none" spc="0" normalizeH="0" baseline="0" dirty="0">
                <a:ln>
                  <a:noFill/>
                </a:ln>
                <a:solidFill>
                  <a:srgbClr val="000000"/>
                </a:solidFill>
                <a:effectLst/>
                <a:uFillTx/>
                <a:latin typeface="Helvetica"/>
                <a:ea typeface="Helvetica"/>
                <a:cs typeface="Helvetica"/>
                <a:sym typeface="Helvetica"/>
              </a:rPr>
              <a:t>Introduction</a:t>
            </a:r>
          </a:p>
        </p:txBody>
      </p:sp>
      <p:sp>
        <p:nvSpPr>
          <p:cNvPr id="6" name="TextBox 5">
            <a:extLst>
              <a:ext uri="{FF2B5EF4-FFF2-40B4-BE49-F238E27FC236}">
                <a16:creationId xmlns:a16="http://schemas.microsoft.com/office/drawing/2014/main" id="{323327C7-DA3C-42C5-9394-02371B2F2D4B}"/>
              </a:ext>
            </a:extLst>
          </p:cNvPr>
          <p:cNvSpPr txBox="1"/>
          <p:nvPr/>
        </p:nvSpPr>
        <p:spPr>
          <a:xfrm>
            <a:off x="753035" y="517026"/>
            <a:ext cx="1100865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GB" sz="4000" b="0" i="0" u="none" strike="noStrike" cap="none" spc="0" normalizeH="0" baseline="0" dirty="0">
                <a:ln>
                  <a:noFill/>
                </a:ln>
                <a:solidFill>
                  <a:schemeClr val="bg1"/>
                </a:solidFill>
                <a:effectLst/>
                <a:uFillTx/>
                <a:latin typeface="Helvetica"/>
                <a:ea typeface="Helvetica"/>
                <a:cs typeface="Helvetica"/>
                <a:sym typeface="Helvetica"/>
              </a:rPr>
              <a:t>Trajectories and k-space </a:t>
            </a:r>
            <a:r>
              <a:rPr kumimoji="0" lang="en-GB" sz="4000" b="0" i="0" u="none" strike="noStrike" cap="none" spc="0" normalizeH="0" baseline="0" dirty="0" err="1">
                <a:ln>
                  <a:noFill/>
                </a:ln>
                <a:solidFill>
                  <a:schemeClr val="bg1"/>
                </a:solidFill>
                <a:effectLst/>
                <a:uFillTx/>
                <a:latin typeface="Helvetica"/>
                <a:ea typeface="Helvetica"/>
                <a:cs typeface="Helvetica"/>
                <a:sym typeface="Helvetica"/>
              </a:rPr>
              <a:t>undersampling</a:t>
            </a:r>
            <a:endParaRPr kumimoji="0" lang="en-GB" sz="4000" b="0" i="0" u="none" strike="noStrike" cap="none" spc="0" normalizeH="0" baseline="0" dirty="0">
              <a:ln>
                <a:noFill/>
              </a:ln>
              <a:solidFill>
                <a:schemeClr val="bg1"/>
              </a:solidFill>
              <a:effectLst/>
              <a:uFillTx/>
              <a:latin typeface="Helvetica"/>
              <a:ea typeface="Helvetica"/>
              <a:cs typeface="Helvetica"/>
              <a:sym typeface="Helvetica"/>
            </a:endParaRPr>
          </a:p>
        </p:txBody>
      </p:sp>
      <p:pic>
        <p:nvPicPr>
          <p:cNvPr id="20" name="Picture 19" descr="Chart&#10;&#10;Description automatically generated">
            <a:extLst>
              <a:ext uri="{FF2B5EF4-FFF2-40B4-BE49-F238E27FC236}">
                <a16:creationId xmlns:a16="http://schemas.microsoft.com/office/drawing/2014/main" id="{1A0887E4-8D72-4685-99DC-89D90FDBC84F}"/>
              </a:ext>
            </a:extLst>
          </p:cNvPr>
          <p:cNvPicPr>
            <a:picLocks noChangeAspect="1"/>
          </p:cNvPicPr>
          <p:nvPr/>
        </p:nvPicPr>
        <p:blipFill rotWithShape="1">
          <a:blip r:embed="rId2">
            <a:extLst>
              <a:ext uri="{28A0092B-C50C-407E-A947-70E740481C1C}">
                <a14:useLocalDpi xmlns:a14="http://schemas.microsoft.com/office/drawing/2010/main" val="0"/>
              </a:ext>
            </a:extLst>
          </a:blip>
          <a:srcRect l="7963" r="4217" b="4760"/>
          <a:stretch/>
        </p:blipFill>
        <p:spPr>
          <a:xfrm>
            <a:off x="1877641" y="2688420"/>
            <a:ext cx="4624759" cy="3761640"/>
          </a:xfrm>
          <a:prstGeom prst="rect">
            <a:avLst/>
          </a:prstGeom>
        </p:spPr>
      </p:pic>
      <p:pic>
        <p:nvPicPr>
          <p:cNvPr id="26" name="Picture 25" descr="A picture containing graphical user interface&#10;&#10;Description automatically generated">
            <a:extLst>
              <a:ext uri="{FF2B5EF4-FFF2-40B4-BE49-F238E27FC236}">
                <a16:creationId xmlns:a16="http://schemas.microsoft.com/office/drawing/2014/main" id="{85826FA1-8734-4915-ADA3-B95A8A398EA8}"/>
              </a:ext>
            </a:extLst>
          </p:cNvPr>
          <p:cNvPicPr>
            <a:picLocks noChangeAspect="1"/>
          </p:cNvPicPr>
          <p:nvPr/>
        </p:nvPicPr>
        <p:blipFill rotWithShape="1">
          <a:blip r:embed="rId3">
            <a:extLst>
              <a:ext uri="{28A0092B-C50C-407E-A947-70E740481C1C}">
                <a14:useLocalDpi xmlns:a14="http://schemas.microsoft.com/office/drawing/2010/main" val="0"/>
              </a:ext>
            </a:extLst>
          </a:blip>
          <a:srcRect l="12155" r="8788" b="5296"/>
          <a:stretch/>
        </p:blipFill>
        <p:spPr>
          <a:xfrm>
            <a:off x="6776414" y="2707727"/>
            <a:ext cx="4132381" cy="3712674"/>
          </a:xfrm>
          <a:prstGeom prst="rect">
            <a:avLst/>
          </a:prstGeom>
        </p:spPr>
      </p:pic>
      <p:sp>
        <p:nvSpPr>
          <p:cNvPr id="27" name="TextBox 26">
            <a:extLst>
              <a:ext uri="{FF2B5EF4-FFF2-40B4-BE49-F238E27FC236}">
                <a16:creationId xmlns:a16="http://schemas.microsoft.com/office/drawing/2014/main" id="{8F8CE3D5-20FD-418D-814F-953DB522B8C7}"/>
              </a:ext>
            </a:extLst>
          </p:cNvPr>
          <p:cNvSpPr txBox="1"/>
          <p:nvPr/>
        </p:nvSpPr>
        <p:spPr>
          <a:xfrm>
            <a:off x="3745055" y="1882785"/>
            <a:ext cx="10787062"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hangingPunct="1"/>
            <a:r>
              <a:rPr lang="en-GB" sz="3600" dirty="0">
                <a:solidFill>
                  <a:schemeClr val="bg1"/>
                </a:solidFill>
                <a:latin typeface="Arial" panose="020B0604020202020204" pitchFamily="34" charset="0"/>
                <a:cs typeface="Arial" panose="020B0604020202020204" pitchFamily="34" charset="0"/>
              </a:rPr>
              <a:t>Spiral </a:t>
            </a:r>
            <a:r>
              <a:rPr lang="en-GB" sz="3600" dirty="0" err="1">
                <a:solidFill>
                  <a:schemeClr val="bg1"/>
                </a:solidFill>
                <a:latin typeface="Arial" panose="020B0604020202020204" pitchFamily="34" charset="0"/>
                <a:cs typeface="Arial" panose="020B0604020202020204" pitchFamily="34" charset="0"/>
              </a:rPr>
              <a:t>undersampling</a:t>
            </a:r>
            <a:endParaRPr lang="en-GB" sz="36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226303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905D0D-A88E-4B21-B3BC-9B43CA5F9179}"/>
              </a:ext>
            </a:extLst>
          </p:cNvPr>
          <p:cNvSpPr txBox="1"/>
          <p:nvPr/>
        </p:nvSpPr>
        <p:spPr>
          <a:xfrm>
            <a:off x="0" y="-130588"/>
            <a:ext cx="717176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3600" b="0" i="0" u="none" strike="noStrike" cap="none" spc="0" normalizeH="0" baseline="0" dirty="0">
                <a:ln>
                  <a:noFill/>
                </a:ln>
                <a:solidFill>
                  <a:srgbClr val="000000"/>
                </a:solidFill>
                <a:effectLst/>
                <a:uFillTx/>
                <a:latin typeface="Helvetica"/>
                <a:ea typeface="Helvetica"/>
                <a:cs typeface="Helvetica"/>
                <a:sym typeface="Helvetica"/>
              </a:rPr>
              <a:t>Introduction</a:t>
            </a:r>
          </a:p>
        </p:txBody>
      </p:sp>
      <p:sp>
        <p:nvSpPr>
          <p:cNvPr id="6" name="TextBox 5">
            <a:extLst>
              <a:ext uri="{FF2B5EF4-FFF2-40B4-BE49-F238E27FC236}">
                <a16:creationId xmlns:a16="http://schemas.microsoft.com/office/drawing/2014/main" id="{323327C7-DA3C-42C5-9394-02371B2F2D4B}"/>
              </a:ext>
            </a:extLst>
          </p:cNvPr>
          <p:cNvSpPr txBox="1"/>
          <p:nvPr/>
        </p:nvSpPr>
        <p:spPr>
          <a:xfrm>
            <a:off x="753035" y="517026"/>
            <a:ext cx="1100865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GB" sz="4000" b="0" i="0" u="none" strike="noStrike" cap="none" spc="0" normalizeH="0" baseline="0" dirty="0">
                <a:ln>
                  <a:noFill/>
                </a:ln>
                <a:solidFill>
                  <a:schemeClr val="bg1"/>
                </a:solidFill>
                <a:effectLst/>
                <a:uFillTx/>
                <a:latin typeface="Helvetica"/>
                <a:ea typeface="Helvetica"/>
                <a:cs typeface="Helvetica"/>
                <a:sym typeface="Helvetica"/>
              </a:rPr>
              <a:t>Trajectories and k-space </a:t>
            </a:r>
            <a:r>
              <a:rPr kumimoji="0" lang="en-GB" sz="4000" b="0" i="0" u="none" strike="noStrike" cap="none" spc="0" normalizeH="0" baseline="0" dirty="0" err="1">
                <a:ln>
                  <a:noFill/>
                </a:ln>
                <a:solidFill>
                  <a:schemeClr val="bg1"/>
                </a:solidFill>
                <a:effectLst/>
                <a:uFillTx/>
                <a:latin typeface="Helvetica"/>
                <a:ea typeface="Helvetica"/>
                <a:cs typeface="Helvetica"/>
                <a:sym typeface="Helvetica"/>
              </a:rPr>
              <a:t>undersampling</a:t>
            </a:r>
            <a:endParaRPr kumimoji="0" lang="en-GB" sz="4000" b="0" i="0" u="none" strike="noStrike" cap="none" spc="0" normalizeH="0" baseline="0" dirty="0">
              <a:ln>
                <a:noFill/>
              </a:ln>
              <a:solidFill>
                <a:schemeClr val="bg1"/>
              </a:solidFill>
              <a:effectLst/>
              <a:uFillTx/>
              <a:latin typeface="Helvetica"/>
              <a:ea typeface="Helvetica"/>
              <a:cs typeface="Helvetica"/>
              <a:sym typeface="Helvetica"/>
            </a:endParaRPr>
          </a:p>
        </p:txBody>
      </p:sp>
      <p:sp>
        <p:nvSpPr>
          <p:cNvPr id="17" name="TextBox 16">
            <a:extLst>
              <a:ext uri="{FF2B5EF4-FFF2-40B4-BE49-F238E27FC236}">
                <a16:creationId xmlns:a16="http://schemas.microsoft.com/office/drawing/2014/main" id="{5E488AE3-1491-4C25-A116-05629C56C630}"/>
              </a:ext>
            </a:extLst>
          </p:cNvPr>
          <p:cNvSpPr txBox="1"/>
          <p:nvPr/>
        </p:nvSpPr>
        <p:spPr>
          <a:xfrm>
            <a:off x="4372154" y="2054953"/>
            <a:ext cx="10567427"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hangingPunct="1"/>
            <a:r>
              <a:rPr lang="en-GB" sz="3600" dirty="0">
                <a:solidFill>
                  <a:schemeClr val="bg1"/>
                </a:solidFill>
                <a:latin typeface="Arial" panose="020B0604020202020204" pitchFamily="34" charset="0"/>
                <a:cs typeface="Arial" panose="020B0604020202020204" pitchFamily="34" charset="0"/>
              </a:rPr>
              <a:t>Radial </a:t>
            </a:r>
            <a:r>
              <a:rPr lang="en-GB" sz="3600" dirty="0" err="1">
                <a:solidFill>
                  <a:schemeClr val="bg1"/>
                </a:solidFill>
                <a:latin typeface="Arial" panose="020B0604020202020204" pitchFamily="34" charset="0"/>
                <a:cs typeface="Arial" panose="020B0604020202020204" pitchFamily="34" charset="0"/>
              </a:rPr>
              <a:t>undersampling</a:t>
            </a:r>
            <a:endParaRPr lang="en-GB" sz="3600" dirty="0">
              <a:solidFill>
                <a:schemeClr val="bg1"/>
              </a:solidFill>
              <a:latin typeface="Arial" panose="020B0604020202020204" pitchFamily="34" charset="0"/>
              <a:cs typeface="Arial" panose="020B0604020202020204" pitchFamily="34" charset="0"/>
            </a:endParaRPr>
          </a:p>
        </p:txBody>
      </p:sp>
      <p:pic>
        <p:nvPicPr>
          <p:cNvPr id="22" name="Picture 21" descr="Chart&#10;&#10;Description automatically generated">
            <a:extLst>
              <a:ext uri="{FF2B5EF4-FFF2-40B4-BE49-F238E27FC236}">
                <a16:creationId xmlns:a16="http://schemas.microsoft.com/office/drawing/2014/main" id="{21AC75B4-3D22-4AB4-B479-A49C86DF6237}"/>
              </a:ext>
            </a:extLst>
          </p:cNvPr>
          <p:cNvPicPr>
            <a:picLocks noChangeAspect="1"/>
          </p:cNvPicPr>
          <p:nvPr/>
        </p:nvPicPr>
        <p:blipFill rotWithShape="1">
          <a:blip r:embed="rId2">
            <a:extLst>
              <a:ext uri="{28A0092B-C50C-407E-A947-70E740481C1C}">
                <a14:useLocalDpi xmlns:a14="http://schemas.microsoft.com/office/drawing/2010/main" val="0"/>
              </a:ext>
            </a:extLst>
          </a:blip>
          <a:srcRect l="14250" r="11646" b="5550"/>
          <a:stretch/>
        </p:blipFill>
        <p:spPr>
          <a:xfrm>
            <a:off x="2905517" y="2711543"/>
            <a:ext cx="3682800" cy="3520439"/>
          </a:xfrm>
          <a:prstGeom prst="rect">
            <a:avLst/>
          </a:prstGeom>
        </p:spPr>
      </p:pic>
      <p:pic>
        <p:nvPicPr>
          <p:cNvPr id="24" name="Picture 23" descr="Graphical user interface&#10;&#10;Description automatically generated">
            <a:extLst>
              <a:ext uri="{FF2B5EF4-FFF2-40B4-BE49-F238E27FC236}">
                <a16:creationId xmlns:a16="http://schemas.microsoft.com/office/drawing/2014/main" id="{099B50D3-0AA7-43D7-8BEC-F095F8459DDC}"/>
              </a:ext>
            </a:extLst>
          </p:cNvPr>
          <p:cNvPicPr>
            <a:picLocks noChangeAspect="1"/>
          </p:cNvPicPr>
          <p:nvPr/>
        </p:nvPicPr>
        <p:blipFill rotWithShape="1">
          <a:blip r:embed="rId3">
            <a:extLst>
              <a:ext uri="{28A0092B-C50C-407E-A947-70E740481C1C}">
                <a14:useLocalDpi xmlns:a14="http://schemas.microsoft.com/office/drawing/2010/main" val="0"/>
              </a:ext>
            </a:extLst>
          </a:blip>
          <a:srcRect l="10630" r="7455" b="5550"/>
          <a:stretch/>
        </p:blipFill>
        <p:spPr>
          <a:xfrm>
            <a:off x="6692985" y="2711543"/>
            <a:ext cx="4070963" cy="3520440"/>
          </a:xfrm>
          <a:prstGeom prst="rect">
            <a:avLst/>
          </a:prstGeom>
        </p:spPr>
      </p:pic>
    </p:spTree>
    <p:extLst>
      <p:ext uri="{BB962C8B-B14F-4D97-AF65-F5344CB8AC3E}">
        <p14:creationId xmlns:p14="http://schemas.microsoft.com/office/powerpoint/2010/main" val="27210939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905D0D-A88E-4B21-B3BC-9B43CA5F9179}"/>
              </a:ext>
            </a:extLst>
          </p:cNvPr>
          <p:cNvSpPr txBox="1"/>
          <p:nvPr/>
        </p:nvSpPr>
        <p:spPr>
          <a:xfrm>
            <a:off x="0" y="-130588"/>
            <a:ext cx="717176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3600" b="0" i="0" u="none" strike="noStrike" cap="none" spc="0" normalizeH="0" baseline="0" dirty="0">
                <a:ln>
                  <a:noFill/>
                </a:ln>
                <a:solidFill>
                  <a:srgbClr val="000000"/>
                </a:solidFill>
                <a:effectLst/>
                <a:uFillTx/>
                <a:latin typeface="Helvetica"/>
                <a:ea typeface="Helvetica"/>
                <a:cs typeface="Helvetica"/>
                <a:sym typeface="Helvetica"/>
              </a:rPr>
              <a:t>Introduction</a:t>
            </a:r>
          </a:p>
        </p:txBody>
      </p:sp>
      <p:sp>
        <p:nvSpPr>
          <p:cNvPr id="6" name="TextBox 5">
            <a:extLst>
              <a:ext uri="{FF2B5EF4-FFF2-40B4-BE49-F238E27FC236}">
                <a16:creationId xmlns:a16="http://schemas.microsoft.com/office/drawing/2014/main" id="{323327C7-DA3C-42C5-9394-02371B2F2D4B}"/>
              </a:ext>
            </a:extLst>
          </p:cNvPr>
          <p:cNvSpPr txBox="1"/>
          <p:nvPr/>
        </p:nvSpPr>
        <p:spPr>
          <a:xfrm>
            <a:off x="753035" y="1062917"/>
            <a:ext cx="1100865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lang="en-GB" sz="4000" dirty="0">
                <a:solidFill>
                  <a:schemeClr val="bg1"/>
                </a:solidFill>
              </a:rPr>
              <a:t>Machine Learning</a:t>
            </a:r>
            <a:endParaRPr kumimoji="0" lang="en-GB" sz="4000" b="0" i="0" u="none" strike="noStrike" cap="none" spc="0" normalizeH="0" baseline="0" dirty="0">
              <a:ln>
                <a:noFill/>
              </a:ln>
              <a:solidFill>
                <a:schemeClr val="bg1"/>
              </a:solidFill>
              <a:effectLst/>
              <a:uFillTx/>
              <a:latin typeface="Helvetica"/>
              <a:ea typeface="Helvetica"/>
              <a:cs typeface="Helvetica"/>
              <a:sym typeface="Helvetica"/>
            </a:endParaRPr>
          </a:p>
        </p:txBody>
      </p:sp>
      <p:sp>
        <p:nvSpPr>
          <p:cNvPr id="5" name="TextBox 4">
            <a:extLst>
              <a:ext uri="{FF2B5EF4-FFF2-40B4-BE49-F238E27FC236}">
                <a16:creationId xmlns:a16="http://schemas.microsoft.com/office/drawing/2014/main" id="{7095BF4F-6CA2-47CF-813C-E86DB5EFD7CA}"/>
              </a:ext>
            </a:extLst>
          </p:cNvPr>
          <p:cNvSpPr txBox="1"/>
          <p:nvPr/>
        </p:nvSpPr>
        <p:spPr>
          <a:xfrm>
            <a:off x="974632" y="6005316"/>
            <a:ext cx="10787062" cy="34265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CNN</a:t>
            </a:r>
          </a:p>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Acquire less data and learn to map to cleaner image</a:t>
            </a:r>
          </a:p>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Convolution and pooling layers (image)</a:t>
            </a:r>
          </a:p>
          <a:p>
            <a:pPr marL="457200" indent="-457200" hangingPunct="1">
              <a:buFont typeface="Arial" panose="020B0604020202020204" pitchFamily="34" charset="0"/>
              <a:buChar char="•"/>
            </a:pPr>
            <a:r>
              <a:rPr lang="en-GB" sz="3600" dirty="0" err="1">
                <a:solidFill>
                  <a:schemeClr val="bg1"/>
                </a:solidFill>
                <a:latin typeface="Arial" panose="020B0604020202020204" pitchFamily="34" charset="0"/>
                <a:cs typeface="Arial" panose="020B0604020202020204" pitchFamily="34" charset="0"/>
              </a:rPr>
              <a:t>Bh-SSfp</a:t>
            </a:r>
            <a:endParaRPr lang="en-GB" sz="3600" dirty="0">
              <a:solidFill>
                <a:schemeClr val="bg1"/>
              </a:solidFill>
              <a:latin typeface="Arial" panose="020B0604020202020204" pitchFamily="34" charset="0"/>
              <a:cs typeface="Arial" panose="020B0604020202020204" pitchFamily="34" charset="0"/>
            </a:endParaRPr>
          </a:p>
          <a:p>
            <a:pPr marL="457200" indent="-457200" hangingPunct="1">
              <a:buFont typeface="Arial" panose="020B0604020202020204" pitchFamily="34" charset="0"/>
              <a:buChar char="•"/>
            </a:pPr>
            <a:r>
              <a:rPr lang="en-GB" sz="3600" dirty="0">
                <a:solidFill>
                  <a:schemeClr val="bg1"/>
                </a:solidFill>
                <a:latin typeface="Arial" panose="020B0604020202020204" pitchFamily="34" charset="0"/>
                <a:cs typeface="Arial" panose="020B0604020202020204" pitchFamily="34" charset="0"/>
              </a:rPr>
              <a:t>(Convolution and pooling image) </a:t>
            </a:r>
          </a:p>
        </p:txBody>
      </p:sp>
      <p:grpSp>
        <p:nvGrpSpPr>
          <p:cNvPr id="161" name="Group">
            <a:extLst>
              <a:ext uri="{FF2B5EF4-FFF2-40B4-BE49-F238E27FC236}">
                <a16:creationId xmlns:a16="http://schemas.microsoft.com/office/drawing/2014/main" id="{77C3EBE5-FAC5-4AAE-97A7-E9459C033FE8}"/>
              </a:ext>
            </a:extLst>
          </p:cNvPr>
          <p:cNvGrpSpPr/>
          <p:nvPr/>
        </p:nvGrpSpPr>
        <p:grpSpPr>
          <a:xfrm>
            <a:off x="10938853" y="2714214"/>
            <a:ext cx="1769666" cy="1454060"/>
            <a:chOff x="0" y="0"/>
            <a:chExt cx="1769665" cy="1454059"/>
          </a:xfrm>
        </p:grpSpPr>
        <p:sp>
          <p:nvSpPr>
            <p:cNvPr id="162" name="Rectangle">
              <a:extLst>
                <a:ext uri="{FF2B5EF4-FFF2-40B4-BE49-F238E27FC236}">
                  <a16:creationId xmlns:a16="http://schemas.microsoft.com/office/drawing/2014/main" id="{4B26BF37-360B-4DDF-94C3-86F9E0CDD9F9}"/>
                </a:ext>
              </a:extLst>
            </p:cNvPr>
            <p:cNvSpPr/>
            <p:nvPr/>
          </p:nvSpPr>
          <p:spPr>
            <a:xfrm>
              <a:off x="0" y="0"/>
              <a:ext cx="1769666" cy="145406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pic>
          <p:nvPicPr>
            <p:cNvPr id="163" name="Polo-mint.jpg" descr="Polo-mint.jpg">
              <a:extLst>
                <a:ext uri="{FF2B5EF4-FFF2-40B4-BE49-F238E27FC236}">
                  <a16:creationId xmlns:a16="http://schemas.microsoft.com/office/drawing/2014/main" id="{AD273132-9798-4F65-833A-B2B77E05DD24}"/>
                </a:ext>
              </a:extLst>
            </p:cNvPr>
            <p:cNvPicPr>
              <a:picLocks/>
            </p:cNvPicPr>
            <p:nvPr/>
          </p:nvPicPr>
          <p:blipFill>
            <a:blip r:embed="rId3"/>
            <a:srcRect l="18190" t="5076" r="18885" b="5525"/>
            <a:stretch>
              <a:fillRect/>
            </a:stretch>
          </p:blipFill>
          <p:spPr>
            <a:xfrm>
              <a:off x="238682" y="55731"/>
              <a:ext cx="1128715" cy="1342288"/>
            </a:xfrm>
            <a:custGeom>
              <a:avLst/>
              <a:gdLst/>
              <a:ahLst/>
              <a:cxnLst>
                <a:cxn ang="0">
                  <a:pos x="wd2" y="hd2"/>
                </a:cxn>
                <a:cxn ang="5400000">
                  <a:pos x="wd2" y="hd2"/>
                </a:cxn>
                <a:cxn ang="10800000">
                  <a:pos x="wd2" y="hd2"/>
                </a:cxn>
                <a:cxn ang="16200000">
                  <a:pos x="wd2" y="hd2"/>
                </a:cxn>
              </a:cxnLst>
              <a:rect l="0" t="0" r="r" b="b"/>
              <a:pathLst>
                <a:path w="21589" h="21348" extrusionOk="0">
                  <a:moveTo>
                    <a:pt x="10726" y="0"/>
                  </a:moveTo>
                  <a:cubicBezTo>
                    <a:pt x="8078" y="18"/>
                    <a:pt x="5428" y="967"/>
                    <a:pt x="3378" y="2840"/>
                  </a:cubicBezTo>
                  <a:cubicBezTo>
                    <a:pt x="1074" y="4946"/>
                    <a:pt x="5" y="7417"/>
                    <a:pt x="0" y="10629"/>
                  </a:cubicBezTo>
                  <a:cubicBezTo>
                    <a:pt x="-8" y="15609"/>
                    <a:pt x="2922" y="19564"/>
                    <a:pt x="7667" y="20987"/>
                  </a:cubicBezTo>
                  <a:cubicBezTo>
                    <a:pt x="9651" y="21582"/>
                    <a:pt x="12970" y="21423"/>
                    <a:pt x="14886" y="20640"/>
                  </a:cubicBezTo>
                  <a:cubicBezTo>
                    <a:pt x="19067" y="18932"/>
                    <a:pt x="21584" y="15196"/>
                    <a:pt x="21589" y="10699"/>
                  </a:cubicBezTo>
                  <a:cubicBezTo>
                    <a:pt x="21592" y="7453"/>
                    <a:pt x="20462" y="4901"/>
                    <a:pt x="18066" y="2739"/>
                  </a:cubicBezTo>
                  <a:cubicBezTo>
                    <a:pt x="16021" y="894"/>
                    <a:pt x="13374" y="-18"/>
                    <a:pt x="10726" y="0"/>
                  </a:cubicBezTo>
                  <a:close/>
                  <a:moveTo>
                    <a:pt x="10916" y="6268"/>
                  </a:moveTo>
                  <a:cubicBezTo>
                    <a:pt x="12905" y="6325"/>
                    <a:pt x="14836" y="7699"/>
                    <a:pt x="15235" y="10131"/>
                  </a:cubicBezTo>
                  <a:cubicBezTo>
                    <a:pt x="15531" y="11932"/>
                    <a:pt x="14317" y="13944"/>
                    <a:pt x="12449" y="14751"/>
                  </a:cubicBezTo>
                  <a:cubicBezTo>
                    <a:pt x="9638" y="15965"/>
                    <a:pt x="6235" y="13642"/>
                    <a:pt x="6240" y="10509"/>
                  </a:cubicBezTo>
                  <a:cubicBezTo>
                    <a:pt x="6240" y="10091"/>
                    <a:pt x="6516" y="9254"/>
                    <a:pt x="6854" y="8647"/>
                  </a:cubicBezTo>
                  <a:cubicBezTo>
                    <a:pt x="7786" y="6976"/>
                    <a:pt x="9369" y="6223"/>
                    <a:pt x="10916" y="6268"/>
                  </a:cubicBezTo>
                  <a:close/>
                </a:path>
              </a:pathLst>
            </a:custGeom>
            <a:ln w="12700" cap="flat">
              <a:noFill/>
              <a:miter lim="400000"/>
            </a:ln>
            <a:effectLst/>
          </p:spPr>
        </p:pic>
      </p:grpSp>
      <p:sp>
        <p:nvSpPr>
          <p:cNvPr id="164" name="Line">
            <a:extLst>
              <a:ext uri="{FF2B5EF4-FFF2-40B4-BE49-F238E27FC236}">
                <a16:creationId xmlns:a16="http://schemas.microsoft.com/office/drawing/2014/main" id="{DBA69297-B202-46E7-863F-634F8F4A9833}"/>
              </a:ext>
            </a:extLst>
          </p:cNvPr>
          <p:cNvSpPr/>
          <p:nvPr/>
        </p:nvSpPr>
        <p:spPr>
          <a:xfrm>
            <a:off x="10032213" y="3547923"/>
            <a:ext cx="744041" cy="1"/>
          </a:xfrm>
          <a:prstGeom prst="line">
            <a:avLst/>
          </a:prstGeom>
          <a:ln w="50800">
            <a:solidFill>
              <a:srgbClr val="FFFFFF"/>
            </a:solidFill>
            <a:miter lim="400000"/>
            <a:tailEnd type="triangle"/>
          </a:ln>
        </p:spPr>
        <p:txBody>
          <a:bodyPr lIns="50800" tIns="50800" rIns="50800" bIns="50800" anchor="ct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nvGrpSpPr>
          <p:cNvPr id="165" name="Group">
            <a:extLst>
              <a:ext uri="{FF2B5EF4-FFF2-40B4-BE49-F238E27FC236}">
                <a16:creationId xmlns:a16="http://schemas.microsoft.com/office/drawing/2014/main" id="{C44CABCF-8062-422A-827E-C3E0C014A0D5}"/>
              </a:ext>
            </a:extLst>
          </p:cNvPr>
          <p:cNvGrpSpPr/>
          <p:nvPr/>
        </p:nvGrpSpPr>
        <p:grpSpPr>
          <a:xfrm>
            <a:off x="8066316" y="2206004"/>
            <a:ext cx="2631238" cy="2952960"/>
            <a:chOff x="0" y="0"/>
            <a:chExt cx="2631236" cy="2952959"/>
          </a:xfrm>
        </p:grpSpPr>
        <p:grpSp>
          <p:nvGrpSpPr>
            <p:cNvPr id="166" name="Group">
              <a:extLst>
                <a:ext uri="{FF2B5EF4-FFF2-40B4-BE49-F238E27FC236}">
                  <a16:creationId xmlns:a16="http://schemas.microsoft.com/office/drawing/2014/main" id="{F00C64FC-B30A-48E7-8AB9-06D3E8C2292E}"/>
                </a:ext>
              </a:extLst>
            </p:cNvPr>
            <p:cNvGrpSpPr/>
            <p:nvPr/>
          </p:nvGrpSpPr>
          <p:grpSpPr>
            <a:xfrm>
              <a:off x="0" y="0"/>
              <a:ext cx="2578100" cy="2565400"/>
              <a:chOff x="0" y="0"/>
              <a:chExt cx="2578100" cy="2565400"/>
            </a:xfrm>
          </p:grpSpPr>
          <p:sp>
            <p:nvSpPr>
              <p:cNvPr id="168" name="Square">
                <a:extLst>
                  <a:ext uri="{FF2B5EF4-FFF2-40B4-BE49-F238E27FC236}">
                    <a16:creationId xmlns:a16="http://schemas.microsoft.com/office/drawing/2014/main" id="{996A3B71-949E-4F3F-8C21-808F461E3A8B}"/>
                  </a:ext>
                </a:extLst>
              </p:cNvPr>
              <p:cNvSpPr/>
              <p:nvPr/>
            </p:nvSpPr>
            <p:spPr>
              <a:xfrm>
                <a:off x="0" y="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69" name="Square">
                <a:extLst>
                  <a:ext uri="{FF2B5EF4-FFF2-40B4-BE49-F238E27FC236}">
                    <a16:creationId xmlns:a16="http://schemas.microsoft.com/office/drawing/2014/main" id="{EBBBFB4D-43D2-4BF1-B238-79F502682465}"/>
                  </a:ext>
                </a:extLst>
              </p:cNvPr>
              <p:cNvSpPr/>
              <p:nvPr/>
            </p:nvSpPr>
            <p:spPr>
              <a:xfrm>
                <a:off x="152400" y="1524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70" name="Square">
                <a:extLst>
                  <a:ext uri="{FF2B5EF4-FFF2-40B4-BE49-F238E27FC236}">
                    <a16:creationId xmlns:a16="http://schemas.microsoft.com/office/drawing/2014/main" id="{3C8ABF4E-EFDB-4838-B641-E0460EEB4FB0}"/>
                  </a:ext>
                </a:extLst>
              </p:cNvPr>
              <p:cNvSpPr/>
              <p:nvPr/>
            </p:nvSpPr>
            <p:spPr>
              <a:xfrm>
                <a:off x="304800" y="3048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71" name="Square">
                <a:extLst>
                  <a:ext uri="{FF2B5EF4-FFF2-40B4-BE49-F238E27FC236}">
                    <a16:creationId xmlns:a16="http://schemas.microsoft.com/office/drawing/2014/main" id="{CF7D6CAD-B650-49FB-A71A-819EB88EE48B}"/>
                  </a:ext>
                </a:extLst>
              </p:cNvPr>
              <p:cNvSpPr/>
              <p:nvPr/>
            </p:nvSpPr>
            <p:spPr>
              <a:xfrm>
                <a:off x="457200" y="4572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72" name="Square">
                <a:extLst>
                  <a:ext uri="{FF2B5EF4-FFF2-40B4-BE49-F238E27FC236}">
                    <a16:creationId xmlns:a16="http://schemas.microsoft.com/office/drawing/2014/main" id="{16F1C169-B096-4B0F-8CDC-411A9229A637}"/>
                  </a:ext>
                </a:extLst>
              </p:cNvPr>
              <p:cNvSpPr/>
              <p:nvPr/>
            </p:nvSpPr>
            <p:spPr>
              <a:xfrm>
                <a:off x="609600" y="6096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73" name="Square">
                <a:extLst>
                  <a:ext uri="{FF2B5EF4-FFF2-40B4-BE49-F238E27FC236}">
                    <a16:creationId xmlns:a16="http://schemas.microsoft.com/office/drawing/2014/main" id="{7D9AB35B-820C-459F-803E-798AFC3D1B06}"/>
                  </a:ext>
                </a:extLst>
              </p:cNvPr>
              <p:cNvSpPr/>
              <p:nvPr/>
            </p:nvSpPr>
            <p:spPr>
              <a:xfrm>
                <a:off x="762000" y="7620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74" name="Square">
                <a:extLst>
                  <a:ext uri="{FF2B5EF4-FFF2-40B4-BE49-F238E27FC236}">
                    <a16:creationId xmlns:a16="http://schemas.microsoft.com/office/drawing/2014/main" id="{75FA0B8B-2AE6-45B3-889D-9AAC44D54D12}"/>
                  </a:ext>
                </a:extLst>
              </p:cNvPr>
              <p:cNvSpPr/>
              <p:nvPr/>
            </p:nvSpPr>
            <p:spPr>
              <a:xfrm>
                <a:off x="914400" y="9144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75" name="Square">
                <a:extLst>
                  <a:ext uri="{FF2B5EF4-FFF2-40B4-BE49-F238E27FC236}">
                    <a16:creationId xmlns:a16="http://schemas.microsoft.com/office/drawing/2014/main" id="{1D09BC6B-5AE4-468C-9845-3EA7D757C70F}"/>
                  </a:ext>
                </a:extLst>
              </p:cNvPr>
              <p:cNvSpPr/>
              <p:nvPr/>
            </p:nvSpPr>
            <p:spPr>
              <a:xfrm>
                <a:off x="1066800" y="10668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76" name="Square">
                <a:extLst>
                  <a:ext uri="{FF2B5EF4-FFF2-40B4-BE49-F238E27FC236}">
                    <a16:creationId xmlns:a16="http://schemas.microsoft.com/office/drawing/2014/main" id="{DF8EDA2F-5B19-480A-91C8-886BE24F6BC1}"/>
                  </a:ext>
                </a:extLst>
              </p:cNvPr>
              <p:cNvSpPr/>
              <p:nvPr/>
            </p:nvSpPr>
            <p:spPr>
              <a:xfrm>
                <a:off x="1206500" y="12065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77" name="Square">
                <a:extLst>
                  <a:ext uri="{FF2B5EF4-FFF2-40B4-BE49-F238E27FC236}">
                    <a16:creationId xmlns:a16="http://schemas.microsoft.com/office/drawing/2014/main" id="{E61A1D31-5DEC-425D-99C0-A8E1886FE4C0}"/>
                  </a:ext>
                </a:extLst>
              </p:cNvPr>
              <p:cNvSpPr/>
              <p:nvPr/>
            </p:nvSpPr>
            <p:spPr>
              <a:xfrm>
                <a:off x="1358900" y="13589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78" name="Square">
                <a:extLst>
                  <a:ext uri="{FF2B5EF4-FFF2-40B4-BE49-F238E27FC236}">
                    <a16:creationId xmlns:a16="http://schemas.microsoft.com/office/drawing/2014/main" id="{53EF579E-CC6C-4749-A507-2796F09A4A88}"/>
                  </a:ext>
                </a:extLst>
              </p:cNvPr>
              <p:cNvSpPr/>
              <p:nvPr/>
            </p:nvSpPr>
            <p:spPr>
              <a:xfrm>
                <a:off x="1511300" y="15113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79" name="Square">
                <a:extLst>
                  <a:ext uri="{FF2B5EF4-FFF2-40B4-BE49-F238E27FC236}">
                    <a16:creationId xmlns:a16="http://schemas.microsoft.com/office/drawing/2014/main" id="{98A606AF-1B50-492C-A982-564E2D13812A}"/>
                  </a:ext>
                </a:extLst>
              </p:cNvPr>
              <p:cNvSpPr/>
              <p:nvPr/>
            </p:nvSpPr>
            <p:spPr>
              <a:xfrm>
                <a:off x="1663700" y="16637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80" name="Square">
                <a:extLst>
                  <a:ext uri="{FF2B5EF4-FFF2-40B4-BE49-F238E27FC236}">
                    <a16:creationId xmlns:a16="http://schemas.microsoft.com/office/drawing/2014/main" id="{5DF8D63D-2F85-482C-8191-960BDF798B49}"/>
                  </a:ext>
                </a:extLst>
              </p:cNvPr>
              <p:cNvSpPr/>
              <p:nvPr/>
            </p:nvSpPr>
            <p:spPr>
              <a:xfrm>
                <a:off x="1816100" y="18161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81" name="Square">
                <a:extLst>
                  <a:ext uri="{FF2B5EF4-FFF2-40B4-BE49-F238E27FC236}">
                    <a16:creationId xmlns:a16="http://schemas.microsoft.com/office/drawing/2014/main" id="{9F2C7F8C-8839-46F2-B97D-71CE000EEC63}"/>
                  </a:ext>
                </a:extLst>
              </p:cNvPr>
              <p:cNvSpPr/>
              <p:nvPr/>
            </p:nvSpPr>
            <p:spPr>
              <a:xfrm>
                <a:off x="1968500" y="19685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82" name="Square">
                <a:extLst>
                  <a:ext uri="{FF2B5EF4-FFF2-40B4-BE49-F238E27FC236}">
                    <a16:creationId xmlns:a16="http://schemas.microsoft.com/office/drawing/2014/main" id="{BCDB6969-B737-477A-9245-A994692ED835}"/>
                  </a:ext>
                </a:extLst>
              </p:cNvPr>
              <p:cNvSpPr/>
              <p:nvPr/>
            </p:nvSpPr>
            <p:spPr>
              <a:xfrm>
                <a:off x="2120900" y="21209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183" name="Square">
                <a:extLst>
                  <a:ext uri="{FF2B5EF4-FFF2-40B4-BE49-F238E27FC236}">
                    <a16:creationId xmlns:a16="http://schemas.microsoft.com/office/drawing/2014/main" id="{899AF42F-36EF-4866-8009-40BA403712EE}"/>
                  </a:ext>
                </a:extLst>
              </p:cNvPr>
              <p:cNvSpPr/>
              <p:nvPr/>
            </p:nvSpPr>
            <p:spPr>
              <a:xfrm>
                <a:off x="2260600" y="2247900"/>
                <a:ext cx="317500" cy="317500"/>
              </a:xfrm>
              <a:prstGeom prst="rect">
                <a:avLst/>
              </a:prstGeom>
              <a:solidFill>
                <a:srgbClr val="EF5FA7"/>
              </a:solidFill>
              <a:ln w="25400" cap="flat">
                <a:solidFill>
                  <a:srgbClr val="FF8AD8"/>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sp>
          <p:nvSpPr>
            <p:cNvPr id="167" name="Pooling">
              <a:extLst>
                <a:ext uri="{FF2B5EF4-FFF2-40B4-BE49-F238E27FC236}">
                  <a16:creationId xmlns:a16="http://schemas.microsoft.com/office/drawing/2014/main" id="{70665CC4-7802-41FF-98C7-5E0391D7AD33}"/>
                </a:ext>
              </a:extLst>
            </p:cNvPr>
            <p:cNvSpPr txBox="1"/>
            <p:nvPr/>
          </p:nvSpPr>
          <p:spPr>
            <a:xfrm>
              <a:off x="1805330" y="2615953"/>
              <a:ext cx="825907" cy="33700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1600">
                  <a:solidFill>
                    <a:srgbClr val="FFFFFF"/>
                  </a:solidFill>
                  <a:latin typeface="Helvetica Neue Medium"/>
                  <a:ea typeface="Helvetica Neue Medium"/>
                  <a:cs typeface="Helvetica Neue Medium"/>
                  <a:sym typeface="Helvetica Neue Medium"/>
                </a:defRPr>
              </a:lvl1pPr>
            </a:lstStyle>
            <a:p>
              <a:r>
                <a:t>Pooling</a:t>
              </a:r>
            </a:p>
          </p:txBody>
        </p:sp>
      </p:grpSp>
      <p:pic>
        <p:nvPicPr>
          <p:cNvPr id="184" name="siemens-essenza-1-5t-mri-scanner-500x500.jpg" descr="siemens-essenza-1-5t-mri-scanner-500x500.jpg">
            <a:extLst>
              <a:ext uri="{FF2B5EF4-FFF2-40B4-BE49-F238E27FC236}">
                <a16:creationId xmlns:a16="http://schemas.microsoft.com/office/drawing/2014/main" id="{9E3B19BB-AB4A-49C1-9124-F5A6764502D1}"/>
              </a:ext>
            </a:extLst>
          </p:cNvPr>
          <p:cNvPicPr>
            <a:picLocks noChangeAspect="1"/>
          </p:cNvPicPr>
          <p:nvPr/>
        </p:nvPicPr>
        <p:blipFill>
          <a:blip r:embed="rId4"/>
          <a:srcRect l="4973" r="4973"/>
          <a:stretch>
            <a:fillRect/>
          </a:stretch>
        </p:blipFill>
        <p:spPr>
          <a:xfrm>
            <a:off x="200062" y="2714214"/>
            <a:ext cx="1795051" cy="1495007"/>
          </a:xfrm>
          <a:prstGeom prst="rect">
            <a:avLst/>
          </a:prstGeom>
          <a:ln w="12700">
            <a:miter lim="400000"/>
          </a:ln>
        </p:spPr>
      </p:pic>
      <p:grpSp>
        <p:nvGrpSpPr>
          <p:cNvPr id="185" name="Group">
            <a:extLst>
              <a:ext uri="{FF2B5EF4-FFF2-40B4-BE49-F238E27FC236}">
                <a16:creationId xmlns:a16="http://schemas.microsoft.com/office/drawing/2014/main" id="{C6FC8B9A-9BA6-4EDF-9D67-A1D0EED99027}"/>
              </a:ext>
            </a:extLst>
          </p:cNvPr>
          <p:cNvGrpSpPr/>
          <p:nvPr/>
        </p:nvGrpSpPr>
        <p:grpSpPr>
          <a:xfrm>
            <a:off x="10951517" y="2714214"/>
            <a:ext cx="1769737" cy="1454060"/>
            <a:chOff x="0" y="0"/>
            <a:chExt cx="1769736" cy="1454059"/>
          </a:xfrm>
        </p:grpSpPr>
        <p:sp>
          <p:nvSpPr>
            <p:cNvPr id="186" name="Rectangle">
              <a:extLst>
                <a:ext uri="{FF2B5EF4-FFF2-40B4-BE49-F238E27FC236}">
                  <a16:creationId xmlns:a16="http://schemas.microsoft.com/office/drawing/2014/main" id="{D4D1E32F-AD49-4C2A-827F-1478F7EB6DC9}"/>
                </a:ext>
              </a:extLst>
            </p:cNvPr>
            <p:cNvSpPr/>
            <p:nvPr/>
          </p:nvSpPr>
          <p:spPr>
            <a:xfrm>
              <a:off x="0" y="0"/>
              <a:ext cx="1769666" cy="145406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defTabSz="584200">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pic>
          <p:nvPicPr>
            <p:cNvPr id="187" name="ct-scanner_somatom-force_360-degrees-product-view-01394769~10.jpg" descr="ct-scanner_somatom-force_360-degrees-product-view-01394769~10.jpg">
              <a:extLst>
                <a:ext uri="{FF2B5EF4-FFF2-40B4-BE49-F238E27FC236}">
                  <a16:creationId xmlns:a16="http://schemas.microsoft.com/office/drawing/2014/main" id="{E593199C-6F26-4C34-A04B-C0C284A83494}"/>
                </a:ext>
              </a:extLst>
            </p:cNvPr>
            <p:cNvPicPr>
              <a:picLocks/>
            </p:cNvPicPr>
            <p:nvPr/>
          </p:nvPicPr>
          <p:blipFill>
            <a:blip r:embed="rId5"/>
            <a:srcRect t="15747" r="5070" b="9789"/>
            <a:stretch>
              <a:fillRect/>
            </a:stretch>
          </p:blipFill>
          <p:spPr>
            <a:xfrm>
              <a:off x="0" y="105454"/>
              <a:ext cx="1769737" cy="1226515"/>
            </a:xfrm>
            <a:prstGeom prst="rect">
              <a:avLst/>
            </a:prstGeom>
            <a:ln w="12700" cap="flat">
              <a:noFill/>
              <a:miter lim="400000"/>
            </a:ln>
            <a:effectLst/>
          </p:spPr>
        </p:pic>
      </p:grpSp>
      <p:pic>
        <p:nvPicPr>
          <p:cNvPr id="188" name="siemens-essenza-1-5t-mri-scanner-500x500.jpg" descr="siemens-essenza-1-5t-mri-scanner-500x500.jpg">
            <a:extLst>
              <a:ext uri="{FF2B5EF4-FFF2-40B4-BE49-F238E27FC236}">
                <a16:creationId xmlns:a16="http://schemas.microsoft.com/office/drawing/2014/main" id="{99AE7156-AE8B-4292-A76B-7B348284136D}"/>
              </a:ext>
            </a:extLst>
          </p:cNvPr>
          <p:cNvPicPr>
            <a:picLocks noChangeAspect="1"/>
          </p:cNvPicPr>
          <p:nvPr/>
        </p:nvPicPr>
        <p:blipFill>
          <a:blip r:embed="rId4"/>
          <a:srcRect l="4973" r="4973"/>
          <a:stretch>
            <a:fillRect/>
          </a:stretch>
        </p:blipFill>
        <p:spPr>
          <a:xfrm>
            <a:off x="10938853" y="2710646"/>
            <a:ext cx="1795052" cy="1495007"/>
          </a:xfrm>
          <a:prstGeom prst="rect">
            <a:avLst/>
          </a:prstGeom>
          <a:ln w="12700">
            <a:miter lim="400000"/>
          </a:ln>
        </p:spPr>
      </p:pic>
      <p:grpSp>
        <p:nvGrpSpPr>
          <p:cNvPr id="189" name="Group">
            <a:extLst>
              <a:ext uri="{FF2B5EF4-FFF2-40B4-BE49-F238E27FC236}">
                <a16:creationId xmlns:a16="http://schemas.microsoft.com/office/drawing/2014/main" id="{B57264CD-1AD7-41F9-BDEC-4FC686E8B19C}"/>
              </a:ext>
            </a:extLst>
          </p:cNvPr>
          <p:cNvGrpSpPr/>
          <p:nvPr/>
        </p:nvGrpSpPr>
        <p:grpSpPr>
          <a:xfrm>
            <a:off x="2427516" y="2657064"/>
            <a:ext cx="2171701" cy="2501901"/>
            <a:chOff x="0" y="0"/>
            <a:chExt cx="2171700" cy="2501899"/>
          </a:xfrm>
        </p:grpSpPr>
        <p:grpSp>
          <p:nvGrpSpPr>
            <p:cNvPr id="190" name="Group">
              <a:extLst>
                <a:ext uri="{FF2B5EF4-FFF2-40B4-BE49-F238E27FC236}">
                  <a16:creationId xmlns:a16="http://schemas.microsoft.com/office/drawing/2014/main" id="{81CF90D0-8A16-4D32-A6AC-986A79228C56}"/>
                </a:ext>
              </a:extLst>
            </p:cNvPr>
            <p:cNvGrpSpPr/>
            <p:nvPr/>
          </p:nvGrpSpPr>
          <p:grpSpPr>
            <a:xfrm>
              <a:off x="0" y="0"/>
              <a:ext cx="2032000" cy="1957415"/>
              <a:chOff x="0" y="0"/>
              <a:chExt cx="2032000" cy="1957414"/>
            </a:xfrm>
          </p:grpSpPr>
          <p:pic>
            <p:nvPicPr>
              <p:cNvPr id="194" name="Image" descr="Image">
                <a:extLst>
                  <a:ext uri="{FF2B5EF4-FFF2-40B4-BE49-F238E27FC236}">
                    <a16:creationId xmlns:a16="http://schemas.microsoft.com/office/drawing/2014/main" id="{2844F323-BF77-44CD-B06F-3BC776019A5C}"/>
                  </a:ext>
                </a:extLst>
              </p:cNvPr>
              <p:cNvPicPr>
                <a:picLocks/>
              </p:cNvPicPr>
              <p:nvPr/>
            </p:nvPicPr>
            <p:blipFill>
              <a:blip r:embed="rId6"/>
              <a:stretch>
                <a:fillRect/>
              </a:stretch>
            </p:blipFill>
            <p:spPr>
              <a:xfrm>
                <a:off x="0" y="0"/>
                <a:ext cx="1270000" cy="1190644"/>
              </a:xfrm>
              <a:prstGeom prst="rect">
                <a:avLst/>
              </a:prstGeom>
              <a:ln w="25400" cap="flat">
                <a:solidFill>
                  <a:srgbClr val="90FF00"/>
                </a:solidFill>
                <a:prstDash val="solid"/>
                <a:miter lim="400000"/>
              </a:ln>
              <a:effectLst/>
            </p:spPr>
          </p:pic>
          <p:pic>
            <p:nvPicPr>
              <p:cNvPr id="195" name="Image" descr="Image">
                <a:extLst>
                  <a:ext uri="{FF2B5EF4-FFF2-40B4-BE49-F238E27FC236}">
                    <a16:creationId xmlns:a16="http://schemas.microsoft.com/office/drawing/2014/main" id="{483A8EBD-BC01-4FD0-945A-768AB68FA5F5}"/>
                  </a:ext>
                </a:extLst>
              </p:cNvPr>
              <p:cNvPicPr>
                <a:picLocks/>
              </p:cNvPicPr>
              <p:nvPr/>
            </p:nvPicPr>
            <p:blipFill>
              <a:blip r:embed="rId6"/>
              <a:stretch>
                <a:fillRect/>
              </a:stretch>
            </p:blipFill>
            <p:spPr>
              <a:xfrm>
                <a:off x="129948" y="131771"/>
                <a:ext cx="1270001" cy="1190644"/>
              </a:xfrm>
              <a:prstGeom prst="rect">
                <a:avLst/>
              </a:prstGeom>
              <a:ln w="25400" cap="flat">
                <a:solidFill>
                  <a:srgbClr val="90FF00"/>
                </a:solidFill>
                <a:prstDash val="solid"/>
                <a:miter lim="400000"/>
              </a:ln>
              <a:effectLst/>
            </p:spPr>
          </p:pic>
          <p:pic>
            <p:nvPicPr>
              <p:cNvPr id="196" name="Image" descr="Image">
                <a:extLst>
                  <a:ext uri="{FF2B5EF4-FFF2-40B4-BE49-F238E27FC236}">
                    <a16:creationId xmlns:a16="http://schemas.microsoft.com/office/drawing/2014/main" id="{AC9A2A1D-F8DE-42B6-A97A-94430F7F6AFC}"/>
                  </a:ext>
                </a:extLst>
              </p:cNvPr>
              <p:cNvPicPr>
                <a:picLocks/>
              </p:cNvPicPr>
              <p:nvPr/>
            </p:nvPicPr>
            <p:blipFill>
              <a:blip r:embed="rId6"/>
              <a:stretch>
                <a:fillRect/>
              </a:stretch>
            </p:blipFill>
            <p:spPr>
              <a:xfrm>
                <a:off x="255103" y="258771"/>
                <a:ext cx="1270001" cy="1190644"/>
              </a:xfrm>
              <a:prstGeom prst="rect">
                <a:avLst/>
              </a:prstGeom>
              <a:ln w="25400" cap="flat">
                <a:solidFill>
                  <a:srgbClr val="90FF00"/>
                </a:solidFill>
                <a:prstDash val="solid"/>
                <a:miter lim="400000"/>
              </a:ln>
              <a:effectLst/>
            </p:spPr>
          </p:pic>
          <p:pic>
            <p:nvPicPr>
              <p:cNvPr id="197" name="Image" descr="Image">
                <a:extLst>
                  <a:ext uri="{FF2B5EF4-FFF2-40B4-BE49-F238E27FC236}">
                    <a16:creationId xmlns:a16="http://schemas.microsoft.com/office/drawing/2014/main" id="{CD6FF100-1487-484D-BD93-DE8326A40399}"/>
                  </a:ext>
                </a:extLst>
              </p:cNvPr>
              <p:cNvPicPr>
                <a:picLocks/>
              </p:cNvPicPr>
              <p:nvPr/>
            </p:nvPicPr>
            <p:blipFill>
              <a:blip r:embed="rId6"/>
              <a:stretch>
                <a:fillRect/>
              </a:stretch>
            </p:blipFill>
            <p:spPr>
              <a:xfrm>
                <a:off x="381000" y="385771"/>
                <a:ext cx="1270000" cy="1190644"/>
              </a:xfrm>
              <a:prstGeom prst="rect">
                <a:avLst/>
              </a:prstGeom>
              <a:ln w="25400" cap="flat">
                <a:solidFill>
                  <a:srgbClr val="90FF00"/>
                </a:solidFill>
                <a:prstDash val="solid"/>
                <a:miter lim="400000"/>
              </a:ln>
              <a:effectLst/>
            </p:spPr>
          </p:pic>
          <p:pic>
            <p:nvPicPr>
              <p:cNvPr id="198" name="Image" descr="Image">
                <a:extLst>
                  <a:ext uri="{FF2B5EF4-FFF2-40B4-BE49-F238E27FC236}">
                    <a16:creationId xmlns:a16="http://schemas.microsoft.com/office/drawing/2014/main" id="{CFB6CA5D-ECB7-47D1-AAEC-E103570B11FA}"/>
                  </a:ext>
                </a:extLst>
              </p:cNvPr>
              <p:cNvPicPr>
                <a:picLocks/>
              </p:cNvPicPr>
              <p:nvPr/>
            </p:nvPicPr>
            <p:blipFill>
              <a:blip r:embed="rId6"/>
              <a:stretch>
                <a:fillRect/>
              </a:stretch>
            </p:blipFill>
            <p:spPr>
              <a:xfrm>
                <a:off x="508000" y="512771"/>
                <a:ext cx="1270000" cy="1190644"/>
              </a:xfrm>
              <a:prstGeom prst="rect">
                <a:avLst/>
              </a:prstGeom>
              <a:ln w="25400" cap="flat">
                <a:solidFill>
                  <a:srgbClr val="90FF00"/>
                </a:solidFill>
                <a:prstDash val="solid"/>
                <a:miter lim="400000"/>
              </a:ln>
              <a:effectLst/>
            </p:spPr>
          </p:pic>
          <p:pic>
            <p:nvPicPr>
              <p:cNvPr id="199" name="Image" descr="Image">
                <a:extLst>
                  <a:ext uri="{FF2B5EF4-FFF2-40B4-BE49-F238E27FC236}">
                    <a16:creationId xmlns:a16="http://schemas.microsoft.com/office/drawing/2014/main" id="{8E522620-7A4F-4269-90F5-DB18E28F92A4}"/>
                  </a:ext>
                </a:extLst>
              </p:cNvPr>
              <p:cNvPicPr>
                <a:picLocks/>
              </p:cNvPicPr>
              <p:nvPr/>
            </p:nvPicPr>
            <p:blipFill>
              <a:blip r:embed="rId6"/>
              <a:stretch>
                <a:fillRect/>
              </a:stretch>
            </p:blipFill>
            <p:spPr>
              <a:xfrm>
                <a:off x="635000" y="639771"/>
                <a:ext cx="1270000" cy="1190644"/>
              </a:xfrm>
              <a:prstGeom prst="rect">
                <a:avLst/>
              </a:prstGeom>
              <a:ln w="25400" cap="flat">
                <a:solidFill>
                  <a:srgbClr val="90FF00"/>
                </a:solidFill>
                <a:prstDash val="solid"/>
                <a:miter lim="400000"/>
              </a:ln>
              <a:effectLst/>
            </p:spPr>
          </p:pic>
          <p:pic>
            <p:nvPicPr>
              <p:cNvPr id="200" name="Image" descr="Image">
                <a:extLst>
                  <a:ext uri="{FF2B5EF4-FFF2-40B4-BE49-F238E27FC236}">
                    <a16:creationId xmlns:a16="http://schemas.microsoft.com/office/drawing/2014/main" id="{773384C0-26DF-4723-B8C0-E47A3E94EC57}"/>
                  </a:ext>
                </a:extLst>
              </p:cNvPr>
              <p:cNvPicPr>
                <a:picLocks/>
              </p:cNvPicPr>
              <p:nvPr/>
            </p:nvPicPr>
            <p:blipFill>
              <a:blip r:embed="rId6"/>
              <a:stretch>
                <a:fillRect/>
              </a:stretch>
            </p:blipFill>
            <p:spPr>
              <a:xfrm>
                <a:off x="762000" y="766771"/>
                <a:ext cx="1270000" cy="1190644"/>
              </a:xfrm>
              <a:prstGeom prst="rect">
                <a:avLst/>
              </a:prstGeom>
              <a:ln w="25400" cap="flat">
                <a:solidFill>
                  <a:srgbClr val="90FF00"/>
                </a:solidFill>
                <a:prstDash val="solid"/>
                <a:miter lim="400000"/>
              </a:ln>
              <a:effectLst/>
            </p:spPr>
          </p:pic>
        </p:grpSp>
        <p:grpSp>
          <p:nvGrpSpPr>
            <p:cNvPr id="191" name="Group">
              <a:extLst>
                <a:ext uri="{FF2B5EF4-FFF2-40B4-BE49-F238E27FC236}">
                  <a16:creationId xmlns:a16="http://schemas.microsoft.com/office/drawing/2014/main" id="{D73E0448-397A-4C27-B971-FBE1F283E746}"/>
                </a:ext>
              </a:extLst>
            </p:cNvPr>
            <p:cNvGrpSpPr/>
            <p:nvPr/>
          </p:nvGrpSpPr>
          <p:grpSpPr>
            <a:xfrm>
              <a:off x="888999" y="893771"/>
              <a:ext cx="1282702" cy="1608129"/>
              <a:chOff x="0" y="0"/>
              <a:chExt cx="1282700" cy="1608128"/>
            </a:xfrm>
          </p:grpSpPr>
          <p:sp>
            <p:nvSpPr>
              <p:cNvPr id="192" name="Convolution">
                <a:extLst>
                  <a:ext uri="{FF2B5EF4-FFF2-40B4-BE49-F238E27FC236}">
                    <a16:creationId xmlns:a16="http://schemas.microsoft.com/office/drawing/2014/main" id="{24C02D89-A63E-4F6E-BB0F-307E492C92C1}"/>
                  </a:ext>
                </a:extLst>
              </p:cNvPr>
              <p:cNvSpPr txBox="1"/>
              <p:nvPr/>
            </p:nvSpPr>
            <p:spPr>
              <a:xfrm>
                <a:off x="39217" y="1271122"/>
                <a:ext cx="1243484" cy="33700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1600">
                    <a:solidFill>
                      <a:srgbClr val="FFFFFF"/>
                    </a:solidFill>
                    <a:latin typeface="Helvetica Neue Medium"/>
                    <a:ea typeface="Helvetica Neue Medium"/>
                    <a:cs typeface="Helvetica Neue Medium"/>
                    <a:sym typeface="Helvetica Neue Medium"/>
                  </a:defRPr>
                </a:lvl1pPr>
              </a:lstStyle>
              <a:p>
                <a:r>
                  <a:t>Convolution</a:t>
                </a:r>
              </a:p>
            </p:txBody>
          </p:sp>
          <p:pic>
            <p:nvPicPr>
              <p:cNvPr id="193" name="Image" descr="Image">
                <a:extLst>
                  <a:ext uri="{FF2B5EF4-FFF2-40B4-BE49-F238E27FC236}">
                    <a16:creationId xmlns:a16="http://schemas.microsoft.com/office/drawing/2014/main" id="{07838CDE-8047-404E-8B2C-97D721086AC0}"/>
                  </a:ext>
                </a:extLst>
              </p:cNvPr>
              <p:cNvPicPr>
                <a:picLocks/>
              </p:cNvPicPr>
              <p:nvPr/>
            </p:nvPicPr>
            <p:blipFill>
              <a:blip r:embed="rId6"/>
              <a:stretch>
                <a:fillRect/>
              </a:stretch>
            </p:blipFill>
            <p:spPr>
              <a:xfrm>
                <a:off x="0" y="0"/>
                <a:ext cx="1270000" cy="1190644"/>
              </a:xfrm>
              <a:prstGeom prst="rect">
                <a:avLst/>
              </a:prstGeom>
              <a:ln w="25400" cap="flat">
                <a:solidFill>
                  <a:srgbClr val="90FF00"/>
                </a:solidFill>
                <a:prstDash val="solid"/>
                <a:miter lim="400000"/>
              </a:ln>
              <a:effectLst/>
            </p:spPr>
          </p:pic>
        </p:grpSp>
      </p:grpSp>
      <p:grpSp>
        <p:nvGrpSpPr>
          <p:cNvPr id="201" name="Group">
            <a:extLst>
              <a:ext uri="{FF2B5EF4-FFF2-40B4-BE49-F238E27FC236}">
                <a16:creationId xmlns:a16="http://schemas.microsoft.com/office/drawing/2014/main" id="{96A99018-0681-4F0D-81A6-520A36C2AB8D}"/>
              </a:ext>
            </a:extLst>
          </p:cNvPr>
          <p:cNvGrpSpPr/>
          <p:nvPr/>
        </p:nvGrpSpPr>
        <p:grpSpPr>
          <a:xfrm>
            <a:off x="6091745" y="2040904"/>
            <a:ext cx="2892374" cy="3118060"/>
            <a:chOff x="0" y="0"/>
            <a:chExt cx="2892372" cy="3118059"/>
          </a:xfrm>
        </p:grpSpPr>
        <p:sp>
          <p:nvSpPr>
            <p:cNvPr id="202" name="Convolution">
              <a:extLst>
                <a:ext uri="{FF2B5EF4-FFF2-40B4-BE49-F238E27FC236}">
                  <a16:creationId xmlns:a16="http://schemas.microsoft.com/office/drawing/2014/main" id="{37F53DB0-63C7-487A-B116-E17A44C9E9B3}"/>
                </a:ext>
              </a:extLst>
            </p:cNvPr>
            <p:cNvSpPr txBox="1"/>
            <p:nvPr/>
          </p:nvSpPr>
          <p:spPr>
            <a:xfrm>
              <a:off x="1648889" y="2781053"/>
              <a:ext cx="1243484" cy="33700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1600">
                  <a:solidFill>
                    <a:srgbClr val="FFFFFF"/>
                  </a:solidFill>
                  <a:latin typeface="Helvetica Neue Medium"/>
                  <a:ea typeface="Helvetica Neue Medium"/>
                  <a:cs typeface="Helvetica Neue Medium"/>
                  <a:sym typeface="Helvetica Neue Medium"/>
                </a:defRPr>
              </a:lvl1pPr>
            </a:lstStyle>
            <a:p>
              <a:r>
                <a:t>Convolution</a:t>
              </a:r>
            </a:p>
          </p:txBody>
        </p:sp>
        <p:sp>
          <p:nvSpPr>
            <p:cNvPr id="203" name="Square">
              <a:extLst>
                <a:ext uri="{FF2B5EF4-FFF2-40B4-BE49-F238E27FC236}">
                  <a16:creationId xmlns:a16="http://schemas.microsoft.com/office/drawing/2014/main" id="{5B85A780-A29A-41FA-AD41-4C1B047CD24B}"/>
                </a:ext>
              </a:extLst>
            </p:cNvPr>
            <p:cNvSpPr/>
            <p:nvPr/>
          </p:nvSpPr>
          <p:spPr>
            <a:xfrm>
              <a:off x="0" y="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04" name="Square">
              <a:extLst>
                <a:ext uri="{FF2B5EF4-FFF2-40B4-BE49-F238E27FC236}">
                  <a16:creationId xmlns:a16="http://schemas.microsoft.com/office/drawing/2014/main" id="{263FFBAB-AC8D-4E09-8D24-562D79093B9D}"/>
                </a:ext>
              </a:extLst>
            </p:cNvPr>
            <p:cNvSpPr/>
            <p:nvPr/>
          </p:nvSpPr>
          <p:spPr>
            <a:xfrm>
              <a:off x="152400" y="1524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05" name="Square">
              <a:extLst>
                <a:ext uri="{FF2B5EF4-FFF2-40B4-BE49-F238E27FC236}">
                  <a16:creationId xmlns:a16="http://schemas.microsoft.com/office/drawing/2014/main" id="{E89FBF4B-DA5E-4891-9931-D21EA7C19F36}"/>
                </a:ext>
              </a:extLst>
            </p:cNvPr>
            <p:cNvSpPr/>
            <p:nvPr/>
          </p:nvSpPr>
          <p:spPr>
            <a:xfrm>
              <a:off x="304800" y="3048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06" name="Square">
              <a:extLst>
                <a:ext uri="{FF2B5EF4-FFF2-40B4-BE49-F238E27FC236}">
                  <a16:creationId xmlns:a16="http://schemas.microsoft.com/office/drawing/2014/main" id="{790312AE-F66F-43FE-A823-076C0B98FECF}"/>
                </a:ext>
              </a:extLst>
            </p:cNvPr>
            <p:cNvSpPr/>
            <p:nvPr/>
          </p:nvSpPr>
          <p:spPr>
            <a:xfrm>
              <a:off x="457200" y="4572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07" name="Square">
              <a:extLst>
                <a:ext uri="{FF2B5EF4-FFF2-40B4-BE49-F238E27FC236}">
                  <a16:creationId xmlns:a16="http://schemas.microsoft.com/office/drawing/2014/main" id="{9BBF08EA-EF3F-4EA5-AFE4-2E621D6CDDD0}"/>
                </a:ext>
              </a:extLst>
            </p:cNvPr>
            <p:cNvSpPr/>
            <p:nvPr/>
          </p:nvSpPr>
          <p:spPr>
            <a:xfrm>
              <a:off x="609600" y="6096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08" name="Square">
              <a:extLst>
                <a:ext uri="{FF2B5EF4-FFF2-40B4-BE49-F238E27FC236}">
                  <a16:creationId xmlns:a16="http://schemas.microsoft.com/office/drawing/2014/main" id="{61DF2AED-3028-4CC9-BEDF-AEAE1A557C7F}"/>
                </a:ext>
              </a:extLst>
            </p:cNvPr>
            <p:cNvSpPr/>
            <p:nvPr/>
          </p:nvSpPr>
          <p:spPr>
            <a:xfrm>
              <a:off x="762000" y="7620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09" name="Square">
              <a:extLst>
                <a:ext uri="{FF2B5EF4-FFF2-40B4-BE49-F238E27FC236}">
                  <a16:creationId xmlns:a16="http://schemas.microsoft.com/office/drawing/2014/main" id="{A34D2633-A6D4-432F-AE4F-01B63F26C5AB}"/>
                </a:ext>
              </a:extLst>
            </p:cNvPr>
            <p:cNvSpPr/>
            <p:nvPr/>
          </p:nvSpPr>
          <p:spPr>
            <a:xfrm>
              <a:off x="914400" y="9144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10" name="Square">
              <a:extLst>
                <a:ext uri="{FF2B5EF4-FFF2-40B4-BE49-F238E27FC236}">
                  <a16:creationId xmlns:a16="http://schemas.microsoft.com/office/drawing/2014/main" id="{D73CE593-19D7-473B-B0B6-89AF113B102E}"/>
                </a:ext>
              </a:extLst>
            </p:cNvPr>
            <p:cNvSpPr/>
            <p:nvPr/>
          </p:nvSpPr>
          <p:spPr>
            <a:xfrm>
              <a:off x="1041400" y="1028699"/>
              <a:ext cx="635000" cy="635001"/>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11" name="Square">
              <a:extLst>
                <a:ext uri="{FF2B5EF4-FFF2-40B4-BE49-F238E27FC236}">
                  <a16:creationId xmlns:a16="http://schemas.microsoft.com/office/drawing/2014/main" id="{9D65E2E3-12DD-464D-81F4-BBEC6B8A3D30}"/>
                </a:ext>
              </a:extLst>
            </p:cNvPr>
            <p:cNvSpPr/>
            <p:nvPr/>
          </p:nvSpPr>
          <p:spPr>
            <a:xfrm>
              <a:off x="1193800" y="1181099"/>
              <a:ext cx="635000" cy="635001"/>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12" name="Square">
              <a:extLst>
                <a:ext uri="{FF2B5EF4-FFF2-40B4-BE49-F238E27FC236}">
                  <a16:creationId xmlns:a16="http://schemas.microsoft.com/office/drawing/2014/main" id="{E967BA35-9BC7-4B7D-94BD-969A3F489D66}"/>
                </a:ext>
              </a:extLst>
            </p:cNvPr>
            <p:cNvSpPr/>
            <p:nvPr/>
          </p:nvSpPr>
          <p:spPr>
            <a:xfrm>
              <a:off x="1346200" y="1333499"/>
              <a:ext cx="635000" cy="635001"/>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13" name="Square">
              <a:extLst>
                <a:ext uri="{FF2B5EF4-FFF2-40B4-BE49-F238E27FC236}">
                  <a16:creationId xmlns:a16="http://schemas.microsoft.com/office/drawing/2014/main" id="{4D4ABCAA-5145-45D7-8A8A-CF5328FC24D9}"/>
                </a:ext>
              </a:extLst>
            </p:cNvPr>
            <p:cNvSpPr/>
            <p:nvPr/>
          </p:nvSpPr>
          <p:spPr>
            <a:xfrm>
              <a:off x="1498600" y="1485899"/>
              <a:ext cx="635000" cy="635001"/>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14" name="Square">
              <a:extLst>
                <a:ext uri="{FF2B5EF4-FFF2-40B4-BE49-F238E27FC236}">
                  <a16:creationId xmlns:a16="http://schemas.microsoft.com/office/drawing/2014/main" id="{383A2DA8-56D8-4FD1-B685-EF9CAA4903EA}"/>
                </a:ext>
              </a:extLst>
            </p:cNvPr>
            <p:cNvSpPr/>
            <p:nvPr/>
          </p:nvSpPr>
          <p:spPr>
            <a:xfrm>
              <a:off x="1651000" y="16383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15" name="Square">
              <a:extLst>
                <a:ext uri="{FF2B5EF4-FFF2-40B4-BE49-F238E27FC236}">
                  <a16:creationId xmlns:a16="http://schemas.microsoft.com/office/drawing/2014/main" id="{7DFB386A-F44B-48DC-A488-BB9BF592B8A9}"/>
                </a:ext>
              </a:extLst>
            </p:cNvPr>
            <p:cNvSpPr/>
            <p:nvPr/>
          </p:nvSpPr>
          <p:spPr>
            <a:xfrm>
              <a:off x="1803400" y="17907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16" name="Square">
              <a:extLst>
                <a:ext uri="{FF2B5EF4-FFF2-40B4-BE49-F238E27FC236}">
                  <a16:creationId xmlns:a16="http://schemas.microsoft.com/office/drawing/2014/main" id="{EBF58471-3971-4D40-A3AF-87F3327D43A8}"/>
                </a:ext>
              </a:extLst>
            </p:cNvPr>
            <p:cNvSpPr/>
            <p:nvPr/>
          </p:nvSpPr>
          <p:spPr>
            <a:xfrm>
              <a:off x="1955800" y="19431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217" name="Square">
              <a:extLst>
                <a:ext uri="{FF2B5EF4-FFF2-40B4-BE49-F238E27FC236}">
                  <a16:creationId xmlns:a16="http://schemas.microsoft.com/office/drawing/2014/main" id="{79C536D6-743C-4332-A3B6-BC3CA84450C1}"/>
                </a:ext>
              </a:extLst>
            </p:cNvPr>
            <p:cNvSpPr/>
            <p:nvPr/>
          </p:nvSpPr>
          <p:spPr>
            <a:xfrm>
              <a:off x="2108200" y="2095500"/>
              <a:ext cx="635000" cy="635000"/>
            </a:xfrm>
            <a:prstGeom prst="rect">
              <a:avLst/>
            </a:prstGeom>
            <a:solidFill>
              <a:srgbClr val="FF9300"/>
            </a:solidFill>
            <a:ln w="25400" cap="flat">
              <a:solidFill>
                <a:srgbClr val="FFD479"/>
              </a:solidFill>
              <a:prstDash val="solid"/>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218" name="Group">
            <a:extLst>
              <a:ext uri="{FF2B5EF4-FFF2-40B4-BE49-F238E27FC236}">
                <a16:creationId xmlns:a16="http://schemas.microsoft.com/office/drawing/2014/main" id="{16B344A8-1E04-4051-977D-7C1D490BAA25}"/>
              </a:ext>
            </a:extLst>
          </p:cNvPr>
          <p:cNvGrpSpPr/>
          <p:nvPr/>
        </p:nvGrpSpPr>
        <p:grpSpPr>
          <a:xfrm>
            <a:off x="4942116" y="3252385"/>
            <a:ext cx="1571610" cy="1906579"/>
            <a:chOff x="0" y="0"/>
            <a:chExt cx="1571608" cy="1906578"/>
          </a:xfrm>
        </p:grpSpPr>
        <p:sp>
          <p:nvSpPr>
            <p:cNvPr id="219" name="Pooling">
              <a:extLst>
                <a:ext uri="{FF2B5EF4-FFF2-40B4-BE49-F238E27FC236}">
                  <a16:creationId xmlns:a16="http://schemas.microsoft.com/office/drawing/2014/main" id="{4852D8C2-B87A-4DE1-9D84-2FAD38BC72DC}"/>
                </a:ext>
              </a:extLst>
            </p:cNvPr>
            <p:cNvSpPr txBox="1"/>
            <p:nvPr/>
          </p:nvSpPr>
          <p:spPr>
            <a:xfrm>
              <a:off x="745702" y="1569572"/>
              <a:ext cx="825907" cy="33700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ctr" defTabSz="584200">
                <a:defRPr sz="1600">
                  <a:solidFill>
                    <a:srgbClr val="FFFFFF"/>
                  </a:solidFill>
                  <a:latin typeface="Helvetica Neue Medium"/>
                  <a:ea typeface="Helvetica Neue Medium"/>
                  <a:cs typeface="Helvetica Neue Medium"/>
                  <a:sym typeface="Helvetica Neue Medium"/>
                </a:defRPr>
              </a:lvl1pPr>
            </a:lstStyle>
            <a:p>
              <a:r>
                <a:t>Pooling</a:t>
              </a:r>
            </a:p>
          </p:txBody>
        </p:sp>
        <p:grpSp>
          <p:nvGrpSpPr>
            <p:cNvPr id="220" name="Group">
              <a:extLst>
                <a:ext uri="{FF2B5EF4-FFF2-40B4-BE49-F238E27FC236}">
                  <a16:creationId xmlns:a16="http://schemas.microsoft.com/office/drawing/2014/main" id="{DAA47B6D-C018-4026-A235-6F3698F00250}"/>
                </a:ext>
              </a:extLst>
            </p:cNvPr>
            <p:cNvGrpSpPr/>
            <p:nvPr/>
          </p:nvGrpSpPr>
          <p:grpSpPr>
            <a:xfrm>
              <a:off x="0" y="-1"/>
              <a:ext cx="1524000" cy="1489095"/>
              <a:chOff x="0" y="0"/>
              <a:chExt cx="1524000" cy="1489093"/>
            </a:xfrm>
          </p:grpSpPr>
          <p:pic>
            <p:nvPicPr>
              <p:cNvPr id="221" name="Image" descr="Image">
                <a:extLst>
                  <a:ext uri="{FF2B5EF4-FFF2-40B4-BE49-F238E27FC236}">
                    <a16:creationId xmlns:a16="http://schemas.microsoft.com/office/drawing/2014/main" id="{B1D34F75-791A-454C-A27D-04FF0536C7A9}"/>
                  </a:ext>
                </a:extLst>
              </p:cNvPr>
              <p:cNvPicPr>
                <a:picLocks noChangeAspect="1"/>
              </p:cNvPicPr>
              <p:nvPr/>
            </p:nvPicPr>
            <p:blipFill>
              <a:blip r:embed="rId6"/>
              <a:stretch>
                <a:fillRect/>
              </a:stretch>
            </p:blipFill>
            <p:spPr>
              <a:xfrm>
                <a:off x="0" y="0"/>
                <a:ext cx="635000" cy="595322"/>
              </a:xfrm>
              <a:prstGeom prst="rect">
                <a:avLst/>
              </a:prstGeom>
              <a:ln w="25400" cap="flat">
                <a:solidFill>
                  <a:srgbClr val="60FFFF"/>
                </a:solidFill>
                <a:prstDash val="solid"/>
                <a:miter lim="400000"/>
              </a:ln>
              <a:effectLst/>
            </p:spPr>
          </p:pic>
          <p:pic>
            <p:nvPicPr>
              <p:cNvPr id="222" name="Image" descr="Image">
                <a:extLst>
                  <a:ext uri="{FF2B5EF4-FFF2-40B4-BE49-F238E27FC236}">
                    <a16:creationId xmlns:a16="http://schemas.microsoft.com/office/drawing/2014/main" id="{FB0538E5-732B-43B3-9369-CB9C85BB08A6}"/>
                  </a:ext>
                </a:extLst>
              </p:cNvPr>
              <p:cNvPicPr>
                <a:picLocks noChangeAspect="1"/>
              </p:cNvPicPr>
              <p:nvPr/>
            </p:nvPicPr>
            <p:blipFill>
              <a:blip r:embed="rId6"/>
              <a:stretch>
                <a:fillRect/>
              </a:stretch>
            </p:blipFill>
            <p:spPr>
              <a:xfrm>
                <a:off x="129947" y="131771"/>
                <a:ext cx="635001" cy="595323"/>
              </a:xfrm>
              <a:prstGeom prst="rect">
                <a:avLst/>
              </a:prstGeom>
              <a:ln w="25400" cap="flat">
                <a:solidFill>
                  <a:srgbClr val="60FFFF"/>
                </a:solidFill>
                <a:prstDash val="solid"/>
                <a:miter lim="400000"/>
              </a:ln>
              <a:effectLst/>
            </p:spPr>
          </p:pic>
          <p:pic>
            <p:nvPicPr>
              <p:cNvPr id="223" name="Image" descr="Image">
                <a:extLst>
                  <a:ext uri="{FF2B5EF4-FFF2-40B4-BE49-F238E27FC236}">
                    <a16:creationId xmlns:a16="http://schemas.microsoft.com/office/drawing/2014/main" id="{F6D9ACA8-9CFC-4F14-B979-D93F84DB9DF4}"/>
                  </a:ext>
                </a:extLst>
              </p:cNvPr>
              <p:cNvPicPr>
                <a:picLocks noChangeAspect="1"/>
              </p:cNvPicPr>
              <p:nvPr/>
            </p:nvPicPr>
            <p:blipFill>
              <a:blip r:embed="rId6"/>
              <a:stretch>
                <a:fillRect/>
              </a:stretch>
            </p:blipFill>
            <p:spPr>
              <a:xfrm>
                <a:off x="255103" y="258771"/>
                <a:ext cx="635001" cy="595323"/>
              </a:xfrm>
              <a:prstGeom prst="rect">
                <a:avLst/>
              </a:prstGeom>
              <a:ln w="25400" cap="flat">
                <a:solidFill>
                  <a:srgbClr val="60FFFF"/>
                </a:solidFill>
                <a:prstDash val="solid"/>
                <a:miter lim="400000"/>
              </a:ln>
              <a:effectLst/>
            </p:spPr>
          </p:pic>
          <p:pic>
            <p:nvPicPr>
              <p:cNvPr id="224" name="Image" descr="Image">
                <a:extLst>
                  <a:ext uri="{FF2B5EF4-FFF2-40B4-BE49-F238E27FC236}">
                    <a16:creationId xmlns:a16="http://schemas.microsoft.com/office/drawing/2014/main" id="{87512268-EEED-40D6-BA1C-41270EEAF41E}"/>
                  </a:ext>
                </a:extLst>
              </p:cNvPr>
              <p:cNvPicPr>
                <a:picLocks noChangeAspect="1"/>
              </p:cNvPicPr>
              <p:nvPr/>
            </p:nvPicPr>
            <p:blipFill>
              <a:blip r:embed="rId6"/>
              <a:stretch>
                <a:fillRect/>
              </a:stretch>
            </p:blipFill>
            <p:spPr>
              <a:xfrm>
                <a:off x="381000" y="385771"/>
                <a:ext cx="635000" cy="595323"/>
              </a:xfrm>
              <a:prstGeom prst="rect">
                <a:avLst/>
              </a:prstGeom>
              <a:ln w="25400" cap="flat">
                <a:solidFill>
                  <a:srgbClr val="60FFFF"/>
                </a:solidFill>
                <a:prstDash val="solid"/>
                <a:miter lim="400000"/>
              </a:ln>
              <a:effectLst/>
            </p:spPr>
          </p:pic>
          <p:pic>
            <p:nvPicPr>
              <p:cNvPr id="225" name="Image" descr="Image">
                <a:extLst>
                  <a:ext uri="{FF2B5EF4-FFF2-40B4-BE49-F238E27FC236}">
                    <a16:creationId xmlns:a16="http://schemas.microsoft.com/office/drawing/2014/main" id="{62D039B8-62FF-4A96-B5F8-FAF5DF98004A}"/>
                  </a:ext>
                </a:extLst>
              </p:cNvPr>
              <p:cNvPicPr>
                <a:picLocks noChangeAspect="1"/>
              </p:cNvPicPr>
              <p:nvPr/>
            </p:nvPicPr>
            <p:blipFill>
              <a:blip r:embed="rId6"/>
              <a:stretch>
                <a:fillRect/>
              </a:stretch>
            </p:blipFill>
            <p:spPr>
              <a:xfrm>
                <a:off x="508000" y="512771"/>
                <a:ext cx="635000" cy="595323"/>
              </a:xfrm>
              <a:prstGeom prst="rect">
                <a:avLst/>
              </a:prstGeom>
              <a:ln w="25400" cap="flat">
                <a:solidFill>
                  <a:srgbClr val="60FFFF"/>
                </a:solidFill>
                <a:prstDash val="solid"/>
                <a:miter lim="400000"/>
              </a:ln>
              <a:effectLst/>
            </p:spPr>
          </p:pic>
          <p:pic>
            <p:nvPicPr>
              <p:cNvPr id="226" name="Image" descr="Image">
                <a:extLst>
                  <a:ext uri="{FF2B5EF4-FFF2-40B4-BE49-F238E27FC236}">
                    <a16:creationId xmlns:a16="http://schemas.microsoft.com/office/drawing/2014/main" id="{8ECAE820-FE0A-4169-8C17-C2D1930F477D}"/>
                  </a:ext>
                </a:extLst>
              </p:cNvPr>
              <p:cNvPicPr>
                <a:picLocks noChangeAspect="1"/>
              </p:cNvPicPr>
              <p:nvPr/>
            </p:nvPicPr>
            <p:blipFill>
              <a:blip r:embed="rId6"/>
              <a:stretch>
                <a:fillRect/>
              </a:stretch>
            </p:blipFill>
            <p:spPr>
              <a:xfrm>
                <a:off x="635000" y="639771"/>
                <a:ext cx="635000" cy="595323"/>
              </a:xfrm>
              <a:prstGeom prst="rect">
                <a:avLst/>
              </a:prstGeom>
              <a:ln w="25400" cap="flat">
                <a:solidFill>
                  <a:srgbClr val="60FFFF"/>
                </a:solidFill>
                <a:prstDash val="solid"/>
                <a:miter lim="400000"/>
              </a:ln>
              <a:effectLst/>
            </p:spPr>
          </p:pic>
          <p:pic>
            <p:nvPicPr>
              <p:cNvPr id="227" name="Image" descr="Image">
                <a:extLst>
                  <a:ext uri="{FF2B5EF4-FFF2-40B4-BE49-F238E27FC236}">
                    <a16:creationId xmlns:a16="http://schemas.microsoft.com/office/drawing/2014/main" id="{E7FF524F-B7C4-46BB-95F2-F65E9F2550B9}"/>
                  </a:ext>
                </a:extLst>
              </p:cNvPr>
              <p:cNvPicPr>
                <a:picLocks noChangeAspect="1"/>
              </p:cNvPicPr>
              <p:nvPr/>
            </p:nvPicPr>
            <p:blipFill>
              <a:blip r:embed="rId6"/>
              <a:stretch>
                <a:fillRect/>
              </a:stretch>
            </p:blipFill>
            <p:spPr>
              <a:xfrm>
                <a:off x="762000" y="766771"/>
                <a:ext cx="635000" cy="595323"/>
              </a:xfrm>
              <a:prstGeom prst="rect">
                <a:avLst/>
              </a:prstGeom>
              <a:ln w="25400" cap="flat">
                <a:solidFill>
                  <a:srgbClr val="60FFFF"/>
                </a:solidFill>
                <a:prstDash val="solid"/>
                <a:miter lim="400000"/>
              </a:ln>
              <a:effectLst/>
            </p:spPr>
          </p:pic>
          <p:pic>
            <p:nvPicPr>
              <p:cNvPr id="228" name="Image" descr="Image">
                <a:extLst>
                  <a:ext uri="{FF2B5EF4-FFF2-40B4-BE49-F238E27FC236}">
                    <a16:creationId xmlns:a16="http://schemas.microsoft.com/office/drawing/2014/main" id="{56F9ECEA-5945-473C-AE7D-B6D35E2CA76D}"/>
                  </a:ext>
                </a:extLst>
              </p:cNvPr>
              <p:cNvPicPr>
                <a:picLocks noChangeAspect="1"/>
              </p:cNvPicPr>
              <p:nvPr/>
            </p:nvPicPr>
            <p:blipFill>
              <a:blip r:embed="rId6"/>
              <a:stretch>
                <a:fillRect/>
              </a:stretch>
            </p:blipFill>
            <p:spPr>
              <a:xfrm>
                <a:off x="889000" y="893771"/>
                <a:ext cx="635000" cy="595323"/>
              </a:xfrm>
              <a:prstGeom prst="rect">
                <a:avLst/>
              </a:prstGeom>
              <a:ln w="25400" cap="flat">
                <a:solidFill>
                  <a:srgbClr val="60FFFF"/>
                </a:solidFill>
                <a:prstDash val="solid"/>
                <a:miter lim="400000"/>
              </a:ln>
              <a:effectLst/>
            </p:spPr>
          </p:pic>
        </p:grpSp>
      </p:grpSp>
    </p:spTree>
    <p:extLst>
      <p:ext uri="{BB962C8B-B14F-4D97-AF65-F5344CB8AC3E}">
        <p14:creationId xmlns:p14="http://schemas.microsoft.com/office/powerpoint/2010/main" val="36553247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fill="hold" grpId="0" nodeType="clickEffect">
                                  <p:stCondLst>
                                    <p:cond delay="0"/>
                                  </p:stCondLst>
                                  <p:iterate>
                                    <p:tmAbs val="0"/>
                                  </p:iterate>
                                  <p:childTnLst>
                                    <p:set>
                                      <p:cBhvr>
                                        <p:cTn id="6" fill="hold"/>
                                        <p:tgtEl>
                                          <p:spTgt spid="184"/>
                                        </p:tgtEl>
                                        <p:attrNameLst>
                                          <p:attrName>style.visibility</p:attrName>
                                        </p:attrNameLst>
                                      </p:cBhvr>
                                      <p:to>
                                        <p:strVal val="visible"/>
                                      </p:to>
                                    </p:set>
                                    <p:animEffect transition="in" filter="fade">
                                      <p:cBhvr>
                                        <p:cTn id="7" dur="1000"/>
                                        <p:tgtEl>
                                          <p:spTgt spid="184"/>
                                        </p:tgtEl>
                                      </p:cBhvr>
                                    </p:animEffect>
                                  </p:childTnLst>
                                </p:cTn>
                              </p:par>
                            </p:childTnLst>
                          </p:cTn>
                        </p:par>
                        <p:par>
                          <p:cTn id="8" fill="hold">
                            <p:stCondLst>
                              <p:cond delay="1000"/>
                            </p:stCondLst>
                            <p:childTnLst>
                              <p:par>
                                <p:cTn id="9" presetID="18" presetClass="entr" presetSubtype="9" fill="hold" grpId="0" nodeType="afterEffect">
                                  <p:stCondLst>
                                    <p:cond delay="0"/>
                                  </p:stCondLst>
                                  <p:iterate>
                                    <p:tmAbs val="0"/>
                                  </p:iterate>
                                  <p:childTnLst>
                                    <p:set>
                                      <p:cBhvr>
                                        <p:cTn id="10" fill="hold"/>
                                        <p:tgtEl>
                                          <p:spTgt spid="189"/>
                                        </p:tgtEl>
                                        <p:attrNameLst>
                                          <p:attrName>style.visibility</p:attrName>
                                        </p:attrNameLst>
                                      </p:cBhvr>
                                      <p:to>
                                        <p:strVal val="visible"/>
                                      </p:to>
                                    </p:set>
                                    <p:animEffect transition="in" filter="strips(upLeft)">
                                      <p:cBhvr>
                                        <p:cTn id="11" dur="1000"/>
                                        <p:tgtEl>
                                          <p:spTgt spid="189"/>
                                        </p:tgtEl>
                                      </p:cBhvr>
                                    </p:animEffect>
                                  </p:childTnLst>
                                </p:cTn>
                              </p:par>
                            </p:childTnLst>
                          </p:cTn>
                        </p:par>
                        <p:par>
                          <p:cTn id="12" fill="hold">
                            <p:stCondLst>
                              <p:cond delay="2000"/>
                            </p:stCondLst>
                            <p:childTnLst>
                              <p:par>
                                <p:cTn id="13" presetID="18" presetClass="entr" presetSubtype="9" fill="hold" grpId="0" nodeType="afterEffect">
                                  <p:stCondLst>
                                    <p:cond delay="0"/>
                                  </p:stCondLst>
                                  <p:iterate>
                                    <p:tmAbs val="0"/>
                                  </p:iterate>
                                  <p:childTnLst>
                                    <p:set>
                                      <p:cBhvr>
                                        <p:cTn id="14" fill="hold"/>
                                        <p:tgtEl>
                                          <p:spTgt spid="218"/>
                                        </p:tgtEl>
                                        <p:attrNameLst>
                                          <p:attrName>style.visibility</p:attrName>
                                        </p:attrNameLst>
                                      </p:cBhvr>
                                      <p:to>
                                        <p:strVal val="visible"/>
                                      </p:to>
                                    </p:set>
                                    <p:animEffect transition="in" filter="strips(upLeft)">
                                      <p:cBhvr>
                                        <p:cTn id="15" dur="1000"/>
                                        <p:tgtEl>
                                          <p:spTgt spid="218"/>
                                        </p:tgtEl>
                                      </p:cBhvr>
                                    </p:animEffect>
                                  </p:childTnLst>
                                </p:cTn>
                              </p:par>
                            </p:childTnLst>
                          </p:cTn>
                        </p:par>
                        <p:par>
                          <p:cTn id="16" fill="hold">
                            <p:stCondLst>
                              <p:cond delay="3000"/>
                            </p:stCondLst>
                            <p:childTnLst>
                              <p:par>
                                <p:cTn id="17" presetID="18" presetClass="entr" presetSubtype="9" fill="hold" grpId="0" nodeType="afterEffect">
                                  <p:stCondLst>
                                    <p:cond delay="0"/>
                                  </p:stCondLst>
                                  <p:iterate>
                                    <p:tmAbs val="0"/>
                                  </p:iterate>
                                  <p:childTnLst>
                                    <p:set>
                                      <p:cBhvr>
                                        <p:cTn id="18" fill="hold"/>
                                        <p:tgtEl>
                                          <p:spTgt spid="201"/>
                                        </p:tgtEl>
                                        <p:attrNameLst>
                                          <p:attrName>style.visibility</p:attrName>
                                        </p:attrNameLst>
                                      </p:cBhvr>
                                      <p:to>
                                        <p:strVal val="visible"/>
                                      </p:to>
                                    </p:set>
                                    <p:animEffect transition="in" filter="strips(upLeft)">
                                      <p:cBhvr>
                                        <p:cTn id="19" dur="1000"/>
                                        <p:tgtEl>
                                          <p:spTgt spid="201"/>
                                        </p:tgtEl>
                                      </p:cBhvr>
                                    </p:animEffect>
                                  </p:childTnLst>
                                </p:cTn>
                              </p:par>
                            </p:childTnLst>
                          </p:cTn>
                        </p:par>
                        <p:par>
                          <p:cTn id="20" fill="hold">
                            <p:stCondLst>
                              <p:cond delay="4000"/>
                            </p:stCondLst>
                            <p:childTnLst>
                              <p:par>
                                <p:cTn id="21" presetID="18" presetClass="entr" presetSubtype="9" fill="hold" grpId="0" nodeType="afterEffect">
                                  <p:stCondLst>
                                    <p:cond delay="0"/>
                                  </p:stCondLst>
                                  <p:iterate>
                                    <p:tmAbs val="0"/>
                                  </p:iterate>
                                  <p:childTnLst>
                                    <p:set>
                                      <p:cBhvr>
                                        <p:cTn id="22" fill="hold"/>
                                        <p:tgtEl>
                                          <p:spTgt spid="165"/>
                                        </p:tgtEl>
                                        <p:attrNameLst>
                                          <p:attrName>style.visibility</p:attrName>
                                        </p:attrNameLst>
                                      </p:cBhvr>
                                      <p:to>
                                        <p:strVal val="visible"/>
                                      </p:to>
                                    </p:set>
                                    <p:animEffect transition="in" filter="strips(upLeft)">
                                      <p:cBhvr>
                                        <p:cTn id="23" dur="1000"/>
                                        <p:tgtEl>
                                          <p:spTgt spid="165"/>
                                        </p:tgtEl>
                                      </p:cBhvr>
                                    </p:animEffect>
                                  </p:childTnLst>
                                </p:cTn>
                              </p:par>
                            </p:childTnLst>
                          </p:cTn>
                        </p:par>
                        <p:par>
                          <p:cTn id="24" fill="hold">
                            <p:stCondLst>
                              <p:cond delay="5000"/>
                            </p:stCondLst>
                            <p:childTnLst>
                              <p:par>
                                <p:cTn id="25" presetID="22" presetClass="entr" presetSubtype="8" fill="hold" grpId="0" nodeType="afterEffect">
                                  <p:stCondLst>
                                    <p:cond delay="0"/>
                                  </p:stCondLst>
                                  <p:iterate>
                                    <p:tmAbs val="0"/>
                                  </p:iterate>
                                  <p:childTnLst>
                                    <p:set>
                                      <p:cBhvr>
                                        <p:cTn id="26" fill="hold"/>
                                        <p:tgtEl>
                                          <p:spTgt spid="164"/>
                                        </p:tgtEl>
                                        <p:attrNameLst>
                                          <p:attrName>style.visibility</p:attrName>
                                        </p:attrNameLst>
                                      </p:cBhvr>
                                      <p:to>
                                        <p:strVal val="visible"/>
                                      </p:to>
                                    </p:set>
                                    <p:animEffect transition="in" filter="wipe(left)">
                                      <p:cBhvr>
                                        <p:cTn id="27" dur="499"/>
                                        <p:tgtEl>
                                          <p:spTgt spid="164"/>
                                        </p:tgtEl>
                                      </p:cBhvr>
                                    </p:animEffect>
                                  </p:childTnLst>
                                </p:cTn>
                              </p:par>
                            </p:childTnLst>
                          </p:cTn>
                        </p:par>
                        <p:par>
                          <p:cTn id="28" fill="hold">
                            <p:stCondLst>
                              <p:cond delay="5499"/>
                            </p:stCondLst>
                            <p:childTnLst>
                              <p:par>
                                <p:cTn id="29" presetID="10" presetClass="entr" fill="hold" grpId="0" nodeType="afterEffect">
                                  <p:stCondLst>
                                    <p:cond delay="0"/>
                                  </p:stCondLst>
                                  <p:iterate>
                                    <p:tmAbs val="0"/>
                                  </p:iterate>
                                  <p:childTnLst>
                                    <p:set>
                                      <p:cBhvr>
                                        <p:cTn id="30" fill="hold"/>
                                        <p:tgtEl>
                                          <p:spTgt spid="161"/>
                                        </p:tgtEl>
                                        <p:attrNameLst>
                                          <p:attrName>style.visibility</p:attrName>
                                        </p:attrNameLst>
                                      </p:cBhvr>
                                      <p:to>
                                        <p:strVal val="visible"/>
                                      </p:to>
                                    </p:set>
                                    <p:animEffect transition="in" filter="fade">
                                      <p:cBhvr>
                                        <p:cTn id="31" dur="1000"/>
                                        <p:tgtEl>
                                          <p:spTgt spid="16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fill="hold" grpId="0" nodeType="clickEffect">
                                  <p:stCondLst>
                                    <p:cond delay="0"/>
                                  </p:stCondLst>
                                  <p:iterate>
                                    <p:tmAbs val="0"/>
                                  </p:iterate>
                                  <p:childTnLst>
                                    <p:set>
                                      <p:cBhvr>
                                        <p:cTn id="35" fill="hold"/>
                                        <p:tgtEl>
                                          <p:spTgt spid="185"/>
                                        </p:tgtEl>
                                        <p:attrNameLst>
                                          <p:attrName>style.visibility</p:attrName>
                                        </p:attrNameLst>
                                      </p:cBhvr>
                                      <p:to>
                                        <p:strVal val="visible"/>
                                      </p:to>
                                    </p:set>
                                    <p:animEffect transition="in" filter="fade">
                                      <p:cBhvr>
                                        <p:cTn id="36" dur="1000"/>
                                        <p:tgtEl>
                                          <p:spTgt spid="185"/>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fill="hold" grpId="0" nodeType="clickEffect">
                                  <p:stCondLst>
                                    <p:cond delay="0"/>
                                  </p:stCondLst>
                                  <p:iterate>
                                    <p:tmAbs val="0"/>
                                  </p:iterate>
                                  <p:childTnLst>
                                    <p:set>
                                      <p:cBhvr>
                                        <p:cTn id="40" fill="hold"/>
                                        <p:tgtEl>
                                          <p:spTgt spid="188"/>
                                        </p:tgtEl>
                                        <p:attrNameLst>
                                          <p:attrName>style.visibility</p:attrName>
                                        </p:attrNameLst>
                                      </p:cBhvr>
                                      <p:to>
                                        <p:strVal val="visible"/>
                                      </p:to>
                                    </p:set>
                                    <p:animEffect transition="in" filter="fade">
                                      <p:cBhvr>
                                        <p:cTn id="41" dur="10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animBg="1" advAuto="0"/>
      <p:bldP spid="164" grpId="0" animBg="1" advAuto="0"/>
      <p:bldP spid="165" grpId="0" animBg="1" advAuto="0"/>
      <p:bldP spid="184" grpId="0" animBg="1" advAuto="0"/>
      <p:bldP spid="185" grpId="0" animBg="1" advAuto="0"/>
      <p:bldP spid="188" grpId="0" animBg="1" advAuto="0"/>
      <p:bldP spid="189" grpId="0" animBg="1" advAuto="0"/>
      <p:bldP spid="201" grpId="0" animBg="1" advAuto="0"/>
      <p:bldP spid="218"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9" name="Machine Learning: Network"/>
          <p:cNvSpPr txBox="1"/>
          <p:nvPr/>
        </p:nvSpPr>
        <p:spPr>
          <a:xfrm>
            <a:off x="44736" y="-153882"/>
            <a:ext cx="10410933"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4400"/>
            </a:lvl1pPr>
          </a:lstStyle>
          <a:p>
            <a:r>
              <a:t>Machine Learning: Network</a:t>
            </a:r>
          </a:p>
        </p:txBody>
      </p:sp>
      <p:sp>
        <p:nvSpPr>
          <p:cNvPr id="540" name="Modified residual U-Net architecture…"/>
          <p:cNvSpPr txBox="1"/>
          <p:nvPr/>
        </p:nvSpPr>
        <p:spPr>
          <a:xfrm>
            <a:off x="-82147" y="2007196"/>
            <a:ext cx="12993301" cy="8511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688465" indent="-370965" algn="just">
              <a:lnSpc>
                <a:spcPct val="150000"/>
              </a:lnSpc>
              <a:buSzPct val="171000"/>
              <a:buChar char="•"/>
              <a:defRPr sz="3700">
                <a:solidFill>
                  <a:srgbClr val="FFFFFF"/>
                </a:solidFill>
              </a:defRPr>
            </a:pPr>
            <a:r>
              <a:rPr lang="en-GB" dirty="0"/>
              <a:t>Below, we see a result of a CNN trained on a 2D structure</a:t>
            </a:r>
            <a:endParaRPr dirty="0"/>
          </a:p>
        </p:txBody>
      </p:sp>
      <p:pic>
        <p:nvPicPr>
          <p:cNvPr id="541" name="SupportingInformationVideo_S1.mov" descr="SupportingInformationVideo_S1.mov"/>
          <p:cNvPicPr>
            <a:picLocks/>
          </p:cNvPicPr>
          <p:nvPr>
            <a:videoFile r:link="rId2"/>
            <p:extLst>
              <p:ext uri="{DAA4B4D4-6D71-4841-9C94-3DE7FCFB9230}">
                <p14:media xmlns:p14="http://schemas.microsoft.com/office/powerpoint/2010/main" r:embed="rId1"/>
              </p:ext>
            </p:extLst>
          </p:nvPr>
        </p:nvPicPr>
        <p:blipFill>
          <a:blip r:embed="rId5"/>
          <a:stretch>
            <a:fillRect/>
          </a:stretch>
        </p:blipFill>
        <p:spPr>
          <a:xfrm>
            <a:off x="609839" y="3195599"/>
            <a:ext cx="11489990" cy="4271242"/>
          </a:xfrm>
          <a:prstGeom prst="rect">
            <a:avLst/>
          </a:prstGeom>
          <a:ln w="12700">
            <a:miter lim="400000"/>
          </a:ln>
        </p:spPr>
      </p:pic>
      <p:pic>
        <p:nvPicPr>
          <p:cNvPr id="542" name="Image" descr="Image"/>
          <p:cNvPicPr>
            <a:picLocks/>
          </p:cNvPicPr>
          <p:nvPr/>
        </p:nvPicPr>
        <p:blipFill>
          <a:blip r:embed="rId6"/>
          <a:stretch>
            <a:fillRect/>
          </a:stretch>
        </p:blipFill>
        <p:spPr>
          <a:xfrm>
            <a:off x="5979330" y="3195599"/>
            <a:ext cx="751008" cy="4726669"/>
          </a:xfrm>
          <a:prstGeom prst="rect">
            <a:avLst/>
          </a:prstGeom>
          <a:ln w="12700">
            <a:miter lim="400000"/>
          </a:ln>
        </p:spPr>
      </p:pic>
      <p:sp>
        <p:nvSpPr>
          <p:cNvPr id="2" name="TextBox 1">
            <a:extLst>
              <a:ext uri="{FF2B5EF4-FFF2-40B4-BE49-F238E27FC236}">
                <a16:creationId xmlns:a16="http://schemas.microsoft.com/office/drawing/2014/main" id="{EE74B76A-7687-4BDB-BC06-DBCCB2289FE9}"/>
              </a:ext>
            </a:extLst>
          </p:cNvPr>
          <p:cNvSpPr txBox="1"/>
          <p:nvPr/>
        </p:nvSpPr>
        <p:spPr>
          <a:xfrm>
            <a:off x="736599" y="8218311"/>
            <a:ext cx="7172961" cy="2872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1200" b="0" i="0" u="none" strike="noStrike" cap="none" spc="0" normalizeH="0" baseline="0" dirty="0">
                <a:ln>
                  <a:noFill/>
                </a:ln>
                <a:solidFill>
                  <a:schemeClr val="bg1"/>
                </a:solidFill>
                <a:effectLst/>
                <a:uFillTx/>
                <a:latin typeface="Helvetica"/>
                <a:ea typeface="Helvetica"/>
                <a:cs typeface="Helvetica"/>
                <a:sym typeface="Helvetica"/>
              </a:rPr>
              <a:t>Video S1 in supporting information</a:t>
            </a:r>
          </a:p>
        </p:txBody>
      </p:sp>
      <p:sp>
        <p:nvSpPr>
          <p:cNvPr id="3" name="TextBox 2">
            <a:extLst>
              <a:ext uri="{FF2B5EF4-FFF2-40B4-BE49-F238E27FC236}">
                <a16:creationId xmlns:a16="http://schemas.microsoft.com/office/drawing/2014/main" id="{24CF7DEA-6627-40A4-A7A7-73D261E070F9}"/>
              </a:ext>
            </a:extLst>
          </p:cNvPr>
          <p:cNvSpPr txBox="1"/>
          <p:nvPr/>
        </p:nvSpPr>
        <p:spPr>
          <a:xfrm>
            <a:off x="736599" y="8485331"/>
            <a:ext cx="11489990" cy="1210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GB" sz="3600" b="0" i="0" u="none" strike="noStrike" cap="none" spc="0" normalizeH="0" baseline="0" dirty="0">
                <a:ln>
                  <a:noFill/>
                </a:ln>
                <a:solidFill>
                  <a:schemeClr val="bg1"/>
                </a:solidFill>
                <a:effectLst/>
                <a:uFillTx/>
                <a:latin typeface="Helvetica"/>
                <a:ea typeface="Helvetica"/>
                <a:cs typeface="Helvetica"/>
                <a:sym typeface="Helvetica"/>
              </a:rPr>
              <a:t>3D structure (used in paper) means we don’t see flickering as seen in a 2D slice by slice approach</a:t>
            </a:r>
          </a:p>
        </p:txBody>
      </p:sp>
      <p:sp>
        <p:nvSpPr>
          <p:cNvPr id="12" name="TextBox 11">
            <a:extLst>
              <a:ext uri="{FF2B5EF4-FFF2-40B4-BE49-F238E27FC236}">
                <a16:creationId xmlns:a16="http://schemas.microsoft.com/office/drawing/2014/main" id="{22297F3D-D889-413D-998A-8CBDD3F309D7}"/>
              </a:ext>
            </a:extLst>
          </p:cNvPr>
          <p:cNvSpPr txBox="1"/>
          <p:nvPr/>
        </p:nvSpPr>
        <p:spPr>
          <a:xfrm>
            <a:off x="3138652" y="938132"/>
            <a:ext cx="672749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GB" sz="4000" b="0" i="0" u="none" strike="noStrike" cap="none" spc="0" normalizeH="0" baseline="0" dirty="0">
                <a:ln>
                  <a:noFill/>
                </a:ln>
                <a:solidFill>
                  <a:schemeClr val="bg1"/>
                </a:solidFill>
                <a:effectLst/>
                <a:uFillTx/>
                <a:latin typeface="Helvetica"/>
                <a:ea typeface="Helvetica"/>
                <a:cs typeface="Helvetica"/>
                <a:sym typeface="Helvetica"/>
              </a:rPr>
              <a:t>2D and 3D CNN’s</a:t>
            </a:r>
          </a:p>
        </p:txBody>
      </p:sp>
    </p:spTree>
    <p:extLst>
      <p:ext uri="{BB962C8B-B14F-4D97-AF65-F5344CB8AC3E}">
        <p14:creationId xmlns:p14="http://schemas.microsoft.com/office/powerpoint/2010/main" val="148073077"/>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00" fill="hold"/>
                                        <p:tgtEl>
                                          <p:spTgt spid="54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repeatCount="indefinite" fill="hold" display="0">
                  <p:stCondLst>
                    <p:cond delay="indefinite"/>
                  </p:stCondLst>
                </p:cTn>
                <p:tgtEl>
                  <p:spTgt spid="541"/>
                </p:tgtEl>
              </p:cMediaNode>
            </p:video>
            <p:seq concurrent="1" prevAc="none" nextAc="seek">
              <p:cTn id="8" restart="whenNotActive" fill="hold" evtFilter="cancelBubble" nodeType="interactiveSeq">
                <p:stCondLst>
                  <p:cond evt="onClick" delay="0">
                    <p:tgtEl>
                      <p:spTgt spid="54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41"/>
                                        </p:tgtEl>
                                      </p:cBhvr>
                                    </p:cmd>
                                  </p:childTnLst>
                                </p:cTn>
                              </p:par>
                            </p:childTnLst>
                          </p:cTn>
                        </p:par>
                      </p:childTnLst>
                    </p:cTn>
                  </p:par>
                </p:childTnLst>
              </p:cTn>
              <p:nextCondLst>
                <p:cond evt="onClick" delay="0">
                  <p:tgtEl>
                    <p:spTgt spid="541"/>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Tahoma"/>
        <a:ea typeface="Tahoma"/>
        <a:cs typeface="Tahoma"/>
      </a:majorFont>
      <a:minorFont>
        <a:latin typeface="Tahoma"/>
        <a:ea typeface="Tahoma"/>
        <a:cs typeface="Tahom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25400" cap="flat">
          <a:solidFill>
            <a:srgbClr val="000000"/>
          </a:solidFill>
          <a:prstDash val="solid"/>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Tahoma"/>
        <a:ea typeface="Tahoma"/>
        <a:cs typeface="Tahoma"/>
      </a:majorFont>
      <a:minorFont>
        <a:latin typeface="Tahoma"/>
        <a:ea typeface="Tahoma"/>
        <a:cs typeface="Tahom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25400" cap="flat">
          <a:solidFill>
            <a:srgbClr val="000000"/>
          </a:solidFill>
          <a:prstDash val="solid"/>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3200</TotalTime>
  <Words>5806</Words>
  <Application>Microsoft Office PowerPoint</Application>
  <PresentationFormat>Custom</PresentationFormat>
  <Paragraphs>647</Paragraphs>
  <Slides>40</Slides>
  <Notes>22</Notes>
  <HiddenSlides>0</HiddenSlides>
  <MMClips>11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40</vt:i4>
      </vt:variant>
    </vt:vector>
  </HeadingPairs>
  <TitlesOfParts>
    <vt:vector size="52" baseType="lpstr">
      <vt:lpstr>Arial</vt:lpstr>
      <vt:lpstr>Arial Black</vt:lpstr>
      <vt:lpstr>Calibri</vt:lpstr>
      <vt:lpstr>Gill Sans</vt:lpstr>
      <vt:lpstr>Helvetica</vt:lpstr>
      <vt:lpstr>Helvetica Light</vt:lpstr>
      <vt:lpstr>Helvetica Neue</vt:lpstr>
      <vt:lpstr>Helvetica Neue Medium</vt:lpstr>
      <vt:lpstr>Lucida Grande</vt:lpstr>
      <vt:lpstr>Tahoma</vt:lpstr>
      <vt:lpstr>Times New Roman</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Scobie</dc:creator>
  <cp:lastModifiedBy>David Scobie</cp:lastModifiedBy>
  <cp:revision>55</cp:revision>
  <dcterms:modified xsi:type="dcterms:W3CDTF">2020-11-21T16:05:24Z</dcterms:modified>
</cp:coreProperties>
</file>